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7"/>
  </p:notesMasterIdLst>
  <p:sldIdLst>
    <p:sldId id="355" r:id="rId3"/>
    <p:sldId id="378" r:id="rId4"/>
    <p:sldId id="357" r:id="rId5"/>
    <p:sldId id="379" r:id="rId6"/>
    <p:sldId id="380" r:id="rId7"/>
    <p:sldId id="381" r:id="rId8"/>
    <p:sldId id="382" r:id="rId9"/>
    <p:sldId id="383" r:id="rId10"/>
    <p:sldId id="384" r:id="rId11"/>
    <p:sldId id="385"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9" r:id="rId34"/>
    <p:sldId id="410" r:id="rId35"/>
    <p:sldId id="411" r:id="rId36"/>
    <p:sldId id="412" r:id="rId37"/>
    <p:sldId id="413" r:id="rId38"/>
    <p:sldId id="414" r:id="rId39"/>
    <p:sldId id="415" r:id="rId40"/>
    <p:sldId id="416" r:id="rId41"/>
    <p:sldId id="421" r:id="rId42"/>
    <p:sldId id="417" r:id="rId43"/>
    <p:sldId id="408" r:id="rId44"/>
    <p:sldId id="420" r:id="rId45"/>
    <p:sldId id="419"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ten" initials="JJS" lastIdx="16" clrIdx="0">
    <p:extLst>
      <p:ext uri="{19B8F6BF-5375-455C-9EA6-DF929625EA0E}">
        <p15:presenceInfo xmlns:p15="http://schemas.microsoft.com/office/powerpoint/2012/main" userId="Rutten" providerId="None"/>
      </p:ext>
    </p:extLst>
  </p:cmAuthor>
  <p:cmAuthor id="2" name="Smalbrugge, M" initials="SM" lastIdx="23" clrIdx="1">
    <p:extLst>
      <p:ext uri="{19B8F6BF-5375-455C-9EA6-DF929625EA0E}">
        <p15:presenceInfo xmlns:p15="http://schemas.microsoft.com/office/powerpoint/2012/main" userId="Smalbrugge, 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99" autoAdjust="0"/>
    <p:restoredTop sz="73407" autoAdjust="0"/>
  </p:normalViewPr>
  <p:slideViewPr>
    <p:cSldViewPr snapToGrid="0">
      <p:cViewPr varScale="1">
        <p:scale>
          <a:sx n="81" d="100"/>
          <a:sy n="81" d="100"/>
        </p:scale>
        <p:origin x="8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597D9-5547-41BF-B3C9-E395D24B25A5}" type="datetimeFigureOut">
              <a:rPr lang="nl-NL" smtClean="0"/>
              <a:t>30-4-2021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43555-3AA9-4874-B54D-F558188B3D4C}" type="slidenum">
              <a:rPr lang="nl-NL" smtClean="0"/>
              <a:t>‹nr.›</a:t>
            </a:fld>
            <a:endParaRPr lang="nl-NL"/>
          </a:p>
        </p:txBody>
      </p:sp>
    </p:spTree>
    <p:extLst>
      <p:ext uri="{BB962C8B-B14F-4D97-AF65-F5344CB8AC3E}">
        <p14:creationId xmlns:p14="http://schemas.microsoft.com/office/powerpoint/2010/main" val="14452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300" b="0" i="0" u="none" strike="noStrike" kern="1200" cap="none" spc="0" normalizeH="0" baseline="0" noProof="0" dirty="0">
                <a:ln>
                  <a:noFill/>
                </a:ln>
                <a:solidFill>
                  <a:srgbClr val="000080"/>
                </a:solidFill>
                <a:effectLst/>
                <a:uLnTx/>
                <a:uFillTx/>
                <a:latin typeface="Arial" pitchFamily="34" charset="0"/>
                <a:ea typeface="ＭＳ Ｐゴシック" pitchFamily="34" charset="-128"/>
              </a:rPr>
              <a:t>VUmc </a:t>
            </a:r>
            <a:r>
              <a:rPr kumimoji="0" lang="en-US" altLang="nl-NL" sz="1300" b="0" i="0" u="none" strike="noStrike" kern="1200" cap="none" spc="0" normalizeH="0" baseline="0" noProof="0" dirty="0" err="1">
                <a:ln>
                  <a:noFill/>
                </a:ln>
                <a:solidFill>
                  <a:srgbClr val="000080"/>
                </a:solidFill>
                <a:effectLst/>
                <a:uLnTx/>
                <a:uFillTx/>
                <a:latin typeface="Arial" pitchFamily="34" charset="0"/>
                <a:ea typeface="ＭＳ Ｐゴシック" pitchFamily="34" charset="-128"/>
              </a:rPr>
              <a:t>Basispresentatie</a:t>
            </a:r>
            <a:endParaRPr kumimoji="0" lang="en-US" altLang="nl-NL" sz="1300" b="0" i="0" u="none" strike="noStrike" kern="1200" cap="none" spc="0" normalizeH="0" baseline="0" noProof="0">
              <a:ln>
                <a:noFill/>
              </a:ln>
              <a:solidFill>
                <a:srgbClr val="000080"/>
              </a:solidFill>
              <a:effectLst/>
              <a:uLnTx/>
              <a:uFillTx/>
              <a:latin typeface="Arial" pitchFamily="34" charset="0"/>
              <a:ea typeface="ＭＳ Ｐゴシック" pitchFamily="34" charset="-128"/>
            </a:endParaRPr>
          </a:p>
        </p:txBody>
      </p:sp>
      <p:sp>
        <p:nvSpPr>
          <p:cNvPr id="26627" name="Rectangle 7"/>
          <p:cNvSpPr>
            <a:spLocks noGrp="1" noChangeArrowheads="1"/>
          </p:cNvSpPr>
          <p:nvPr>
            <p:ph type="sldNum" sz="quarter" idx="5"/>
          </p:nvPr>
        </p:nvSpPr>
        <p:spPr>
          <a:noFill/>
        </p:spPr>
        <p:txBody>
          <a:bodyPr/>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1A9914-4BF2-4860-80E3-6D599DBE33A3}" type="slidenum">
              <a:rPr kumimoji="0" lang="en-US" altLang="nl-NL" sz="1000" b="0" i="0" u="none" strike="noStrike" kern="1200" cap="none" spc="0" normalizeH="0" baseline="0" noProof="0">
                <a:ln>
                  <a:noFill/>
                </a:ln>
                <a:solidFill>
                  <a:srgbClr val="00008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nl-NL" sz="1000" b="0" i="0" u="none" strike="noStrike" kern="1200" cap="none" spc="0" normalizeH="0" baseline="0" noProof="0">
              <a:ln>
                <a:noFill/>
              </a:ln>
              <a:solidFill>
                <a:srgbClr val="000080"/>
              </a:solidFill>
              <a:effectLst/>
              <a:uLnTx/>
              <a:uFillTx/>
              <a:latin typeface="Arial" pitchFamily="34" charset="0"/>
              <a:ea typeface="ＭＳ Ｐゴシック" pitchFamily="34" charset="-128"/>
              <a:cs typeface="+mn-cs"/>
            </a:endParaRPr>
          </a:p>
        </p:txBody>
      </p:sp>
      <p:sp>
        <p:nvSpPr>
          <p:cNvPr id="5122" name="Rectangle 2"/>
          <p:cNvSpPr>
            <a:spLocks noGrp="1" noRot="1" noChangeAspect="1" noChangeArrowheads="1" noTextEdit="1"/>
          </p:cNvSpPr>
          <p:nvPr>
            <p:ph type="sldImg"/>
          </p:nvPr>
        </p:nvSpPr>
        <p:spPr>
          <a:xfrm>
            <a:off x="139700" y="768350"/>
            <a:ext cx="6819900" cy="3836988"/>
          </a:xfrm>
          <a:ln/>
          <a:extLst/>
        </p:spPr>
      </p:sp>
      <p:sp>
        <p:nvSpPr>
          <p:cNvPr id="26629" name="Rectangle 3"/>
          <p:cNvSpPr>
            <a:spLocks noGrp="1" noChangeArrowheads="1"/>
          </p:cNvSpPr>
          <p:nvPr>
            <p:ph type="body" idx="1"/>
          </p:nvPr>
        </p:nvSpPr>
        <p:spPr>
          <a:noFill/>
        </p:spPr>
        <p:txBody>
          <a:bodyPr/>
          <a:lstStyle/>
          <a:p>
            <a:pPr eaLnBrk="1" hangingPunct="1"/>
            <a:r>
              <a:rPr lang="nl-NL" altLang="nl-NL" dirty="0" smtClean="0">
                <a:latin typeface="Arial" pitchFamily="34" charset="0"/>
                <a:ea typeface="ＭＳ Ｐゴシック" pitchFamily="34" charset="-128"/>
              </a:rPr>
              <a:t>Deze scholing is ontwikkeld voor </a:t>
            </a:r>
            <a:r>
              <a:rPr lang="nl-NL" altLang="nl-NL" b="1" dirty="0" smtClean="0">
                <a:latin typeface="Arial" pitchFamily="34" charset="0"/>
                <a:ea typeface="ＭＳ Ｐゴシック" pitchFamily="34" charset="-128"/>
              </a:rPr>
              <a:t>artsen die werken met kwetsbare ouderen (in verpleeghuizen)</a:t>
            </a:r>
            <a:r>
              <a:rPr lang="nl-NL" altLang="nl-NL" dirty="0" smtClean="0">
                <a:latin typeface="Arial" pitchFamily="34" charset="0"/>
                <a:ea typeface="ＭＳ Ｐゴシック" pitchFamily="34" charset="-128"/>
              </a:rPr>
              <a:t> en richt zich op het overdragen van kennis met betrekking tot de </a:t>
            </a:r>
            <a:r>
              <a:rPr lang="nl-NL" altLang="nl-NL" b="1" dirty="0" smtClean="0">
                <a:latin typeface="Arial" pitchFamily="34" charset="0"/>
                <a:ea typeface="ＭＳ Ｐゴシック" pitchFamily="34" charset="-128"/>
              </a:rPr>
              <a:t>Verenso richtlijn ‘Urineweginfecties bij kwetsbare ouderen’</a:t>
            </a:r>
            <a:r>
              <a:rPr lang="nl-NL" altLang="nl-NL" dirty="0" smtClean="0">
                <a:latin typeface="Arial" pitchFamily="34" charset="0"/>
                <a:ea typeface="ＭＳ Ｐゴシック" pitchFamily="34" charset="-128"/>
              </a:rPr>
              <a:t> (2018).</a:t>
            </a:r>
          </a:p>
          <a:p>
            <a:pPr eaLnBrk="1" hangingPunct="1"/>
            <a:endParaRPr lang="nl-NL" altLang="nl-NL"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 scholing bestaat uit een PowerPoint presentatie met casuïstiek, ondersteunende notities, en een kennistoets. De scholing kan </a:t>
            </a:r>
            <a:r>
              <a:rPr lang="nl-NL" sz="1200" b="1" kern="1200" dirty="0" smtClean="0">
                <a:solidFill>
                  <a:schemeClr val="tx1"/>
                </a:solidFill>
                <a:effectLst/>
                <a:latin typeface="+mn-lt"/>
                <a:ea typeface="+mn-ea"/>
                <a:cs typeface="+mn-cs"/>
              </a:rPr>
              <a:t>individueel </a:t>
            </a:r>
            <a:r>
              <a:rPr lang="nl-NL" sz="1200" kern="1200" dirty="0" smtClean="0">
                <a:solidFill>
                  <a:schemeClr val="tx1"/>
                </a:solidFill>
                <a:effectLst/>
                <a:latin typeface="+mn-lt"/>
                <a:ea typeface="+mn-ea"/>
                <a:cs typeface="+mn-cs"/>
              </a:rPr>
              <a:t>gebruikt worden (tijdsduur:</a:t>
            </a:r>
            <a:r>
              <a:rPr lang="nl-NL" sz="1200" kern="1200" baseline="0" dirty="0" smtClean="0">
                <a:solidFill>
                  <a:schemeClr val="tx1"/>
                </a:solidFill>
                <a:effectLst/>
                <a:latin typeface="+mn-lt"/>
                <a:ea typeface="+mn-ea"/>
                <a:cs typeface="+mn-cs"/>
              </a:rPr>
              <a:t> ca. 30 minuten)</a:t>
            </a:r>
            <a:r>
              <a:rPr lang="nl-NL" sz="1200" kern="1200" dirty="0" smtClean="0">
                <a:solidFill>
                  <a:schemeClr val="tx1"/>
                </a:solidFill>
                <a:effectLst/>
                <a:latin typeface="+mn-lt"/>
                <a:ea typeface="+mn-ea"/>
                <a:cs typeface="+mn-cs"/>
              </a:rPr>
              <a:t> of in een </a:t>
            </a:r>
            <a:r>
              <a:rPr lang="nl-NL" sz="1200" b="1" kern="1200" dirty="0" smtClean="0">
                <a:solidFill>
                  <a:schemeClr val="tx1"/>
                </a:solidFill>
                <a:effectLst/>
                <a:latin typeface="+mn-lt"/>
                <a:ea typeface="+mn-ea"/>
                <a:cs typeface="+mn-cs"/>
              </a:rPr>
              <a:t>groep</a:t>
            </a:r>
            <a:r>
              <a:rPr lang="nl-NL" sz="1200" b="0" kern="1200" dirty="0" smtClean="0">
                <a:solidFill>
                  <a:schemeClr val="tx1"/>
                </a:solidFill>
                <a:effectLst/>
                <a:latin typeface="+mn-lt"/>
                <a:ea typeface="+mn-ea"/>
                <a:cs typeface="+mn-cs"/>
              </a:rPr>
              <a:t>, bijvoorbeeld tijdens een artsenoverleg</a:t>
            </a:r>
            <a:r>
              <a:rPr lang="nl-NL" sz="1200" kern="1200" dirty="0" smtClean="0">
                <a:solidFill>
                  <a:schemeClr val="tx1"/>
                </a:solidFill>
                <a:effectLst/>
                <a:latin typeface="+mn-lt"/>
                <a:ea typeface="+mn-ea"/>
                <a:cs typeface="+mn-cs"/>
              </a:rPr>
              <a:t> (tijdsduur: 45 à 60 minuten). Voor deze laatste situatie zitten ook interactieve elementen in de scholing, zoals een rollenspel.</a:t>
            </a:r>
            <a:r>
              <a:rPr lang="nl-NL" sz="1200" kern="1200" baseline="0" dirty="0" smtClean="0">
                <a:solidFill>
                  <a:schemeClr val="tx1"/>
                </a:solidFill>
                <a:effectLst/>
                <a:latin typeface="+mn-lt"/>
                <a:ea typeface="+mn-ea"/>
                <a:cs typeface="+mn-cs"/>
              </a:rPr>
              <a:t> Degene die de scholing geeft aan de groep kan</a:t>
            </a:r>
            <a:r>
              <a:rPr lang="nl-NL" altLang="nl-NL" baseline="0" dirty="0" smtClean="0">
                <a:latin typeface="Arial" pitchFamily="34" charset="0"/>
                <a:ea typeface="ＭＳ Ｐゴシック" pitchFamily="34" charset="-128"/>
              </a:rPr>
              <a:t> zijn/haar naam en de datum van de presentatie invullen op deze slide.</a:t>
            </a:r>
          </a:p>
          <a:p>
            <a:pPr eaLnBrk="1" hangingPunct="1"/>
            <a:endParaRPr lang="nl-NL" altLang="nl-NL" baseline="0" dirty="0" smtClean="0">
              <a:latin typeface="Arial" pitchFamily="34" charset="0"/>
              <a:ea typeface="ＭＳ Ｐゴシック" pitchFamily="34" charset="-128"/>
            </a:endParaRPr>
          </a:p>
          <a:p>
            <a:r>
              <a:rPr lang="nl-NL" sz="1200" b="1" kern="1200" dirty="0" smtClean="0">
                <a:solidFill>
                  <a:schemeClr val="tx1"/>
                </a:solidFill>
                <a:effectLst/>
                <a:latin typeface="+mn-lt"/>
                <a:ea typeface="+mn-ea"/>
                <a:cs typeface="+mn-cs"/>
              </a:rPr>
              <a:t>Waarom</a:t>
            </a:r>
            <a:r>
              <a:rPr lang="nl-NL" sz="1200" b="1" kern="1200" baseline="0" dirty="0" smtClean="0">
                <a:solidFill>
                  <a:schemeClr val="tx1"/>
                </a:solidFill>
                <a:effectLst/>
                <a:latin typeface="+mn-lt"/>
                <a:ea typeface="+mn-ea"/>
                <a:cs typeface="+mn-cs"/>
              </a:rPr>
              <a:t> deze scholing?</a:t>
            </a:r>
            <a:endParaRPr lang="nl-NL" sz="1200" b="1"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Deze scholing beoogt bij te dragen aan het terugdringen van antibioticaresistentie, door het bevorderen van het goed diagnosticeren van urineweginfecties en vervolgens het op een juiste manier (niet) inzetten van antibiotica.</a:t>
            </a:r>
          </a:p>
        </p:txBody>
      </p:sp>
    </p:spTree>
    <p:extLst>
      <p:ext uri="{BB962C8B-B14F-4D97-AF65-F5344CB8AC3E}">
        <p14:creationId xmlns:p14="http://schemas.microsoft.com/office/powerpoint/2010/main" val="1272120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Urine onderzoek kan bij kwetsbare ouderen </a:t>
            </a:r>
            <a:r>
              <a:rPr lang="nl-NL" sz="1200" b="1" i="0" u="none" strike="noStrike" kern="1200" baseline="0" dirty="0" smtClean="0">
                <a:solidFill>
                  <a:schemeClr val="tx1"/>
                </a:solidFill>
                <a:latin typeface="+mn-lt"/>
                <a:ea typeface="+mn-ea"/>
                <a:cs typeface="+mn-cs"/>
              </a:rPr>
              <a:t>níet gebruikt </a:t>
            </a:r>
            <a:r>
              <a:rPr lang="nl-NL" sz="1200" b="0" i="0" u="none" strike="noStrike" kern="1200" baseline="0" dirty="0" smtClean="0">
                <a:solidFill>
                  <a:schemeClr val="tx1"/>
                </a:solidFill>
                <a:latin typeface="+mn-lt"/>
                <a:ea typeface="+mn-ea"/>
                <a:cs typeface="+mn-cs"/>
              </a:rPr>
              <a:t>worden </a:t>
            </a:r>
            <a:r>
              <a:rPr lang="nl-NL" sz="1200" b="1" i="0" u="none" strike="noStrike" kern="1200" baseline="0" dirty="0" smtClean="0">
                <a:solidFill>
                  <a:schemeClr val="tx1"/>
                </a:solidFill>
                <a:latin typeface="+mn-lt"/>
                <a:ea typeface="+mn-ea"/>
                <a:cs typeface="+mn-cs"/>
              </a:rPr>
              <a:t>om een UWI aan te tonen</a:t>
            </a:r>
            <a:r>
              <a:rPr lang="nl-NL" sz="1200" b="0" i="0" u="none" strike="noStrike" kern="1200" baseline="0" dirty="0" smtClean="0">
                <a:solidFill>
                  <a:schemeClr val="tx1"/>
                </a:solidFill>
                <a:latin typeface="+mn-lt"/>
                <a:ea typeface="+mn-ea"/>
                <a:cs typeface="+mn-cs"/>
              </a:rPr>
              <a:t>. Uit onderzoek weten we dat er bij kwetsbare ouderen een hoge </a:t>
            </a:r>
            <a:r>
              <a:rPr lang="nl-NL" sz="1200" b="0" i="0" u="none" strike="noStrike" kern="1200" baseline="0" dirty="0" err="1" smtClean="0">
                <a:solidFill>
                  <a:schemeClr val="tx1"/>
                </a:solidFill>
                <a:latin typeface="+mn-lt"/>
                <a:ea typeface="+mn-ea"/>
                <a:cs typeface="+mn-cs"/>
              </a:rPr>
              <a:t>a-priori</a:t>
            </a:r>
            <a:r>
              <a:rPr lang="nl-NL" sz="1200" b="0" i="0" u="none" strike="noStrike" kern="1200" baseline="0" dirty="0" smtClean="0">
                <a:solidFill>
                  <a:schemeClr val="tx1"/>
                </a:solidFill>
                <a:latin typeface="+mn-lt"/>
                <a:ea typeface="+mn-ea"/>
                <a:cs typeface="+mn-cs"/>
              </a:rPr>
              <a:t> kans is op bacteriën of leukocyten in de urine. Asymptomatische bacteriurie komt voor bij tot 52% van de mannelijke verpleeghuisbewoners en tot 76% van de vrouwelijke verpleeghuisbewoners; </a:t>
            </a:r>
            <a:r>
              <a:rPr lang="nl-NL" sz="1200" b="0" i="0" u="none" strike="noStrike" kern="1200" baseline="0" dirty="0" err="1" smtClean="0">
                <a:solidFill>
                  <a:schemeClr val="tx1"/>
                </a:solidFill>
                <a:latin typeface="+mn-lt"/>
                <a:ea typeface="+mn-ea"/>
                <a:cs typeface="+mn-cs"/>
              </a:rPr>
              <a:t>leukocyturie</a:t>
            </a:r>
            <a:r>
              <a:rPr lang="nl-NL" sz="1200" b="0" i="0" u="none" strike="noStrike" kern="1200" baseline="0" dirty="0" smtClean="0">
                <a:solidFill>
                  <a:schemeClr val="tx1"/>
                </a:solidFill>
                <a:latin typeface="+mn-lt"/>
                <a:ea typeface="+mn-ea"/>
                <a:cs typeface="+mn-cs"/>
              </a:rPr>
              <a:t> zonder klachten komt voor bij tot 45% van de bewoners. </a:t>
            </a:r>
            <a:r>
              <a:rPr lang="nl-NL" sz="1200" b="0" i="1" u="none" strike="noStrike" kern="1200" baseline="0" dirty="0" smtClean="0">
                <a:solidFill>
                  <a:schemeClr val="tx1"/>
                </a:solidFill>
                <a:latin typeface="+mn-lt"/>
                <a:ea typeface="+mn-ea"/>
                <a:cs typeface="+mn-cs"/>
              </a:rPr>
              <a:t>[Nicolle 2000; Mody 2014; Walker 2000; </a:t>
            </a:r>
            <a:r>
              <a:rPr lang="nl-NL" sz="1200" b="0" i="1" u="none" strike="noStrike" kern="1200" baseline="0" dirty="0" err="1" smtClean="0">
                <a:solidFill>
                  <a:schemeClr val="tx1"/>
                </a:solidFill>
                <a:latin typeface="+mn-lt"/>
                <a:ea typeface="+mn-ea"/>
                <a:cs typeface="+mn-cs"/>
              </a:rPr>
              <a:t>Juthani-Mehta</a:t>
            </a:r>
            <a:r>
              <a:rPr lang="nl-NL" sz="1200" b="0" i="1" u="none" strike="noStrike" kern="1200" baseline="0" dirty="0" smtClean="0">
                <a:solidFill>
                  <a:schemeClr val="tx1"/>
                </a:solidFill>
                <a:latin typeface="+mn-lt"/>
                <a:ea typeface="+mn-ea"/>
                <a:cs typeface="+mn-cs"/>
              </a:rPr>
              <a:t> 2014; Sundvall 2011; </a:t>
            </a:r>
            <a:r>
              <a:rPr lang="nl-NL" sz="1200" b="0" i="1" u="none" strike="noStrike" kern="1200" baseline="0" dirty="0" err="1" smtClean="0">
                <a:solidFill>
                  <a:schemeClr val="tx1"/>
                </a:solidFill>
                <a:latin typeface="+mn-lt"/>
                <a:ea typeface="+mn-ea"/>
                <a:cs typeface="+mn-cs"/>
              </a:rPr>
              <a:t>Gau</a:t>
            </a:r>
            <a:r>
              <a:rPr lang="nl-NL" sz="1200" b="0" i="1" u="none" strike="noStrike" kern="1200" baseline="0" dirty="0" smtClean="0">
                <a:solidFill>
                  <a:schemeClr val="tx1"/>
                </a:solidFill>
                <a:latin typeface="+mn-lt"/>
                <a:ea typeface="+mn-ea"/>
                <a:cs typeface="+mn-cs"/>
              </a:rPr>
              <a:t> 2008; </a:t>
            </a:r>
            <a:r>
              <a:rPr lang="nl-NL" sz="1200" b="0" i="1" u="none" strike="noStrike" kern="1200" baseline="0" dirty="0" err="1" smtClean="0">
                <a:solidFill>
                  <a:schemeClr val="tx1"/>
                </a:solidFill>
                <a:latin typeface="+mn-lt"/>
                <a:ea typeface="+mn-ea"/>
                <a:cs typeface="+mn-cs"/>
              </a:rPr>
              <a:t>Hedin</a:t>
            </a:r>
            <a:r>
              <a:rPr lang="nl-NL" sz="1200" b="0" i="1" u="none" strike="noStrike" kern="1200" baseline="0" dirty="0" smtClean="0">
                <a:solidFill>
                  <a:schemeClr val="tx1"/>
                </a:solidFill>
                <a:latin typeface="+mn-lt"/>
                <a:ea typeface="+mn-ea"/>
                <a:cs typeface="+mn-cs"/>
              </a:rPr>
              <a:t> 2002; Lin 2006; </a:t>
            </a:r>
            <a:r>
              <a:rPr lang="nl-NL" sz="1200" b="0" i="1" u="none" strike="noStrike" kern="1200" baseline="0" dirty="0" err="1" smtClean="0">
                <a:solidFill>
                  <a:schemeClr val="tx1"/>
                </a:solidFill>
                <a:latin typeface="+mn-lt"/>
                <a:ea typeface="+mn-ea"/>
                <a:cs typeface="+mn-cs"/>
              </a:rPr>
              <a:t>Hassanzadeh</a:t>
            </a:r>
            <a:r>
              <a:rPr lang="nl-NL" sz="1200" b="0" i="1" u="none" strike="noStrike" kern="1200" baseline="0" dirty="0" smtClean="0">
                <a:solidFill>
                  <a:schemeClr val="tx1"/>
                </a:solidFill>
                <a:latin typeface="+mn-lt"/>
                <a:ea typeface="+mn-ea"/>
                <a:cs typeface="+mn-cs"/>
              </a:rPr>
              <a:t> 2007; </a:t>
            </a:r>
            <a:r>
              <a:rPr lang="nl-NL" sz="1200" b="0" i="1" u="none" strike="noStrike" kern="1200" baseline="0" dirty="0" err="1" smtClean="0">
                <a:solidFill>
                  <a:schemeClr val="tx1"/>
                </a:solidFill>
                <a:latin typeface="+mn-lt"/>
                <a:ea typeface="+mn-ea"/>
                <a:cs typeface="+mn-cs"/>
              </a:rPr>
              <a:t>Biggel</a:t>
            </a:r>
            <a:r>
              <a:rPr lang="nl-NL" sz="1200" b="0" i="1" u="none" strike="noStrike" kern="1200" baseline="0" dirty="0" smtClean="0">
                <a:solidFill>
                  <a:schemeClr val="tx1"/>
                </a:solidFill>
                <a:latin typeface="+mn-lt"/>
                <a:ea typeface="+mn-ea"/>
                <a:cs typeface="+mn-cs"/>
              </a:rPr>
              <a:t> 2019; </a:t>
            </a:r>
            <a:r>
              <a:rPr lang="nl-NL" sz="1200" b="0" i="1" u="none" strike="noStrike" kern="1200" baseline="0" dirty="0" err="1" smtClean="0">
                <a:solidFill>
                  <a:schemeClr val="tx1"/>
                </a:solidFill>
                <a:latin typeface="+mn-lt"/>
                <a:ea typeface="+mn-ea"/>
                <a:cs typeface="+mn-cs"/>
              </a:rPr>
              <a:t>Juthani-Mehtra</a:t>
            </a:r>
            <a:r>
              <a:rPr lang="nl-NL" sz="1200" b="0" i="1" u="none" strike="noStrike" kern="1200" baseline="0" dirty="0" smtClean="0">
                <a:solidFill>
                  <a:schemeClr val="tx1"/>
                </a:solidFill>
                <a:latin typeface="+mn-lt"/>
                <a:ea typeface="+mn-ea"/>
                <a:cs typeface="+mn-cs"/>
              </a:rPr>
              <a:t> 2009]</a:t>
            </a:r>
            <a:r>
              <a:rPr lang="nl-NL" sz="1200" b="0" i="0" u="none" strike="noStrike" kern="1200" baseline="0" dirty="0" smtClean="0">
                <a:solidFill>
                  <a:schemeClr val="tx1"/>
                </a:solidFill>
                <a:latin typeface="+mn-lt"/>
                <a:ea typeface="+mn-ea"/>
                <a:cs typeface="+mn-cs"/>
              </a:rPr>
              <a:t>.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Urine onderzoek kan bij kwetsbare ouderen daarom alleen gebruikt worden om een </a:t>
            </a:r>
            <a:r>
              <a:rPr lang="nl-NL" sz="1200" b="1" i="0" u="none" strike="noStrike" kern="1200" baseline="0" dirty="0" smtClean="0">
                <a:solidFill>
                  <a:schemeClr val="tx1"/>
                </a:solidFill>
                <a:latin typeface="+mn-lt"/>
                <a:ea typeface="+mn-ea"/>
                <a:cs typeface="+mn-cs"/>
              </a:rPr>
              <a:t>urineweginfectie uit te sluiten</a:t>
            </a:r>
            <a:r>
              <a:rPr lang="nl-NL" sz="1200" b="0" i="0" u="none" strike="noStrike" kern="1200" baseline="0" dirty="0" smtClean="0">
                <a:solidFill>
                  <a:schemeClr val="tx1"/>
                </a:solidFill>
                <a:latin typeface="+mn-lt"/>
                <a:ea typeface="+mn-ea"/>
                <a:cs typeface="+mn-cs"/>
              </a:rPr>
              <a:t>, door dit in te zetten op het moment dat er klachten zijn die mogelijk wijzen op een UWI.</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Dit geldt ook voor de </a:t>
            </a:r>
            <a:r>
              <a:rPr lang="nl-NL" sz="1200" b="1" i="0" u="none" strike="noStrike" kern="1200" baseline="0" dirty="0" smtClean="0">
                <a:solidFill>
                  <a:schemeClr val="tx1"/>
                </a:solidFill>
                <a:latin typeface="+mn-lt"/>
                <a:ea typeface="+mn-ea"/>
                <a:cs typeface="+mn-cs"/>
              </a:rPr>
              <a:t>urinekweek</a:t>
            </a:r>
            <a:r>
              <a:rPr lang="nl-NL" sz="1200" b="0" i="0" u="none" strike="noStrike" kern="1200" baseline="0" dirty="0" smtClean="0">
                <a:solidFill>
                  <a:schemeClr val="tx1"/>
                </a:solidFill>
                <a:latin typeface="+mn-lt"/>
                <a:ea typeface="+mn-ea"/>
                <a:cs typeface="+mn-cs"/>
              </a:rPr>
              <a:t>. Het wordt wél geadviseerd om een urinekweek in te zetten nádat de diagnose UWI gesteld is, om zo informatie over de verwekker en zijn gevoeligheidsspectrum te verkrijgen. De Verenso richtlijn adviseert om de urine altijd te kweken bij patiënten met tekenen van weefselinvasie, bij mannen, bij falen van ingezette therapie en bij recidiverende infecties.</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34514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Met behulp van twee casussen zullen we de nieuwe richtlijn doorlopen.</a:t>
            </a:r>
          </a:p>
          <a:p>
            <a:endParaRPr lang="nl-NL" dirty="0" smtClean="0"/>
          </a:p>
          <a:p>
            <a:r>
              <a:rPr lang="nl-NL" dirty="0" smtClean="0"/>
              <a:t>De eerste casus betreft mevrouw de Jong</a:t>
            </a:r>
            <a:r>
              <a:rPr lang="nl-NL" baseline="0" dirty="0" smtClean="0"/>
              <a:t> van 84 jaar. Zie de informatie op de slide.</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40293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Wanneer</a:t>
            </a:r>
            <a:r>
              <a:rPr lang="nl-NL" baseline="0" dirty="0" smtClean="0"/>
              <a:t> je de </a:t>
            </a:r>
            <a:r>
              <a:rPr lang="nl-NL" b="1" baseline="0" dirty="0" smtClean="0"/>
              <a:t>oude richtlijn </a:t>
            </a:r>
            <a:r>
              <a:rPr lang="nl-NL" baseline="0" dirty="0" smtClean="0"/>
              <a:t>zou volgen, zou je mevrouw de Jong behandelen met antibiotica, ongeacht of ze zich ziek voelt of niet. Op deze slide wordt de beslishulp gevolgd voor de situatie dat mevrouw de Jong zich ziek zou voelen.</a:t>
            </a:r>
            <a:endParaRPr lang="nl-NL"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515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Op deze slide wordt de beslishulp uit de oude richtlijn gevolgd voor de situatie in de beschreven casus, waarin mevrouw de Jong zich </a:t>
            </a:r>
            <a:r>
              <a:rPr lang="nl-NL" b="1" baseline="0" dirty="0" smtClean="0"/>
              <a:t>niet</a:t>
            </a:r>
            <a:r>
              <a:rPr lang="nl-NL" baseline="0" dirty="0" smtClean="0"/>
              <a:t> ziek voelt. In beide situaties is het advies dus: behandelen met antibiotica.</a:t>
            </a:r>
            <a:endParaRPr lang="nl-NL"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54968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smtClean="0"/>
              <a:t>Wanneer je de </a:t>
            </a:r>
            <a:r>
              <a:rPr lang="nl-NL" b="1" dirty="0" smtClean="0"/>
              <a:t>nieuwe richtlijn </a:t>
            </a:r>
            <a:r>
              <a:rPr lang="nl-NL" dirty="0" smtClean="0"/>
              <a:t>volgt, zou je mevrouw de</a:t>
            </a:r>
            <a:r>
              <a:rPr lang="nl-NL" baseline="0" dirty="0" smtClean="0"/>
              <a:t> Jong</a:t>
            </a:r>
            <a:r>
              <a:rPr lang="nl-NL" dirty="0" smtClean="0"/>
              <a:t> </a:t>
            </a:r>
            <a:r>
              <a:rPr lang="nl-NL" b="1" dirty="0" smtClean="0"/>
              <a:t>niet</a:t>
            </a:r>
            <a:r>
              <a:rPr lang="nl-NL" dirty="0" smtClean="0"/>
              <a:t> behandelen met antibiotica. Antibiotica wordt alleen geadviseerd in geval van:</a:t>
            </a:r>
          </a:p>
          <a:p>
            <a:pPr marL="0" indent="0">
              <a:buNone/>
            </a:pPr>
            <a:endParaRPr lang="nl-NL" dirty="0" smtClean="0"/>
          </a:p>
          <a:p>
            <a:r>
              <a:rPr lang="nl-NL" dirty="0" smtClean="0"/>
              <a:t>- Urineweg-gerelateerde klachten met samengaande systemische verschijnselen</a:t>
            </a:r>
          </a:p>
          <a:p>
            <a:r>
              <a:rPr lang="nl-NL" dirty="0" smtClean="0"/>
              <a:t>- Meerdere urineweg-gerelateerde klachten</a:t>
            </a:r>
          </a:p>
          <a:p>
            <a:r>
              <a:rPr lang="nl-NL" dirty="0" smtClean="0"/>
              <a:t>- Eén zeer hinderlijke urineweg-gerelateerde klacht</a:t>
            </a:r>
          </a:p>
          <a:p>
            <a:r>
              <a:rPr lang="nl-NL" dirty="0" smtClean="0"/>
              <a:t>- Een urineweg-gerelateerde klacht met samengaande pijn in de </a:t>
            </a:r>
            <a:r>
              <a:rPr lang="nl-NL" dirty="0" err="1" smtClean="0"/>
              <a:t>nierloge</a:t>
            </a:r>
            <a:r>
              <a:rPr lang="nl-NL" dirty="0" smtClean="0"/>
              <a:t> (flankpijn) of suprapubische pijn</a:t>
            </a:r>
          </a:p>
          <a:p>
            <a:r>
              <a:rPr lang="nl-NL" dirty="0" smtClean="0"/>
              <a:t>- Pijn in de </a:t>
            </a:r>
            <a:r>
              <a:rPr lang="nl-NL" dirty="0" err="1" smtClean="0"/>
              <a:t>nierloge</a:t>
            </a:r>
            <a:r>
              <a:rPr lang="nl-NL" dirty="0" smtClean="0"/>
              <a:t> met samengaande systemische verschijnselen</a:t>
            </a:r>
          </a:p>
          <a:p>
            <a:pPr marL="0" indent="0">
              <a:buNone/>
            </a:pPr>
            <a:endParaRPr lang="nl-NL" dirty="0" smtClean="0"/>
          </a:p>
          <a:p>
            <a:pPr marL="0" indent="0">
              <a:buNone/>
            </a:pPr>
            <a:r>
              <a:rPr lang="nl-NL" dirty="0" smtClean="0"/>
              <a:t>Er</a:t>
            </a:r>
            <a:r>
              <a:rPr lang="nl-NL" baseline="0" dirty="0" smtClean="0"/>
              <a:t> wordt geen </a:t>
            </a:r>
            <a:r>
              <a:rPr lang="nl-NL" dirty="0" smtClean="0"/>
              <a:t>antibiotica geadviseerd bij een negatieve nitriettest en leukocytentest</a:t>
            </a:r>
          </a:p>
          <a:p>
            <a:pPr marL="0" indent="0">
              <a:buNone/>
            </a:pPr>
            <a:endParaRPr lang="nl-NL" b="1" dirty="0" smtClean="0"/>
          </a:p>
          <a:p>
            <a:pPr marL="0" indent="0">
              <a:buNone/>
            </a:pPr>
            <a:r>
              <a:rPr lang="nl-NL" b="0" dirty="0" smtClean="0"/>
              <a:t>Het advies uit de beslisboom is dus: niet behandelen. Daarbij wordt </a:t>
            </a:r>
            <a:r>
              <a:rPr lang="nl-NL" b="1" dirty="0" smtClean="0"/>
              <a:t>geadviseerd</a:t>
            </a:r>
            <a:r>
              <a:rPr lang="nl-NL" b="0" dirty="0" smtClean="0"/>
              <a:t> om een andere oorzaak voor de klachten te overwegen, de patiënt actief te</a:t>
            </a:r>
            <a:r>
              <a:rPr lang="nl-NL" b="0" baseline="0" dirty="0" smtClean="0"/>
              <a:t> monitoren en om te heroverwegen als er nieuwe klachten ontstaan of de bestaande klachten niet verdwijnen.</a:t>
            </a:r>
            <a:endParaRPr lang="nl-NL" b="0"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25204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t>Het vervolg van de casus van mevrouw de Jong. Mogelijk is de vermoeidheid een bijwerking van de </a:t>
            </a:r>
            <a:r>
              <a:rPr lang="nl-NL" baseline="0" dirty="0" err="1" smtClean="0"/>
              <a:t>temazepam</a:t>
            </a:r>
            <a:r>
              <a:rPr lang="nl-NL" baseline="0" dirty="0" smtClean="0"/>
              <a:t>. De </a:t>
            </a:r>
            <a:r>
              <a:rPr lang="nl-NL" baseline="0" dirty="0" err="1" smtClean="0"/>
              <a:t>temazepam</a:t>
            </a:r>
            <a:r>
              <a:rPr lang="nl-NL" baseline="0" dirty="0" smtClean="0"/>
              <a:t> wordt gestopt. Er wordt een actief monitorend beleid ingesteld.</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11758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a:t>
            </a:r>
            <a:r>
              <a:rPr lang="nl-NL" b="1" dirty="0" smtClean="0"/>
              <a:t>actief monitorend beleid </a:t>
            </a:r>
            <a:r>
              <a:rPr lang="nl-NL" dirty="0" smtClean="0"/>
              <a:t>is</a:t>
            </a:r>
            <a:r>
              <a:rPr lang="nl-NL" baseline="0" dirty="0" smtClean="0"/>
              <a:t> duidelijk iets anders dan “niks doen”. Met een actief monitorend beleid wordt een eventuele achteruitgang snel opgemerkt en kan behandeling indien nodig alsnog gestart worden. </a:t>
            </a:r>
          </a:p>
          <a:p>
            <a:endParaRPr lang="nl-NL" baseline="0" dirty="0" smtClean="0"/>
          </a:p>
          <a:p>
            <a:r>
              <a:rPr lang="nl-NL" dirty="0" smtClean="0"/>
              <a:t>In</a:t>
            </a:r>
            <a:r>
              <a:rPr lang="nl-NL" baseline="0" dirty="0" smtClean="0"/>
              <a:t> de richtlijn staat niet precies beschreven wat een actief monitorend beleid inhoudt. </a:t>
            </a:r>
            <a:r>
              <a:rPr lang="nl-NL" dirty="0" smtClean="0"/>
              <a:t>Het bestaat in ieder geval uit het regelmatig controleren</a:t>
            </a:r>
            <a:r>
              <a:rPr lang="nl-NL" baseline="0" dirty="0" smtClean="0"/>
              <a:t> van de vitale functies, aandacht voor de vochthuishouding en herhaaldelijk lichamelijk onderzoek. Hoe het actief monitorend beleid er precies uit ziet, zal per patiënt moeten worden afgestemd.</a:t>
            </a:r>
            <a:endParaRPr lang="nl-NL"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29644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term </a:t>
            </a:r>
            <a:r>
              <a:rPr lang="nl-NL" baseline="0" dirty="0" smtClean="0"/>
              <a:t>’actief monitorend beleid’ komt uit een artikel van </a:t>
            </a:r>
            <a:r>
              <a:rPr lang="nl-NL" i="1" baseline="0" dirty="0" smtClean="0"/>
              <a:t>Nace et al (2014)</a:t>
            </a:r>
            <a:r>
              <a:rPr lang="nl-NL" baseline="0" dirty="0" smtClean="0"/>
              <a:t>. Dit is een voorbeeld van hoe een format van een actief monitorend beleid eruit zou kunnen zien:</a:t>
            </a:r>
          </a:p>
          <a:p>
            <a:endParaRPr lang="nl-NL" baseline="0" dirty="0" smtClean="0"/>
          </a:p>
          <a:p>
            <a:pPr marL="171450" indent="-171450">
              <a:buFontTx/>
              <a:buChar char="-"/>
            </a:pPr>
            <a:r>
              <a:rPr lang="nl-NL" baseline="0" dirty="0" smtClean="0"/>
              <a:t>Hoe vaak controle vitale functies?</a:t>
            </a:r>
          </a:p>
          <a:p>
            <a:pPr marL="171450" indent="-171450">
              <a:buFontTx/>
              <a:buChar char="-"/>
            </a:pPr>
            <a:r>
              <a:rPr lang="nl-NL" baseline="0" dirty="0" smtClean="0"/>
              <a:t>Hoe veel dagen een vochtbalans bijhouden?</a:t>
            </a:r>
          </a:p>
          <a:p>
            <a:pPr marL="171450" indent="-171450">
              <a:buFontTx/>
              <a:buChar char="-"/>
            </a:pPr>
            <a:r>
              <a:rPr lang="nl-NL" baseline="0" dirty="0" smtClean="0"/>
              <a:t>Bij welke vochtintake arts raadplegen?</a:t>
            </a:r>
          </a:p>
          <a:p>
            <a:pPr marL="171450" indent="-171450">
              <a:buFontTx/>
              <a:buChar char="-"/>
            </a:pPr>
            <a:r>
              <a:rPr lang="nl-NL" baseline="0" dirty="0" smtClean="0"/>
              <a:t>Hoe veel drinken moet er aangeboden worden?</a:t>
            </a:r>
          </a:p>
          <a:p>
            <a:pPr marL="171450" indent="-171450">
              <a:buFontTx/>
              <a:buChar char="-"/>
            </a:pPr>
            <a:r>
              <a:rPr lang="nl-NL" baseline="0" dirty="0" smtClean="0"/>
              <a:t>Neem contact op als de situatie verergerd of als de situatie niet verbeterd binnen zoveel uur</a:t>
            </a:r>
          </a:p>
          <a:p>
            <a:pPr marL="171450" indent="-171450">
              <a:buFontTx/>
              <a:buChar char="-"/>
            </a:pPr>
            <a:r>
              <a:rPr lang="nl-NL" baseline="0" dirty="0" smtClean="0"/>
              <a:t>Etc.</a:t>
            </a:r>
            <a:endParaRPr lang="nl-NL"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15061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smtClean="0">
                <a:latin typeface="Trebuchet MS" panose="020B0603020202020204" pitchFamily="34" charset="0"/>
              </a:rPr>
              <a:t>Daarnaast is het belangrijk om te realiseren dat een </a:t>
            </a:r>
            <a:r>
              <a:rPr lang="nl-NL" sz="1200" b="1" baseline="0" dirty="0" err="1" smtClean="0">
                <a:latin typeface="Trebuchet MS" panose="020B0603020202020204" pitchFamily="34" charset="0"/>
              </a:rPr>
              <a:t>urosepsis</a:t>
            </a:r>
            <a:r>
              <a:rPr lang="nl-NL" sz="1200" baseline="0" dirty="0" smtClean="0">
                <a:latin typeface="Trebuchet MS" panose="020B0603020202020204" pitchFamily="34" charset="0"/>
              </a:rPr>
              <a:t>, waar we vaak bang voor zijn bij terughoudendheid met antibiotica, niet vaak voorkomt. In onderzoek van UNO Amsterdam kwam </a:t>
            </a:r>
            <a:r>
              <a:rPr lang="nl-NL" sz="1200" baseline="0" dirty="0" err="1" smtClean="0">
                <a:latin typeface="Trebuchet MS" panose="020B0603020202020204" pitchFamily="34" charset="0"/>
              </a:rPr>
              <a:t>urosepsis</a:t>
            </a:r>
            <a:r>
              <a:rPr lang="nl-NL" sz="1200" baseline="0" dirty="0" smtClean="0">
                <a:latin typeface="Trebuchet MS" panose="020B0603020202020204" pitchFamily="34" charset="0"/>
              </a:rPr>
              <a:t> geen enkele keer als complicatie voor bij 119 verdenkingen op urineweginfectie waarbij géén antibiotica werd gestart; bij 161 bewoners waarbij wel antibiotica werd gestart voor een urineweginfectie, kwam </a:t>
            </a:r>
            <a:r>
              <a:rPr lang="nl-NL" sz="1200" baseline="0" dirty="0" err="1" smtClean="0">
                <a:latin typeface="Trebuchet MS" panose="020B0603020202020204" pitchFamily="34" charset="0"/>
              </a:rPr>
              <a:t>urosepsis</a:t>
            </a:r>
            <a:r>
              <a:rPr lang="nl-NL" sz="1200" baseline="0" dirty="0" smtClean="0">
                <a:latin typeface="Trebuchet MS" panose="020B0603020202020204" pitchFamily="34" charset="0"/>
              </a:rPr>
              <a:t> zeer weinig voor (5 keer; 3%). [</a:t>
            </a:r>
            <a:r>
              <a:rPr lang="nl-NL" sz="1200" i="1" baseline="0" dirty="0" smtClean="0">
                <a:latin typeface="Trebuchet MS" panose="020B0603020202020204" pitchFamily="34" charset="0"/>
              </a:rPr>
              <a:t>Data ANNA onderzoek, Rutten et al, 2021, nog niet gepubliceerd </a:t>
            </a:r>
            <a:r>
              <a:rPr lang="nl-NL" sz="1200" i="1" baseline="0" dirty="0" err="1" smtClean="0">
                <a:latin typeface="Trebuchet MS" panose="020B0603020202020204" pitchFamily="34" charset="0"/>
              </a:rPr>
              <a:t>t.t.v</a:t>
            </a:r>
            <a:r>
              <a:rPr lang="nl-NL" sz="1200" i="1" baseline="0" dirty="0" smtClean="0">
                <a:latin typeface="Trebuchet MS" panose="020B0603020202020204" pitchFamily="34" charset="0"/>
              </a:rPr>
              <a:t>. ontwikkeling van deze scholing]</a:t>
            </a:r>
            <a:r>
              <a:rPr lang="nl-NL" sz="1200" i="0" baseline="0" dirty="0" smtClean="0">
                <a:latin typeface="Trebuchet MS" panose="020B0603020202020204" pitchFamily="34" charset="0"/>
              </a:rPr>
              <a:t>.</a:t>
            </a:r>
            <a:endParaRPr lang="nl-NL" sz="1200" baseline="0" dirty="0" smtClean="0">
              <a:latin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dirty="0" smtClean="0">
              <a:latin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smtClean="0">
                <a:latin typeface="Trebuchet MS" panose="020B0603020202020204" pitchFamily="34" charset="0"/>
              </a:rPr>
              <a:t>Ook is het zo dat een </a:t>
            </a:r>
            <a:r>
              <a:rPr lang="nl-NL" sz="1200" baseline="0" dirty="0" err="1" smtClean="0">
                <a:latin typeface="Trebuchet MS" panose="020B0603020202020204" pitchFamily="34" charset="0"/>
              </a:rPr>
              <a:t>urosepsis</a:t>
            </a:r>
            <a:r>
              <a:rPr lang="nl-NL" sz="1200" baseline="0" dirty="0" smtClean="0">
                <a:latin typeface="Trebuchet MS" panose="020B0603020202020204" pitchFamily="34" charset="0"/>
              </a:rPr>
              <a:t> een duidelijke klachtenpresentatie kent. Meer dan 73% van de patiënten met een </a:t>
            </a:r>
            <a:r>
              <a:rPr lang="nl-NL" sz="1200" baseline="0" dirty="0" err="1" smtClean="0">
                <a:latin typeface="Trebuchet MS" panose="020B0603020202020204" pitchFamily="34" charset="0"/>
              </a:rPr>
              <a:t>urosepsis</a:t>
            </a:r>
            <a:r>
              <a:rPr lang="nl-NL" sz="1200" baseline="0" dirty="0" smtClean="0">
                <a:latin typeface="Trebuchet MS" panose="020B0603020202020204" pitchFamily="34" charset="0"/>
              </a:rPr>
              <a:t> heeft koorts en 51% heeft </a:t>
            </a:r>
            <a:r>
              <a:rPr lang="nl-NL" sz="1200" baseline="0" dirty="0" err="1" smtClean="0">
                <a:latin typeface="Trebuchet MS" panose="020B0603020202020204" pitchFamily="34" charset="0"/>
              </a:rPr>
              <a:t>urineweggerelateerde</a:t>
            </a:r>
            <a:r>
              <a:rPr lang="nl-NL" sz="1200" baseline="0" dirty="0" smtClean="0">
                <a:latin typeface="Trebuchet MS" panose="020B0603020202020204" pitchFamily="34" charset="0"/>
              </a:rPr>
              <a:t> klachten. Een </a:t>
            </a:r>
            <a:r>
              <a:rPr lang="nl-NL" sz="1200" baseline="0" dirty="0" err="1" smtClean="0">
                <a:latin typeface="Trebuchet MS" panose="020B0603020202020204" pitchFamily="34" charset="0"/>
              </a:rPr>
              <a:t>urosepsis</a:t>
            </a:r>
            <a:r>
              <a:rPr lang="nl-NL" sz="1200" baseline="0" dirty="0" smtClean="0">
                <a:latin typeface="Trebuchet MS" panose="020B0603020202020204" pitchFamily="34" charset="0"/>
              </a:rPr>
              <a:t> zal dus waarschijnlijk aan het licht komen tijdens een actief monitorend beleid. Behandeling zal dan snel ingezet kunnen worden. </a:t>
            </a:r>
            <a:r>
              <a:rPr lang="nl-NL" sz="1200" i="1" baseline="0" dirty="0" smtClean="0">
                <a:latin typeface="Trebuchet MS" panose="020B0603020202020204" pitchFamily="34" charset="0"/>
              </a:rPr>
              <a:t>[Woodfort 2011]</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dirty="0" smtClean="0">
              <a:latin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smtClean="0">
                <a:latin typeface="Trebuchet MS" panose="020B0603020202020204" pitchFamily="34" charset="0"/>
              </a:rPr>
              <a:t>Er zijn meerdere studies die gekeken hebben of er een associatie is tussen niet behandelen van UWI / asymptomatische bacteriurie en ziekenhuisopnames, morbiditeit of mortaliteit. Deze associatie is niet gevonden. </a:t>
            </a:r>
            <a:r>
              <a:rPr lang="nl-NL" sz="1200" i="1" baseline="0" dirty="0" smtClean="0">
                <a:latin typeface="Trebuchet MS" panose="020B0603020202020204" pitchFamily="34" charset="0"/>
              </a:rPr>
              <a:t>[</a:t>
            </a:r>
            <a:r>
              <a:rPr lang="nl-NL" sz="1200" i="1" dirty="0" smtClean="0">
                <a:latin typeface="Trebuchet MS" panose="020B0603020202020204" pitchFamily="34" charset="0"/>
              </a:rPr>
              <a:t>Loeb 2005, </a:t>
            </a:r>
            <a:r>
              <a:rPr lang="nl-NL" sz="1200" i="1" dirty="0" err="1" smtClean="0">
                <a:latin typeface="Trebuchet MS" panose="020B0603020202020204" pitchFamily="34" charset="0"/>
              </a:rPr>
              <a:t>Dufour</a:t>
            </a:r>
            <a:r>
              <a:rPr lang="nl-NL" sz="1200" i="1" dirty="0" smtClean="0">
                <a:latin typeface="Trebuchet MS" panose="020B0603020202020204" pitchFamily="34" charset="0"/>
              </a:rPr>
              <a:t> 2015, Petersson 2012, </a:t>
            </a:r>
            <a:r>
              <a:rPr lang="nl-NL" sz="1200" i="1" dirty="0" err="1" smtClean="0">
                <a:latin typeface="Trebuchet MS" panose="020B0603020202020204" pitchFamily="34" charset="0"/>
              </a:rPr>
              <a:t>Albutryn</a:t>
            </a:r>
            <a:r>
              <a:rPr lang="nl-NL" sz="1200" i="1" dirty="0" smtClean="0">
                <a:latin typeface="Trebuchet MS" panose="020B0603020202020204" pitchFamily="34" charset="0"/>
              </a:rPr>
              <a:t> 1994, Nicolle 1987, Nicolle 1983]</a:t>
            </a:r>
            <a:endParaRPr lang="nl-NL" sz="1200" i="1" baseline="0" dirty="0" smtClean="0">
              <a:latin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dirty="0" smtClean="0">
              <a:latin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smtClean="0">
                <a:latin typeface="Trebuchet MS" panose="020B0603020202020204" pitchFamily="34" charset="0"/>
              </a:rPr>
              <a:t>Tot slot is het, in het afwegen van het risico op </a:t>
            </a:r>
            <a:r>
              <a:rPr lang="nl-NL" sz="1200" baseline="0" dirty="0" err="1" smtClean="0">
                <a:latin typeface="Trebuchet MS" panose="020B0603020202020204" pitchFamily="34" charset="0"/>
              </a:rPr>
              <a:t>urosepsis</a:t>
            </a:r>
            <a:r>
              <a:rPr lang="nl-NL" sz="1200" baseline="0" dirty="0" smtClean="0">
                <a:latin typeface="Trebuchet MS" panose="020B0603020202020204" pitchFamily="34" charset="0"/>
              </a:rPr>
              <a:t>, belangrijk om te beseffen dat antibiotica ook kwaad kan doen (bijwerkingen, medicatie-interacties, ontwikkeling antibioticaresistentie).</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4560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Nog een casus. Deze casus betreft de heer Jonkers van 87 jaar.</a:t>
            </a:r>
            <a:r>
              <a:rPr lang="nl-NL" baseline="0" dirty="0" smtClean="0"/>
              <a:t> Zie de informatie op de slide.</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10612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smtClean="0">
              <a:latin typeface="Arial" pitchFamily="34" charset="0"/>
              <a:ea typeface="ＭＳ Ｐゴシック" pitchFamily="34" charset="-128"/>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33204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De heer jonkers heeft T37,9</a:t>
            </a:r>
            <a:r>
              <a:rPr lang="nl-NL" baseline="0" dirty="0" smtClean="0"/>
              <a:t> gemeten via het oor. Zie deze tabel voor de afkapwaarden voor koorts bij een rectale en een </a:t>
            </a:r>
            <a:r>
              <a:rPr lang="nl-NL" baseline="0" dirty="0" err="1" smtClean="0"/>
              <a:t>tympane</a:t>
            </a:r>
            <a:r>
              <a:rPr lang="nl-NL" baseline="0" dirty="0" smtClean="0"/>
              <a:t> temperatuurmeting, zoals gedefinieerd in de richtlijn. </a:t>
            </a:r>
            <a:r>
              <a:rPr lang="nl-NL" dirty="0" smtClean="0"/>
              <a:t>Deze definitie</a:t>
            </a:r>
            <a:r>
              <a:rPr lang="nl-NL" baseline="0" dirty="0" smtClean="0"/>
              <a:t> is gebaseerd op een artikel van </a:t>
            </a:r>
            <a:r>
              <a:rPr lang="nl-NL" i="1" baseline="0" dirty="0" smtClean="0"/>
              <a:t>High et al (2008)</a:t>
            </a:r>
            <a:r>
              <a:rPr lang="nl-NL" baseline="0" dirty="0" smtClean="0"/>
              <a:t>. In High werd echter naast een rectale meting een orale meting beschreven. Met behulp van een artikel van </a:t>
            </a:r>
            <a:r>
              <a:rPr lang="nl-NL" i="1" baseline="0" dirty="0" smtClean="0"/>
              <a:t>Norman (2002)</a:t>
            </a:r>
            <a:r>
              <a:rPr lang="nl-NL" baseline="0" dirty="0" smtClean="0"/>
              <a:t> is deze omgezet naar een </a:t>
            </a:r>
            <a:r>
              <a:rPr lang="nl-NL" baseline="0" dirty="0" err="1" smtClean="0"/>
              <a:t>tympane</a:t>
            </a:r>
            <a:r>
              <a:rPr lang="nl-NL" baseline="0" dirty="0" smtClean="0"/>
              <a:t> meting. In de praktijk wordt vaak een </a:t>
            </a:r>
            <a:r>
              <a:rPr lang="nl-NL" baseline="0" dirty="0" err="1" smtClean="0"/>
              <a:t>tympane</a:t>
            </a:r>
            <a:r>
              <a:rPr lang="nl-NL" baseline="0" dirty="0" smtClean="0"/>
              <a:t> meting verricht. Echter, een rectale meting is betrouwbaarder. Bij twijfel, moet er altijd rectaal gemeten worden.</a:t>
            </a:r>
            <a:endParaRPr lang="nl-NL" dirty="0" smtClean="0"/>
          </a:p>
          <a:p>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77428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smtClean="0"/>
              <a:t>Wanneer je de </a:t>
            </a:r>
            <a:r>
              <a:rPr lang="nl-NL" b="1" dirty="0" smtClean="0"/>
              <a:t>nieuwe richtlijn </a:t>
            </a:r>
            <a:r>
              <a:rPr lang="nl-NL" dirty="0" smtClean="0"/>
              <a:t>volgt, is</a:t>
            </a:r>
            <a:r>
              <a:rPr lang="nl-NL" baseline="0" dirty="0" smtClean="0"/>
              <a:t> het advies om de heer Jonkers te </a:t>
            </a:r>
            <a:r>
              <a:rPr lang="nl-NL" b="1" baseline="0" dirty="0" smtClean="0"/>
              <a:t>behandelen met antibiotica</a:t>
            </a:r>
            <a:r>
              <a:rPr lang="nl-NL" baseline="0" dirty="0" smtClean="0"/>
              <a:t>.</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48567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 we de situatie van heer</a:t>
            </a:r>
            <a:r>
              <a:rPr lang="nl-NL" baseline="0" dirty="0" smtClean="0"/>
              <a:t> Jonkers naast de beslisboom houden, komen we tot de conclusie dat er waarschijnlijk sprake is van een urineweginfectie. Heer Jonkers kan niet zonder een verblijfskatheter. Er wordt een nieuwe verblijfskatheter geplaatst en er wordt een urineweek afgenomen. Op basis van eerdere urinekweken, wordt hierna gestart met ciprofloxacine.</a:t>
            </a:r>
            <a:endParaRPr lang="nl-NL"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886805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Veel artsen vinden het prettig om antibiotica voor te schrijven.</a:t>
            </a:r>
            <a:r>
              <a:rPr lang="nl-NL" baseline="0" dirty="0" smtClean="0"/>
              <a:t> Uit onderzoek van UNO Amsterdam komt naar voren dat artsen regelmatig antibiotica voorschrijven om geen risico te nemen: ’</a:t>
            </a:r>
            <a:r>
              <a:rPr lang="nl-NL" baseline="0" dirty="0" err="1" smtClean="0"/>
              <a:t>better</a:t>
            </a:r>
            <a:r>
              <a:rPr lang="nl-NL" baseline="0" dirty="0" smtClean="0"/>
              <a:t> safe </a:t>
            </a:r>
            <a:r>
              <a:rPr lang="nl-NL" baseline="0" dirty="0" err="1" smtClean="0"/>
              <a:t>than</a:t>
            </a:r>
            <a:r>
              <a:rPr lang="nl-NL" baseline="0" dirty="0" smtClean="0"/>
              <a:t> sorry’. Daarnaast schrijven artsen regelmatig antibiotica voor omdat zij zich onder druk gezet voelen door de patiënt, de mantelzorger of de verzorging. </a:t>
            </a:r>
            <a:r>
              <a:rPr lang="nl-NL" b="0" i="1" baseline="0" dirty="0" smtClean="0">
                <a:solidFill>
                  <a:srgbClr val="FF0000"/>
                </a:solidFill>
              </a:rPr>
              <a:t>[Van Buul 2014]</a:t>
            </a:r>
          </a:p>
          <a:p>
            <a:endParaRPr lang="nl-NL" b="0" i="1" baseline="0" dirty="0" smtClean="0">
              <a:solidFill>
                <a:srgbClr val="FF0000"/>
              </a:solidFill>
            </a:endParaRPr>
          </a:p>
          <a:p>
            <a:r>
              <a:rPr lang="nl-NL" b="1" i="0" baseline="0" dirty="0" smtClean="0">
                <a:solidFill>
                  <a:srgbClr val="FF0000"/>
                </a:solidFill>
              </a:rPr>
              <a:t>Bij scholing in groepsverband: vraag je collega’s of zij dit herkennen en of zij daarop willen reflecteren.</a:t>
            </a:r>
            <a:endParaRPr lang="nl-NL" b="1" i="0" dirty="0">
              <a:solidFill>
                <a:srgbClr val="FF0000"/>
              </a:solidFill>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242849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wat is</a:t>
            </a:r>
            <a:r>
              <a:rPr lang="nl-NL" baseline="0" dirty="0" smtClean="0"/>
              <a:t> dat logisch, want wat hebben we een uitdagend beroep!</a:t>
            </a:r>
          </a:p>
          <a:p>
            <a:endParaRPr lang="nl-NL" baseline="0" dirty="0" smtClean="0"/>
          </a:p>
          <a:p>
            <a:r>
              <a:rPr lang="nl-NL" baseline="0" dirty="0" smtClean="0"/>
              <a:t>We dragen zorg voor een kwetsbare populatie waarbij er </a:t>
            </a:r>
            <a:r>
              <a:rPr lang="nl-NL" b="1" baseline="0" dirty="0" smtClean="0"/>
              <a:t>risico is op snelle achteruitgang</a:t>
            </a:r>
            <a:r>
              <a:rPr lang="nl-NL" baseline="0" dirty="0" smtClean="0"/>
              <a:t>.</a:t>
            </a:r>
          </a:p>
          <a:p>
            <a:endParaRPr lang="nl-NL" baseline="0" dirty="0" smtClean="0"/>
          </a:p>
          <a:p>
            <a:r>
              <a:rPr lang="nl-NL" baseline="0" dirty="0" smtClean="0"/>
              <a:t>Er is vaak sprake van </a:t>
            </a:r>
            <a:r>
              <a:rPr lang="nl-NL" b="1" baseline="0" dirty="0" smtClean="0"/>
              <a:t>diagnostische onzekerheid </a:t>
            </a:r>
            <a:r>
              <a:rPr lang="nl-NL" baseline="0" dirty="0" smtClean="0"/>
              <a:t>bij deze populatie, enerzijds omdat patiënten hun klachten vaak niet (goed) kunnen uiten door cognitieve/communicatieve problemen of functionele beperkingen, anderzijds omdat er (zoals eerder in deze scholing aan bod kwam) geen diagnostisch hulpmiddel als ‘gouden standaard’ fungeert om een urineweginfectie vast te stellen.</a:t>
            </a:r>
          </a:p>
          <a:p>
            <a:endParaRPr lang="nl-NL" baseline="0" dirty="0" smtClean="0"/>
          </a:p>
          <a:p>
            <a:r>
              <a:rPr lang="nl-NL" baseline="0" dirty="0" smtClean="0"/>
              <a:t>Daar komt bij dat er bij (familie van) bewoners </a:t>
            </a:r>
            <a:r>
              <a:rPr lang="nl-NL" b="1" baseline="0" dirty="0" smtClean="0"/>
              <a:t>verwachtingen </a:t>
            </a:r>
            <a:r>
              <a:rPr lang="nl-NL" baseline="0" dirty="0" smtClean="0"/>
              <a:t>kunnen spelen ten aanzien van het effect van antibiotica: “Eerder kreeg ik antibiotica voor deze klachten, en dat heeft toen geholpen!”. Dit geldt ook voor zorgmedewerkers. Er geldt dus vaak dat positieve ervaringen worden toegeschreven aan antibiotica. Daar staat tegenover dat </a:t>
            </a:r>
            <a:r>
              <a:rPr lang="nl-NL" b="1" baseline="0" dirty="0" smtClean="0"/>
              <a:t>negatieve gevolgen</a:t>
            </a:r>
            <a:r>
              <a:rPr lang="nl-NL" baseline="0" dirty="0" smtClean="0"/>
              <a:t>, zoals bijwerkingen en de ontwikkeling van antibioticaresistentie, vaak minder zichtbaar zijn.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75711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Artsen schrijven dus regelmatig antibiotica voor om geen risico te nemen. Maar wat is het </a:t>
            </a:r>
            <a:r>
              <a:rPr lang="nl-NL" sz="1200" b="1" i="0" u="none" strike="noStrike" kern="1200" baseline="0" dirty="0" smtClean="0">
                <a:solidFill>
                  <a:schemeClr val="tx1"/>
                </a:solidFill>
                <a:latin typeface="+mn-lt"/>
                <a:ea typeface="+mn-ea"/>
                <a:cs typeface="+mn-cs"/>
              </a:rPr>
              <a:t>risico</a:t>
            </a:r>
            <a:r>
              <a:rPr lang="nl-NL" sz="1200" b="0" i="0" u="none" strike="noStrike" kern="1200" baseline="0" dirty="0" smtClean="0">
                <a:solidFill>
                  <a:schemeClr val="tx1"/>
                </a:solidFill>
                <a:latin typeface="+mn-lt"/>
                <a:ea typeface="+mn-ea"/>
                <a:cs typeface="+mn-cs"/>
              </a:rPr>
              <a:t> nou eigenlijk als we een actief monitorend beleid inzetten? Eerder in deze scholing kwam al aan bod dat er geen aanwijzingen zijn voor meer </a:t>
            </a:r>
            <a:r>
              <a:rPr lang="nl-NL" sz="1200" b="1" i="0" u="none" strike="noStrike" kern="1200" baseline="0" dirty="0" smtClean="0">
                <a:solidFill>
                  <a:schemeClr val="tx1"/>
                </a:solidFill>
                <a:latin typeface="+mn-lt"/>
                <a:ea typeface="+mn-ea"/>
                <a:cs typeface="+mn-cs"/>
              </a:rPr>
              <a:t>complicaties zoals </a:t>
            </a:r>
            <a:r>
              <a:rPr lang="nl-NL" sz="1200" b="1" i="0" u="none" strike="noStrike" kern="1200" baseline="0" dirty="0" err="1" smtClean="0">
                <a:solidFill>
                  <a:schemeClr val="tx1"/>
                </a:solidFill>
                <a:latin typeface="+mn-lt"/>
                <a:ea typeface="+mn-ea"/>
                <a:cs typeface="+mn-cs"/>
              </a:rPr>
              <a:t>urosepsis</a:t>
            </a:r>
            <a:r>
              <a:rPr lang="nl-NL" sz="1200" b="0" i="0" u="none" strike="noStrike" kern="1200" baseline="0" dirty="0" smtClean="0">
                <a:solidFill>
                  <a:schemeClr val="tx1"/>
                </a:solidFill>
                <a:latin typeface="+mn-lt"/>
                <a:ea typeface="+mn-ea"/>
                <a:cs typeface="+mn-cs"/>
              </a:rPr>
              <a:t>, als er bij een verdenking urineweginfecties géén antibiotica wordt gestart (maar een actief monitorend beleid wordt ingezet). Ditzelfde geldt voor </a:t>
            </a:r>
            <a:r>
              <a:rPr lang="nl-NL" sz="1200" b="1" i="0" u="none" strike="noStrike" kern="1200" baseline="0" dirty="0" smtClean="0">
                <a:solidFill>
                  <a:schemeClr val="tx1"/>
                </a:solidFill>
                <a:latin typeface="+mn-lt"/>
                <a:ea typeface="+mn-ea"/>
                <a:cs typeface="+mn-cs"/>
              </a:rPr>
              <a:t>ziekenhuisopnames en mortaliteit</a:t>
            </a:r>
            <a:r>
              <a:rPr lang="nl-NL" sz="1200" b="0" i="0" u="none" strike="noStrike" kern="1200" baseline="0" dirty="0" smtClean="0">
                <a:solidFill>
                  <a:schemeClr val="tx1"/>
                </a:solidFill>
                <a:latin typeface="+mn-lt"/>
                <a:ea typeface="+mn-ea"/>
                <a:cs typeface="+mn-cs"/>
              </a:rPr>
              <a:t>. </a:t>
            </a:r>
            <a:r>
              <a:rPr lang="nl-NL" sz="1200" baseline="0" dirty="0" smtClean="0">
                <a:latin typeface="Trebuchet MS" panose="020B0603020202020204" pitchFamily="34" charset="0"/>
              </a:rPr>
              <a:t>[</a:t>
            </a:r>
            <a:r>
              <a:rPr lang="nl-NL" sz="1200" i="1" baseline="0" dirty="0" smtClean="0">
                <a:latin typeface="Trebuchet MS" panose="020B0603020202020204" pitchFamily="34" charset="0"/>
              </a:rPr>
              <a:t>Data ANNA onderzoek, Rutten et al, 2021, nog niet gepubliceerd </a:t>
            </a:r>
            <a:r>
              <a:rPr lang="nl-NL" sz="1200" i="1" baseline="0" dirty="0" err="1" smtClean="0">
                <a:latin typeface="Trebuchet MS" panose="020B0603020202020204" pitchFamily="34" charset="0"/>
              </a:rPr>
              <a:t>t.t.v</a:t>
            </a:r>
            <a:r>
              <a:rPr lang="nl-NL" sz="1200" i="1" baseline="0" dirty="0" smtClean="0">
                <a:latin typeface="Trebuchet MS" panose="020B0603020202020204" pitchFamily="34" charset="0"/>
              </a:rPr>
              <a:t>. ontwikkeling van deze scholing]</a:t>
            </a:r>
            <a:r>
              <a:rPr lang="nl-NL" sz="1200" i="0" baseline="0" dirty="0" smtClean="0">
                <a:latin typeface="Trebuchet MS" panose="020B0603020202020204" pitchFamily="34" charset="0"/>
              </a:rPr>
              <a:t>.</a:t>
            </a:r>
            <a:endParaRPr lang="nl-NL" sz="1200" baseline="0" dirty="0" smtClean="0">
              <a:latin typeface="Trebuchet MS" panose="020B0603020202020204" pitchFamily="34" charset="0"/>
            </a:endParaRP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Daarnaast is het goed om je te realiseren dat het stroomdiagram uit de Verenso richtlijn (versie voor mensen mét en zonder katheter) met </a:t>
            </a:r>
            <a:r>
              <a:rPr lang="nl-NL" sz="1200" b="1" i="0" u="none" strike="noStrike" kern="1200" baseline="0" dirty="0" smtClean="0">
                <a:solidFill>
                  <a:schemeClr val="tx1"/>
                </a:solidFill>
                <a:latin typeface="+mn-lt"/>
                <a:ea typeface="+mn-ea"/>
                <a:cs typeface="+mn-cs"/>
              </a:rPr>
              <a:t>grote zorgvuldigheid is opgesteld en breed gedragen </a:t>
            </a:r>
            <a:r>
              <a:rPr lang="nl-NL" sz="1200" b="0" i="0" u="none" strike="noStrike" kern="1200" baseline="0" dirty="0" smtClean="0">
                <a:solidFill>
                  <a:schemeClr val="tx1"/>
                </a:solidFill>
                <a:latin typeface="+mn-lt"/>
                <a:ea typeface="+mn-ea"/>
                <a:cs typeface="+mn-cs"/>
              </a:rPr>
              <a:t>is. Het is het product van een Delphi studie, uitgevoerd door UNO Amsterdam in samenwerking met Verenso. In Delphi onderzoek wordt via verschillende vragenrondes consensus wordt bereikt over een bepaald thema. Aan deze studie deden 16 experts mee van verschillende nationaliteiten en verschillende achtergronden (van specialist ouderengeneeskunde tot microbioloog tot specialist infectieziekten).</a:t>
            </a:r>
            <a:r>
              <a:rPr lang="nl-NL" sz="1200" b="0" i="1" u="none" strike="noStrike" kern="1200" baseline="0" dirty="0" smtClean="0">
                <a:solidFill>
                  <a:schemeClr val="tx1"/>
                </a:solidFill>
                <a:latin typeface="+mn-lt"/>
                <a:ea typeface="+mn-ea"/>
                <a:cs typeface="+mn-cs"/>
              </a:rPr>
              <a:t> [Van Buul 2018]</a:t>
            </a:r>
            <a:r>
              <a:rPr lang="nl-NL" sz="1200" b="0" i="0" u="none" strike="noStrike" kern="1200" baseline="0" dirty="0" smtClean="0">
                <a:solidFill>
                  <a:schemeClr val="tx1"/>
                </a:solidFill>
                <a:latin typeface="+mn-lt"/>
                <a:ea typeface="+mn-ea"/>
                <a:cs typeface="+mn-cs"/>
              </a:rPr>
              <a:t> Het resulterende stroomdiagram is niet alleen letterlijk overgenomen in de Verenso richtlijn, het is ook internationaal omarmd; zo is het bijvoorbeeld opgenomen in een consensus statement van de Infectie commissie van AMDA (American </a:t>
            </a:r>
            <a:r>
              <a:rPr lang="nl-NL" sz="1200" b="0" i="0" u="none" strike="noStrike" kern="1200" baseline="0" dirty="0" err="1" smtClean="0">
                <a:solidFill>
                  <a:schemeClr val="tx1"/>
                </a:solidFill>
                <a:latin typeface="+mn-lt"/>
                <a:ea typeface="+mn-ea"/>
                <a:cs typeface="+mn-cs"/>
              </a:rPr>
              <a:t>Medical</a:t>
            </a:r>
            <a:r>
              <a:rPr lang="nl-NL" sz="1200" b="0" i="0" u="none" strike="noStrike" kern="1200" baseline="0" dirty="0" smtClean="0">
                <a:solidFill>
                  <a:schemeClr val="tx1"/>
                </a:solidFill>
                <a:latin typeface="+mn-lt"/>
                <a:ea typeface="+mn-ea"/>
                <a:cs typeface="+mn-cs"/>
              </a:rPr>
              <a:t> Directors Association), zie afbeelding op de slide. </a:t>
            </a:r>
            <a:r>
              <a:rPr lang="nl-NL" sz="1200" b="0" i="1" u="none" strike="noStrike" kern="1200" baseline="0" dirty="0" smtClean="0">
                <a:solidFill>
                  <a:schemeClr val="tx1"/>
                </a:solidFill>
                <a:latin typeface="+mn-lt"/>
                <a:ea typeface="+mn-ea"/>
                <a:cs typeface="+mn-cs"/>
              </a:rPr>
              <a:t>[Ashraf 2019]</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122094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De informatie op de vorige slide kun je gebruiken om aan (familie van) bewoners te </a:t>
            </a:r>
            <a:r>
              <a:rPr lang="nl-NL" b="1" dirty="0" smtClean="0"/>
              <a:t>onderbouwen</a:t>
            </a:r>
            <a:r>
              <a:rPr lang="nl-NL" dirty="0" smtClean="0"/>
              <a:t> waarom je (nog) geen antibiotica voorschrijft</a:t>
            </a:r>
            <a:r>
              <a:rPr lang="nl-NL" baseline="0" dirty="0" smtClean="0"/>
              <a:t>. Andere tips zijn:</a:t>
            </a:r>
          </a:p>
          <a:p>
            <a:pPr marL="0" indent="0">
              <a:buFontTx/>
              <a:buNone/>
            </a:pPr>
            <a:endParaRPr lang="nl-NL" baseline="0" dirty="0" smtClean="0"/>
          </a:p>
          <a:p>
            <a:pPr marL="0" indent="0">
              <a:buFontTx/>
              <a:buNone/>
            </a:pPr>
            <a:r>
              <a:rPr lang="nl-NL" b="1" dirty="0" smtClean="0"/>
              <a:t>Consultvraag: urineweginfectie? </a:t>
            </a:r>
            <a:r>
              <a:rPr lang="nl-NL" dirty="0" smtClean="0"/>
              <a:t>Ga</a:t>
            </a:r>
            <a:r>
              <a:rPr lang="nl-NL" baseline="0" dirty="0" smtClean="0"/>
              <a:t> bij de bewoner langs. </a:t>
            </a:r>
            <a:r>
              <a:rPr lang="nl-NL" dirty="0" smtClean="0"/>
              <a:t>Het klinkt als een open deur.</a:t>
            </a:r>
            <a:r>
              <a:rPr lang="nl-NL" baseline="0" dirty="0" smtClean="0"/>
              <a:t> In de praktijk blijkt dat antibioticavoorschriften voor urineweginfecties vaak telefonisch worden voorgeschreven, gebaseerd op een niet systematische gedragsobservatie en onterecht ingezet urine onderzoek. Door bij de bewoner langs te gaan en lichamelijk onderzoek te verrichten, vind je misschien een andere oorzaak. Er is ook een studie die een associatie heeft gevonden tussen tevredenheid van een patiënt over het luisteren en informeren door de arts, en verlaagd antibioticagebruik. </a:t>
            </a:r>
            <a:r>
              <a:rPr lang="nl-NL" i="1" baseline="0" dirty="0" smtClean="0"/>
              <a:t>[</a:t>
            </a:r>
            <a:r>
              <a:rPr lang="nl-NL" i="1" baseline="0" dirty="0" err="1" smtClean="0"/>
              <a:t>Lundkvist</a:t>
            </a:r>
            <a:r>
              <a:rPr lang="nl-NL" i="1" baseline="0" dirty="0" smtClean="0"/>
              <a:t>, 2002]</a:t>
            </a:r>
          </a:p>
          <a:p>
            <a:pPr marL="171450" indent="-171450">
              <a:buFontTx/>
              <a:buChar char="-"/>
            </a:pPr>
            <a:endParaRPr lang="nl-N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latin typeface="Trebuchet MS" panose="020B0603020202020204" pitchFamily="34" charset="0"/>
              </a:rPr>
              <a:t>Vraagt de bewoner of zijn/haar familie om antibiotica? Vraag eerst naar de </a:t>
            </a:r>
            <a:r>
              <a:rPr lang="nl-NL" sz="1200" b="1" dirty="0" smtClean="0">
                <a:latin typeface="Trebuchet MS" panose="020B0603020202020204" pitchFamily="34" charset="0"/>
              </a:rPr>
              <a:t>verwachtingen</a:t>
            </a:r>
            <a:r>
              <a:rPr lang="nl-NL" sz="1200" dirty="0" smtClean="0">
                <a:latin typeface="Trebuchet MS" panose="020B0603020202020204" pitchFamily="34" charset="0"/>
              </a:rPr>
              <a:t> die hieraan ten</a:t>
            </a:r>
            <a:r>
              <a:rPr lang="nl-NL" sz="1200" baseline="0" dirty="0" smtClean="0">
                <a:latin typeface="Trebuchet MS" panose="020B0603020202020204" pitchFamily="34" charset="0"/>
              </a:rPr>
              <a:t> grondslag liggen, zodat de informatie die je geeft aansluit bij bestaande kennis.</a:t>
            </a:r>
            <a:endParaRPr lang="nl-NL" baseline="0" dirty="0" smtClean="0"/>
          </a:p>
          <a:p>
            <a:pPr marL="171450" indent="-171450">
              <a:buFontTx/>
              <a:buChar char="-"/>
            </a:pPr>
            <a:endParaRPr lang="nl-NL" sz="1200" dirty="0" smtClean="0">
              <a:latin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latin typeface="Trebuchet MS" panose="020B0603020202020204" pitchFamily="34" charset="0"/>
              </a:rPr>
              <a:t>Deel </a:t>
            </a:r>
            <a:r>
              <a:rPr lang="nl-NL" sz="1200" b="1" dirty="0" smtClean="0">
                <a:latin typeface="Trebuchet MS" panose="020B0603020202020204" pitchFamily="34" charset="0"/>
              </a:rPr>
              <a:t>informatiefolders </a:t>
            </a:r>
            <a:r>
              <a:rPr lang="nl-NL" sz="1200" dirty="0" smtClean="0">
                <a:latin typeface="Trebuchet MS" panose="020B0603020202020204" pitchFamily="34" charset="0"/>
              </a:rPr>
              <a:t>uit zodat de bewoner en/of</a:t>
            </a:r>
            <a:r>
              <a:rPr lang="nl-NL" sz="1200" baseline="0" dirty="0" smtClean="0">
                <a:latin typeface="Trebuchet MS" panose="020B0603020202020204" pitchFamily="34" charset="0"/>
              </a:rPr>
              <a:t> zijn/haar familie de informatie nog eens rustig kan nalezen. Binnen UNO Amsterdam is er een </a:t>
            </a:r>
            <a:r>
              <a:rPr lang="nl-NL" sz="1200" b="1" baseline="0" dirty="0" err="1" smtClean="0">
                <a:latin typeface="Trebuchet MS" panose="020B0603020202020204" pitchFamily="34" charset="0"/>
              </a:rPr>
              <a:t>patiëntenbrief</a:t>
            </a:r>
            <a:r>
              <a:rPr lang="nl-NL" sz="1200" baseline="0" dirty="0" smtClean="0">
                <a:latin typeface="Trebuchet MS" panose="020B0603020202020204" pitchFamily="34" charset="0"/>
              </a:rPr>
              <a:t> ontwikkeld voor situaties waarin je besluit om (nog) geen antibiotica voor te schrijven. Deze is beschikbaar via de website van UNO Amsterdam: www.unoamsterdam.nl of op te vragen via uno@amsterdamumc.nl. Er is ook een, iets bredere, </a:t>
            </a:r>
            <a:r>
              <a:rPr lang="nl-NL" sz="1200" b="1" baseline="0" dirty="0" smtClean="0">
                <a:latin typeface="Trebuchet MS" panose="020B0603020202020204" pitchFamily="34" charset="0"/>
              </a:rPr>
              <a:t>patiëntfolder</a:t>
            </a:r>
            <a:r>
              <a:rPr lang="nl-NL" sz="1200" baseline="0" dirty="0" smtClean="0">
                <a:latin typeface="Trebuchet MS" panose="020B0603020202020204" pitchFamily="34" charset="0"/>
              </a:rPr>
              <a:t> ‘urineweginfecties’ beschikbaar via Verenso: (https://www.verenso.nl/_asset/_public/Richtlijnen_kwaliteit/richtlijnen/database/Urineweginfecties/VER-011-3_DigPatfldUrinetweginf2020-5.pdf).</a:t>
            </a:r>
            <a:endParaRPr lang="nl-NL" sz="1200" dirty="0" smtClean="0">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80703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Verpleegkundigen en verzorgenden</a:t>
            </a:r>
            <a:r>
              <a:rPr lang="nl-NL" baseline="0" dirty="0" smtClean="0"/>
              <a:t> zijn de oren en ogen van de artsen. Zij kennen de bewoners het beste, zij observeren en registreren dat er klachten zijn of veranderde gedragingen, zij zijn degenen die contact opnemen met de arts als er iets op een mogelijke urineweginfectie wijst. In de praktijk komt het ook nog regelmatig voor dat verpleegkundigen en verzorgenden de urine alvast </a:t>
            </a:r>
            <a:r>
              <a:rPr lang="nl-NL" baseline="0" dirty="0" err="1" smtClean="0"/>
              <a:t>sticken</a:t>
            </a:r>
            <a:r>
              <a:rPr lang="nl-NL" baseline="0" dirty="0" smtClean="0"/>
              <a:t>, en dat zij hun verwachtingen uiten ten aanzien van behandeling met antibiotica. Het is daarom </a:t>
            </a:r>
            <a:r>
              <a:rPr lang="nl-NL" b="1" baseline="0" dirty="0" smtClean="0"/>
              <a:t>cruciaal om verpleegkundigen en verzorgenden te trainen </a:t>
            </a:r>
            <a:r>
              <a:rPr lang="nl-NL" baseline="0" dirty="0" smtClean="0"/>
              <a:t>in wat de nieuwe richtlijn voor hén aan veranderingen meebrengt.</a:t>
            </a:r>
          </a:p>
          <a:p>
            <a:pPr marL="0" indent="0">
              <a:buFontTx/>
              <a:buNone/>
            </a:pPr>
            <a:endParaRPr lang="nl-NL" baseline="0" dirty="0" smtClean="0"/>
          </a:p>
          <a:p>
            <a:pPr marL="0" indent="0">
              <a:buFontTx/>
              <a:buNone/>
            </a:pPr>
            <a:r>
              <a:rPr lang="nl-NL" baseline="0" dirty="0" smtClean="0"/>
              <a:t>Er zijn verschillende manieren om verpleegkundigen en verzorgenden deze kennis bij te brengen. Vanuit UNO Amsterdam zijn er verschillende producten ontwikkeld die hierin kunnen ondersteunen; deze zijn oranje gekleurd op de slide en zijn te vinden via de website van UNO Amsterdam: www.unoamsterdam.nl </a:t>
            </a:r>
            <a:r>
              <a:rPr lang="nl-NL" sz="1200" baseline="0" dirty="0" smtClean="0">
                <a:latin typeface="Trebuchet MS" panose="020B0603020202020204" pitchFamily="34" charset="0"/>
              </a:rPr>
              <a:t>of op te vragen via uno@amsterdamumc.nl. Aanvullend hierop heeft Verenso op haar website een klinische les beschikbaar voor verpleegkundigen en verzorgenden: https://www.verenso.nl/richtlijnen-en-praktijkvoering/richtlijnendatabase/urineweginfecties/aanverwante-producten. Ook heeft Verenso een zakkaartje voor verpleegkundigen en verzorgenden beschikbaar op deze website. </a:t>
            </a:r>
            <a:r>
              <a:rPr lang="nl-NL" sz="1200" baseline="0" dirty="0" err="1" smtClean="0">
                <a:latin typeface="Trebuchet MS" panose="020B0603020202020204" pitchFamily="34" charset="0"/>
              </a:rPr>
              <a:t>OokUNO</a:t>
            </a:r>
            <a:r>
              <a:rPr lang="nl-NL" sz="1200" baseline="0" dirty="0" smtClean="0">
                <a:latin typeface="Trebuchet MS" panose="020B0603020202020204" pitchFamily="34" charset="0"/>
              </a:rPr>
              <a:t> Amsterdam heeft een zakkaartje beschikbaar. Dit bevat op de ene kant een compact stappenplan voor als je als verpleegkundige of verzorgende een UWI vermoedt, op de andere kant staat een overzicht van de klachten waar je op moet letten. Het zakkaartje van Verenso is meer een samenvatting van de richtlijn en bevat daardoor wat meer tekst.</a:t>
            </a:r>
          </a:p>
          <a:p>
            <a:pPr marL="0" indent="0">
              <a:buFontTx/>
              <a:buNone/>
            </a:pPr>
            <a:endParaRPr lang="nl-NL" sz="1200" baseline="0" dirty="0" smtClean="0">
              <a:latin typeface="Trebuchet MS" panose="020B0603020202020204" pitchFamily="34" charset="0"/>
            </a:endParaRPr>
          </a:p>
          <a:p>
            <a:pPr marL="0" indent="0">
              <a:buFontTx/>
              <a:buNone/>
            </a:pPr>
            <a:r>
              <a:rPr lang="nl-NL" sz="1200" baseline="0" dirty="0" smtClean="0">
                <a:latin typeface="Trebuchet MS" panose="020B0603020202020204" pitchFamily="34" charset="0"/>
              </a:rPr>
              <a:t>Een toelichting bij enkele manieren om verpleegkundigen en verzorgenden te trainen:</a:t>
            </a:r>
          </a:p>
          <a:p>
            <a:pPr marL="0" indent="0">
              <a:buFontTx/>
              <a:buNone/>
            </a:pPr>
            <a:r>
              <a:rPr lang="nl-NL" sz="1200" b="1" baseline="0" dirty="0" smtClean="0">
                <a:latin typeface="Trebuchet MS" panose="020B0603020202020204" pitchFamily="34" charset="0"/>
              </a:rPr>
              <a:t>Training-on-</a:t>
            </a:r>
            <a:r>
              <a:rPr lang="nl-NL" sz="1200" b="1" baseline="0" dirty="0" err="1" smtClean="0">
                <a:latin typeface="Trebuchet MS" panose="020B0603020202020204" pitchFamily="34" charset="0"/>
              </a:rPr>
              <a:t>the</a:t>
            </a:r>
            <a:r>
              <a:rPr lang="nl-NL" sz="1200" b="1" baseline="0" dirty="0" smtClean="0">
                <a:latin typeface="Trebuchet MS" panose="020B0603020202020204" pitchFamily="34" charset="0"/>
              </a:rPr>
              <a:t>-job</a:t>
            </a:r>
            <a:r>
              <a:rPr lang="nl-NL" sz="1200" baseline="0" dirty="0" smtClean="0">
                <a:latin typeface="Trebuchet MS" panose="020B0603020202020204" pitchFamily="34" charset="0"/>
              </a:rPr>
              <a:t> = kennis bijbrengen bij het bespreken van een specifieke casus.</a:t>
            </a:r>
          </a:p>
          <a:p>
            <a:pPr marL="0" indent="0">
              <a:buFontTx/>
              <a:buNone/>
            </a:pPr>
            <a:r>
              <a:rPr lang="nl-NL" sz="1200" b="1" baseline="0" dirty="0" smtClean="0">
                <a:latin typeface="Trebuchet MS" panose="020B0603020202020204" pitchFamily="34" charset="0"/>
              </a:rPr>
              <a:t>Scholingsfilmpje</a:t>
            </a:r>
            <a:r>
              <a:rPr lang="nl-NL" sz="1200" baseline="0" dirty="0" smtClean="0">
                <a:latin typeface="Trebuchet MS" panose="020B0603020202020204" pitchFamily="34" charset="0"/>
              </a:rPr>
              <a:t> = een kort filmpje waarbij de belangrijkste punten van de richtlijn (focussen op UWI-gerelateerde klachten, geen urine </a:t>
            </a:r>
            <a:r>
              <a:rPr lang="nl-NL" sz="1200" baseline="0" dirty="0" err="1" smtClean="0">
                <a:latin typeface="Trebuchet MS" panose="020B0603020202020204" pitchFamily="34" charset="0"/>
              </a:rPr>
              <a:t>sticken</a:t>
            </a:r>
            <a:r>
              <a:rPr lang="nl-NL" sz="1200" baseline="0" dirty="0" smtClean="0">
                <a:latin typeface="Trebuchet MS" panose="020B0603020202020204" pitchFamily="34" charset="0"/>
              </a:rPr>
              <a:t>) op een toegankelijke manier aan bod komen.</a:t>
            </a:r>
          </a:p>
          <a:p>
            <a:pPr marL="0" indent="0">
              <a:buFontTx/>
              <a:buNone/>
            </a:pPr>
            <a:r>
              <a:rPr lang="nl-NL" sz="1200" b="1" baseline="0" dirty="0" smtClean="0">
                <a:latin typeface="Trebuchet MS" panose="020B0603020202020204" pitchFamily="34" charset="0"/>
              </a:rPr>
              <a:t>Observatie checklist UWI-symptomen </a:t>
            </a:r>
            <a:r>
              <a:rPr lang="nl-NL" sz="1200" baseline="0" dirty="0" smtClean="0">
                <a:latin typeface="Trebuchet MS" panose="020B0603020202020204" pitchFamily="34" charset="0"/>
              </a:rPr>
              <a:t>= een checklist van observaties die zorgmedewerkers kunnen doen om na te gaan of er sprake is van UWI-gerelateerde klachten </a:t>
            </a:r>
            <a:r>
              <a:rPr lang="nl-NL" sz="1200" i="1" baseline="0" dirty="0" smtClean="0">
                <a:latin typeface="Trebuchet MS" panose="020B0603020202020204" pitchFamily="34" charset="0"/>
              </a:rPr>
              <a:t>bij bewoners die deze klachten zelf niet (goed) kunnen aangeven</a:t>
            </a:r>
            <a:r>
              <a:rPr lang="nl-NL" sz="1200" baseline="0" dirty="0" smtClean="0">
                <a:latin typeface="Trebuchet MS" panose="020B0603020202020204" pitchFamily="34" charset="0"/>
              </a:rPr>
              <a:t>. Deze checklist kan erbij worden gepakt als een zorgmedewerker denkt dat er mogelijk een urineweginfectie kan spelen bij een bewoner. Voorbeeld: iemand met vergevorderde dementie gedraagt zich ‘anders dan anders’. Om erachter te komen of er een UWI speelt, kun je per UWI-specifieke klacht nagaan of deze mogelijk speelt. De aanwezigheid van pijnlijke mictie kun je bijvoorbeeld observeren door te letten op een pijnlijke uitdrukking op het gezicht tijdens de toiletgang, zuchtende/kreunende geluiden bij de toiletgang, grijpen naar de buik bij de toiletgang, </a:t>
            </a:r>
            <a:r>
              <a:rPr lang="nl-NL" sz="1200" baseline="0" dirty="0" err="1" smtClean="0">
                <a:latin typeface="Trebuchet MS" panose="020B0603020202020204" pitchFamily="34" charset="0"/>
              </a:rPr>
              <a:t>etcetera</a:t>
            </a:r>
            <a:r>
              <a:rPr lang="nl-NL" sz="1200" baseline="0" dirty="0" smtClean="0">
                <a:latin typeface="Trebuchet MS" panose="020B0603020202020204" pitchFamily="34" charset="0"/>
              </a:rPr>
              <a:t>. Door deze gedragingen heel specifiek te observeren en registreren, krijgen artsen meer houvast om bij deze doelgroep een urineweginfectie te diagnosticeren. NB: er is ook een 24-uurslijst beschikbaar als variant op de checklist (die je eenmalig invult), om gedragingen en bijbehorende klachten over een wat langere periode in kaart te brengen, bijvoorbeeld als je een bewoner niet goed kent of de klachten erg onduidelijk zijn.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660802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sz="1200" baseline="0" dirty="0" smtClean="0">
                <a:latin typeface="Trebuchet MS" panose="020B0603020202020204" pitchFamily="34" charset="0"/>
              </a:rPr>
              <a:t>Ook voor artsen zijn er aanvullend op deze scholing en de richtlijn zelf nog producten beschikbaar om de richtlijn (beter) eigen te maken. Deze zijn genoemd op de slide, tussen haakjes is aangegeven waar het product ontwikkeld is en beschikbaar is. Producten van UNO Amsterdam </a:t>
            </a:r>
            <a:r>
              <a:rPr lang="nl-NL" baseline="0" dirty="0" smtClean="0"/>
              <a:t>zijn te vinden via de website van UNO Amsterdam: www.unoamsterdam.nl </a:t>
            </a:r>
            <a:r>
              <a:rPr lang="nl-NL" sz="1200" baseline="0" dirty="0" smtClean="0">
                <a:latin typeface="Trebuchet MS" panose="020B0603020202020204" pitchFamily="34" charset="0"/>
              </a:rPr>
              <a:t>of op te vragen via uno@amsterdamumc.nl. Producten van Verenso zijn te vinden op de Verenso website: https://www.verenso.nl/richtlijnen-en-praktijkvoering/richtlijnendatabase/urineweginfecties/aanverwante-producten.</a:t>
            </a:r>
          </a:p>
          <a:p>
            <a:pPr marL="0" indent="0">
              <a:buFontTx/>
              <a:buNone/>
            </a:pPr>
            <a:endParaRPr lang="nl-NL" sz="1200" baseline="0" dirty="0" smtClean="0">
              <a:latin typeface="Trebuchet MS" panose="020B0603020202020204" pitchFamily="34" charset="0"/>
            </a:endParaRPr>
          </a:p>
          <a:p>
            <a:pPr marL="0" indent="0">
              <a:buFontTx/>
              <a:buNone/>
            </a:pPr>
            <a:r>
              <a:rPr lang="nl-NL" sz="1200" baseline="0" dirty="0" smtClean="0">
                <a:latin typeface="Trebuchet MS" panose="020B0603020202020204" pitchFamily="34" charset="0"/>
              </a:rPr>
              <a:t>Een toelichting op de producten:</a:t>
            </a:r>
          </a:p>
          <a:p>
            <a:pPr marL="0" indent="0">
              <a:buFontTx/>
              <a:buNone/>
            </a:pPr>
            <a:r>
              <a:rPr lang="nl-NL" sz="1200" b="1" baseline="0" dirty="0" smtClean="0">
                <a:latin typeface="Trebuchet MS" panose="020B0603020202020204" pitchFamily="34" charset="0"/>
              </a:rPr>
              <a:t>Beslishulp EPD</a:t>
            </a:r>
            <a:r>
              <a:rPr lang="nl-NL" sz="1200" b="0" baseline="0" dirty="0" smtClean="0">
                <a:latin typeface="Trebuchet MS" panose="020B0603020202020204" pitchFamily="34" charset="0"/>
              </a:rPr>
              <a:t>. Binnen het EPD </a:t>
            </a:r>
            <a:r>
              <a:rPr lang="nl-NL" sz="1200" b="0" baseline="0" dirty="0" err="1" smtClean="0">
                <a:latin typeface="Trebuchet MS" panose="020B0603020202020204" pitchFamily="34" charset="0"/>
              </a:rPr>
              <a:t>Ysis</a:t>
            </a:r>
            <a:r>
              <a:rPr lang="nl-NL" sz="1200" b="0" baseline="0" dirty="0" smtClean="0">
                <a:latin typeface="Trebuchet MS" panose="020B0603020202020204" pitchFamily="34" charset="0"/>
              </a:rPr>
              <a:t> (van </a:t>
            </a:r>
            <a:r>
              <a:rPr lang="nl-NL" sz="1200" b="0" baseline="0" dirty="0" err="1" smtClean="0">
                <a:latin typeface="Trebuchet MS" panose="020B0603020202020204" pitchFamily="34" charset="0"/>
              </a:rPr>
              <a:t>Germedica</a:t>
            </a:r>
            <a:r>
              <a:rPr lang="nl-NL" sz="1200" b="0" baseline="0" dirty="0" smtClean="0">
                <a:latin typeface="Trebuchet MS" panose="020B0603020202020204" pitchFamily="34" charset="0"/>
              </a:rPr>
              <a:t>) is in </a:t>
            </a:r>
            <a:r>
              <a:rPr lang="nl-NL" sz="1200" b="0" baseline="0" dirty="0" err="1" smtClean="0">
                <a:latin typeface="Trebuchet MS" panose="020B0603020202020204" pitchFamily="34" charset="0"/>
              </a:rPr>
              <a:t>onderzoeksverband</a:t>
            </a:r>
            <a:r>
              <a:rPr lang="nl-NL" sz="1200" b="0" baseline="0" dirty="0" smtClean="0">
                <a:latin typeface="Trebuchet MS" panose="020B0603020202020204" pitchFamily="34" charset="0"/>
              </a:rPr>
              <a:t> een beslishulp ontwikkeld. Dit houdt in dat er bij rapportage van een UWI verdenking in het dossier een pop-up verschijnt met enkele vragen over de aanwezigheid van symptomen en een verblijfskatheter. Op basis van de antwoorden op die vragen verschijnt een behandeladvies conform de Verenso richtlijn. </a:t>
            </a:r>
            <a:r>
              <a:rPr lang="nl-NL" sz="1200" b="0" i="1" baseline="0" dirty="0" smtClean="0">
                <a:latin typeface="Trebuchet MS" panose="020B0603020202020204" pitchFamily="34" charset="0"/>
              </a:rPr>
              <a:t>De beslishulp in </a:t>
            </a:r>
            <a:r>
              <a:rPr lang="nl-NL" sz="1200" b="0" i="1" baseline="0" dirty="0" err="1" smtClean="0">
                <a:latin typeface="Trebuchet MS" panose="020B0603020202020204" pitchFamily="34" charset="0"/>
              </a:rPr>
              <a:t>Ysis</a:t>
            </a:r>
            <a:r>
              <a:rPr lang="nl-NL" sz="1200" b="0" i="1" baseline="0" dirty="0" smtClean="0">
                <a:latin typeface="Trebuchet MS" panose="020B0603020202020204" pitchFamily="34" charset="0"/>
              </a:rPr>
              <a:t> wordt doorontwikkeld voor de niet-</a:t>
            </a:r>
            <a:r>
              <a:rPr lang="nl-NL" sz="1200" b="0" i="1" baseline="0" dirty="0" err="1" smtClean="0">
                <a:latin typeface="Trebuchet MS" panose="020B0603020202020204" pitchFamily="34" charset="0"/>
              </a:rPr>
              <a:t>onderzoeks</a:t>
            </a:r>
            <a:r>
              <a:rPr lang="nl-NL" sz="1200" b="0" i="1" baseline="0" dirty="0" smtClean="0">
                <a:latin typeface="Trebuchet MS" panose="020B0603020202020204" pitchFamily="34" charset="0"/>
              </a:rPr>
              <a:t> setting en komt naar verwachting in de loop van 2021 beschikbaar. Vooralsnog is deze niet in </a:t>
            </a:r>
            <a:r>
              <a:rPr lang="nl-NL" sz="1200" b="0" i="1" baseline="0" dirty="0" err="1" smtClean="0">
                <a:latin typeface="Trebuchet MS" panose="020B0603020202020204" pitchFamily="34" charset="0"/>
              </a:rPr>
              <a:t>EPDs</a:t>
            </a:r>
            <a:r>
              <a:rPr lang="nl-NL" sz="1200" b="0" i="1" baseline="0" dirty="0" smtClean="0">
                <a:latin typeface="Trebuchet MS" panose="020B0603020202020204" pitchFamily="34" charset="0"/>
              </a:rPr>
              <a:t> van andere leveranciers beschikbaar.</a:t>
            </a:r>
          </a:p>
          <a:p>
            <a:pPr marL="0" indent="0">
              <a:buFontTx/>
              <a:buNone/>
            </a:pPr>
            <a:r>
              <a:rPr lang="nl-NL" sz="1200" b="1" i="0" baseline="0" dirty="0" smtClean="0">
                <a:latin typeface="Trebuchet MS" panose="020B0603020202020204" pitchFamily="34" charset="0"/>
              </a:rPr>
              <a:t>E-</a:t>
            </a:r>
            <a:r>
              <a:rPr lang="nl-NL" sz="1200" b="1" i="0" baseline="0" dirty="0" err="1" smtClean="0">
                <a:latin typeface="Trebuchet MS" panose="020B0603020202020204" pitchFamily="34" charset="0"/>
              </a:rPr>
              <a:t>learning</a:t>
            </a:r>
            <a:r>
              <a:rPr lang="nl-NL" sz="1200" b="0" i="0" baseline="0" dirty="0" smtClean="0">
                <a:latin typeface="Trebuchet MS" panose="020B0603020202020204" pitchFamily="34" charset="0"/>
              </a:rPr>
              <a:t>. Een online module bij </a:t>
            </a:r>
            <a:r>
              <a:rPr lang="nl-NL" sz="1200" b="0" i="0" kern="1200" dirty="0" err="1" smtClean="0">
                <a:solidFill>
                  <a:schemeClr val="tx1"/>
                </a:solidFill>
                <a:effectLst/>
                <a:latin typeface="+mn-lt"/>
                <a:ea typeface="+mn-ea"/>
                <a:cs typeface="+mn-cs"/>
              </a:rPr>
              <a:t>Bohn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Stafleu</a:t>
            </a:r>
            <a:r>
              <a:rPr lang="nl-NL" sz="1200" b="0" i="0" kern="1200" dirty="0" smtClean="0">
                <a:solidFill>
                  <a:schemeClr val="tx1"/>
                </a:solidFill>
                <a:effectLst/>
                <a:latin typeface="+mn-lt"/>
                <a:ea typeface="+mn-ea"/>
                <a:cs typeface="+mn-cs"/>
              </a:rPr>
              <a:t> van </a:t>
            </a:r>
            <a:r>
              <a:rPr lang="nl-NL" sz="1200" b="0" i="0" kern="1200" dirty="0" err="1" smtClean="0">
                <a:solidFill>
                  <a:schemeClr val="tx1"/>
                </a:solidFill>
                <a:effectLst/>
                <a:latin typeface="+mn-lt"/>
                <a:ea typeface="+mn-ea"/>
                <a:cs typeface="+mn-cs"/>
              </a:rPr>
              <a:t>Loghum</a:t>
            </a:r>
            <a:r>
              <a:rPr lang="nl-NL" sz="1200" b="0" i="0" kern="1200" dirty="0" smtClean="0">
                <a:solidFill>
                  <a:schemeClr val="tx1"/>
                </a:solidFill>
                <a:effectLst/>
                <a:latin typeface="+mn-lt"/>
                <a:ea typeface="+mn-ea"/>
                <a:cs typeface="+mn-cs"/>
              </a:rPr>
              <a:t> (BSL),</a:t>
            </a:r>
            <a:r>
              <a:rPr lang="nl-NL" sz="1200" b="0" i="0" kern="1200" baseline="0" dirty="0" smtClean="0">
                <a:solidFill>
                  <a:schemeClr val="tx1"/>
                </a:solidFill>
                <a:effectLst/>
                <a:latin typeface="+mn-lt"/>
                <a:ea typeface="+mn-ea"/>
                <a:cs typeface="+mn-cs"/>
              </a:rPr>
              <a:t> ontwikkeld in opdracht van Verenso.</a:t>
            </a:r>
          </a:p>
          <a:p>
            <a:pPr marL="0" indent="0">
              <a:buFontTx/>
              <a:buNone/>
            </a:pPr>
            <a:r>
              <a:rPr lang="nl-NL" sz="1200" b="1" i="0" kern="1200" baseline="0" dirty="0" smtClean="0">
                <a:solidFill>
                  <a:schemeClr val="tx1"/>
                </a:solidFill>
                <a:effectLst/>
                <a:latin typeface="+mn-lt"/>
                <a:ea typeface="+mn-ea"/>
                <a:cs typeface="+mn-cs"/>
              </a:rPr>
              <a:t>Zakkaartje.</a:t>
            </a:r>
            <a:r>
              <a:rPr lang="nl-NL" sz="1200" b="0" i="0" kern="1200" baseline="0" dirty="0" smtClean="0">
                <a:solidFill>
                  <a:schemeClr val="tx1"/>
                </a:solidFill>
                <a:effectLst/>
                <a:latin typeface="+mn-lt"/>
                <a:ea typeface="+mn-ea"/>
                <a:cs typeface="+mn-cs"/>
              </a:rPr>
              <a:t> Het zakkaartje van UNO Amsterdam betreft een zakkaartje waarop het stroomdiagram uit de Verenso richtlijn is afgebeeld (aan de ene kant de versie voor mensen met katheter, aan de andere kant de versie voor mensen zonder katheter).</a:t>
            </a:r>
            <a:endParaRPr lang="nl-NL" sz="1200" baseline="0" dirty="0" smtClean="0">
              <a:latin typeface="Trebuchet MS" panose="020B0603020202020204" pitchFamily="34" charset="0"/>
            </a:endParaRPr>
          </a:p>
          <a:p>
            <a:pPr marL="0" indent="0">
              <a:buFontTx/>
              <a:buNone/>
            </a:pPr>
            <a:endParaRPr lang="nl-NL" dirty="0" smtClean="0"/>
          </a:p>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346119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Samen</a:t>
            </a:r>
            <a:r>
              <a:rPr lang="nl-NL" baseline="0" dirty="0" smtClean="0"/>
              <a:t> oefenen met omgaan met druk van familie van een bewoner.</a:t>
            </a:r>
          </a:p>
          <a:p>
            <a:pPr marL="0" indent="0">
              <a:buFontTx/>
              <a:buNone/>
            </a:pPr>
            <a:endParaRPr lang="nl-NL" baseline="0" dirty="0" smtClean="0"/>
          </a:p>
          <a:p>
            <a:pPr marL="0" indent="0">
              <a:buFontTx/>
              <a:buNone/>
            </a:pPr>
            <a:r>
              <a:rPr lang="nl-NL" baseline="0" dirty="0" smtClean="0"/>
              <a:t>Eén persoon neemt de rol van arts op zich, een ander persoon de rol van Rita, de kleindochter en vertegenwoordiger van mevrouw de Jong.</a:t>
            </a:r>
          </a:p>
          <a:p>
            <a:pPr marL="0" indent="0">
              <a:buFontTx/>
              <a:buNone/>
            </a:pPr>
            <a:r>
              <a:rPr lang="nl-NL" baseline="0" dirty="0" smtClean="0"/>
              <a:t>Mevrouw de Jong kennen we nog uit de eerdere casus. De zorg had de urine van mevrouw de Jong gestickt nadat zij meer vermoeid was dan anders; de urinestick was positief. De arts schreef echter geen antibiotica voor, want er waren geen UWI-gerelateerde klachten of systemische klachten. De vermoeidheid werd gezien als mogelijke bijwerking van </a:t>
            </a:r>
            <a:r>
              <a:rPr lang="nl-NL" baseline="0" dirty="0" err="1" smtClean="0"/>
              <a:t>temazepam</a:t>
            </a:r>
            <a:r>
              <a:rPr lang="nl-NL" baseline="0" dirty="0" smtClean="0"/>
              <a:t> en deze werd daarom gestopt.</a:t>
            </a:r>
          </a:p>
          <a:p>
            <a:pPr marL="0" indent="0">
              <a:buFontTx/>
              <a:buNone/>
            </a:pPr>
            <a:endParaRPr lang="nl-NL"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t>De situatie nu: </a:t>
            </a:r>
            <a:r>
              <a:rPr lang="nl-NL" sz="1200" dirty="0" smtClean="0"/>
              <a:t>Rita is boos. </a:t>
            </a:r>
            <a:r>
              <a:rPr lang="nl-NL" sz="1200" i="1" dirty="0" smtClean="0"/>
              <a:t>“Geen antibiotica?! De huisarts gaf zo vaak een kuurtje! Dat helpt altijd!”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smtClean="0"/>
              <a:t>Speel met elkaar dit rollenspel.</a:t>
            </a:r>
          </a:p>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8454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smtClean="0"/>
              <a:t>De richtlijn ‘Urineweginfecties bij kwetsbare ouderen’ is gepubliceerd door Verenso in 2018 en betreft een update van de richtlijn</a:t>
            </a:r>
            <a:r>
              <a:rPr lang="nl-NL" i="0" baseline="0" dirty="0" smtClean="0"/>
              <a:t> ‘Urineweginfecties’ uit 2006.</a:t>
            </a:r>
          </a:p>
          <a:p>
            <a:endParaRPr lang="nl-NL" i="0" baseline="0" dirty="0" smtClean="0"/>
          </a:p>
          <a:p>
            <a:r>
              <a:rPr lang="nl-NL" i="0" baseline="0" dirty="0" smtClean="0"/>
              <a:t>In deze scholing komen de volgende onderdelen van de richtlijn </a:t>
            </a:r>
            <a:r>
              <a:rPr lang="nl-NL" b="1" i="0" baseline="0" dirty="0" smtClean="0"/>
              <a:t>aan bod</a:t>
            </a:r>
            <a:r>
              <a:rPr lang="nl-NL" i="0" baseline="0" dirty="0" smtClean="0"/>
              <a:t>: klinische verschijnselen, aanvullend onderzoek bij patiënten zonder katheter, diagnostiek van katheter gerelateerde UWI, behandelbeleid (wel versus geen antibiotica).</a:t>
            </a:r>
          </a:p>
          <a:p>
            <a:r>
              <a:rPr lang="nl-NL" i="0" baseline="0" dirty="0" smtClean="0"/>
              <a:t>In deze scholing komen de volgende onderdelen van de richtlijn </a:t>
            </a:r>
            <a:r>
              <a:rPr lang="nl-NL" b="1" i="0" baseline="0" dirty="0" smtClean="0"/>
              <a:t>NIET aan bod</a:t>
            </a:r>
            <a:r>
              <a:rPr lang="nl-NL" i="0" baseline="0" dirty="0" smtClean="0"/>
              <a:t>: verkrijgen van een urinemonster bij patiënten met incontinentie, behandelbeleid (middelkeuze, dosering, behandelduur), preventie van (recidiverende) UWI, organisatie van zorg.</a:t>
            </a:r>
            <a:endParaRPr lang="nl-NL" i="0"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887771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Samen</a:t>
            </a:r>
            <a:r>
              <a:rPr lang="nl-NL" baseline="0" dirty="0" smtClean="0"/>
              <a:t> oefenen met omgaan met druk van verpleging en verzorging.</a:t>
            </a:r>
          </a:p>
          <a:p>
            <a:pPr marL="0" indent="0">
              <a:buFontTx/>
              <a:buNone/>
            </a:pPr>
            <a:endParaRPr lang="nl-NL" baseline="0" dirty="0" smtClean="0"/>
          </a:p>
          <a:p>
            <a:pPr marL="0" indent="0">
              <a:buFontTx/>
              <a:buNone/>
            </a:pPr>
            <a:r>
              <a:rPr lang="nl-NL" baseline="0" dirty="0" smtClean="0"/>
              <a:t>Eén persoon neemt de rol van arts op zich, een ander persoon de rol van Anja, de </a:t>
            </a:r>
            <a:r>
              <a:rPr lang="nl-NL" baseline="0" dirty="0" err="1" smtClean="0"/>
              <a:t>EVV’er</a:t>
            </a:r>
            <a:r>
              <a:rPr lang="nl-NL" baseline="0" dirty="0" smtClean="0"/>
              <a:t> van mevrouw de Jong.</a:t>
            </a:r>
          </a:p>
          <a:p>
            <a:pPr marL="0" indent="0">
              <a:buFontTx/>
              <a:buNone/>
            </a:pPr>
            <a:r>
              <a:rPr lang="nl-NL" baseline="0" dirty="0" smtClean="0"/>
              <a:t>Mevrouw de Jong kennen we nog uit de eerdere casus. De zorg had de urine van mevrouw de Jong gestickt nadat zij meer vermoeid was dan anders; de urinestick was positief. De arts schreef echter geen antibiotica voor, want er waren geen UWI-gerelateerde klachten of systemische klachten. De vermoeidheid werd gezien als mogelijke bijwerking van </a:t>
            </a:r>
            <a:r>
              <a:rPr lang="nl-NL" baseline="0" dirty="0" err="1" smtClean="0"/>
              <a:t>temazepam</a:t>
            </a:r>
            <a:r>
              <a:rPr lang="nl-NL" baseline="0" dirty="0" smtClean="0"/>
              <a:t> en deze werd daarom gestopt.</a:t>
            </a:r>
          </a:p>
          <a:p>
            <a:pPr marL="0" indent="0">
              <a:buFontTx/>
              <a:buNone/>
            </a:pPr>
            <a:endParaRPr lang="nl-NL" baseline="0" dirty="0" smtClean="0"/>
          </a:p>
          <a:p>
            <a:pPr>
              <a:lnSpc>
                <a:spcPct val="150000"/>
              </a:lnSpc>
              <a:buFont typeface="Wingdings" panose="05000000000000000000" pitchFamily="2" charset="2"/>
              <a:buNone/>
            </a:pPr>
            <a:r>
              <a:rPr lang="nl-NL" baseline="0" dirty="0" smtClean="0"/>
              <a:t>De situatie nu: </a:t>
            </a:r>
            <a:r>
              <a:rPr lang="nl-NL" sz="1200" dirty="0" smtClean="0"/>
              <a:t>Anja is verontwaardigd. </a:t>
            </a:r>
            <a:r>
              <a:rPr lang="nl-NL" sz="1200" i="1" dirty="0" smtClean="0"/>
              <a:t>“Geen antibiotica?! Dat kan toch niet?!”</a:t>
            </a:r>
            <a:r>
              <a:rPr lang="nl-NL" sz="1200" dirty="0" smtClean="0"/>
              <a:t> Terwijl ze wegloopt, hoor je haar zeggen: </a:t>
            </a:r>
            <a:r>
              <a:rPr lang="nl-NL" sz="1200" i="1" dirty="0" smtClean="0"/>
              <a:t>“Weer zo’n dokter waar je niets aan hebt.”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smtClean="0"/>
              <a:t>Speel met elkaar dit rollenspel.</a:t>
            </a:r>
          </a:p>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56432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Het laatste onderdeel van deze</a:t>
            </a:r>
            <a:r>
              <a:rPr lang="nl-NL" baseline="0" dirty="0" smtClean="0"/>
              <a:t> scholing is een quiz om de opgedane kennis te testen. Er volgen vijf vragen; na elke vraag verschijnt een slide met het goede antwoord.</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985896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057527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436976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71745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256403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506672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679900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12124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07702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smtClean="0">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768701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965963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461347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2081760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542497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smtClean="0"/>
              <a:t>Dit is het einde van deze scholing, bedankt voo</a:t>
            </a:r>
            <a:r>
              <a:rPr lang="nl-NL" baseline="0" dirty="0" smtClean="0"/>
              <a:t>r je interesse hierin!</a:t>
            </a:r>
          </a:p>
          <a:p>
            <a:pPr marL="0" indent="0">
              <a:buFontTx/>
              <a:buNone/>
            </a:pPr>
            <a:endParaRPr lang="nl-NL" baseline="0" dirty="0" smtClean="0"/>
          </a:p>
          <a:p>
            <a:pPr marL="0" indent="0">
              <a:buFontTx/>
              <a:buNone/>
            </a:pPr>
            <a:r>
              <a:rPr lang="nl-NL" baseline="0" dirty="0" smtClean="0"/>
              <a:t>Heb je nog vragen of opmerkingen naar aanleiding over deze scholing? Neem dan contact op via uno@amsterdamumc.nl.</a:t>
            </a:r>
            <a:endParaRPr lang="nl-NL" dirty="0" smtClean="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34880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Ten opzichte</a:t>
            </a:r>
            <a:r>
              <a:rPr lang="nl-NL" baseline="0" dirty="0" smtClean="0"/>
              <a:t> van de Verenso richtlijn uit 2006 zijn er </a:t>
            </a:r>
            <a:r>
              <a:rPr lang="nl-NL" b="1" baseline="0" dirty="0" smtClean="0"/>
              <a:t>twee grote veranderingen </a:t>
            </a:r>
            <a:r>
              <a:rPr lang="nl-NL" baseline="0" dirty="0" smtClean="0"/>
              <a:t>aangebracht in de versie van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baseline="0" dirty="0" smtClean="0"/>
              <a:t>Antibiotica bij alleen aspecifieke symptomen, zoals verwardheid of agitatie, zijn niet langer gerechtvaardigd.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baseline="0" dirty="0" smtClean="0"/>
              <a:t>Urine onderzoek kan niet worden ingezet om een urineweginfectie aan te tonen.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375165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We zoomen</a:t>
            </a:r>
            <a:r>
              <a:rPr lang="nl-NL" baseline="0" dirty="0" smtClean="0"/>
              <a:t> eerst in op de eerste verandering: geen antibiotica voor aspecifieke symptomen.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9518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Antibiotica voor aspecifieke symptomen zijn niet langer gerechtvaardigd. Maar wat zijn aspecifieke symptomen precies? </a:t>
            </a:r>
            <a:r>
              <a:rPr lang="nl-NL" b="1" baseline="0" dirty="0" smtClean="0"/>
              <a:t>Aspecifieke symptomen </a:t>
            </a:r>
            <a:r>
              <a:rPr lang="nl-NL" baseline="0" dirty="0" smtClean="0"/>
              <a:t>zijn symptomen die niet direct gerelateerd zijn aan een urineweginfectie. Aspecifieke symptomen kennen een uitgebreide differentiaal diagnose. Antibiotica is vaak niet nodig. Aspecifieke symptomen zijn vaak mild en soms zelfs </a:t>
            </a:r>
            <a:r>
              <a:rPr lang="nl-NL" baseline="0" dirty="0" err="1" smtClean="0"/>
              <a:t>self</a:t>
            </a:r>
            <a:r>
              <a:rPr lang="nl-NL" baseline="0" dirty="0" smtClean="0"/>
              <a:t>-limiting. Op de dia staan een aantal voorbeelden van aspecifieke symptomen (in de richtlijn staat een volledig overzicht), die zijn in te delen in een aantal categorieën (urine, urogenitaal, mentaal, gastro-intestinaal, overig).</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191249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smtClean="0">
                <a:solidFill>
                  <a:schemeClr val="tx1"/>
                </a:solidFill>
                <a:latin typeface="+mn-lt"/>
                <a:ea typeface="+mn-ea"/>
                <a:cs typeface="+mn-cs"/>
              </a:rPr>
              <a:t>Alleen </a:t>
            </a:r>
            <a:r>
              <a:rPr lang="nl-NL" sz="1200" b="1" i="0" u="none" strike="noStrike" kern="1200" baseline="0" dirty="0" smtClean="0">
                <a:solidFill>
                  <a:schemeClr val="tx1"/>
                </a:solidFill>
                <a:latin typeface="+mn-lt"/>
                <a:ea typeface="+mn-ea"/>
                <a:cs typeface="+mn-cs"/>
              </a:rPr>
              <a:t>urineweg-gerelateerde symptomen</a:t>
            </a:r>
            <a:r>
              <a:rPr lang="nl-NL" sz="1200" b="0" i="0" u="none" strike="noStrike" kern="1200" baseline="0" dirty="0" smtClean="0">
                <a:solidFill>
                  <a:schemeClr val="tx1"/>
                </a:solidFill>
                <a:latin typeface="+mn-lt"/>
                <a:ea typeface="+mn-ea"/>
                <a:cs typeface="+mn-cs"/>
              </a:rPr>
              <a:t>, zoals recent ontstane dysurie, mictiedrang, frequente mictie, urine-incontinentie en (zichtbare) urethrale pusafscheiding, en pijn of gevoeligheid in de </a:t>
            </a:r>
            <a:r>
              <a:rPr lang="nl-NL" sz="1200" b="0" i="0" u="none" strike="noStrike" kern="1200" baseline="0" dirty="0" err="1" smtClean="0">
                <a:solidFill>
                  <a:schemeClr val="tx1"/>
                </a:solidFill>
                <a:latin typeface="+mn-lt"/>
                <a:ea typeface="+mn-ea"/>
                <a:cs typeface="+mn-cs"/>
              </a:rPr>
              <a:t>nierloge</a:t>
            </a:r>
            <a:r>
              <a:rPr lang="nl-NL" sz="1200" b="0" i="0" u="none" strike="noStrike" kern="1200" baseline="0" dirty="0" smtClean="0">
                <a:solidFill>
                  <a:schemeClr val="tx1"/>
                </a:solidFill>
                <a:latin typeface="+mn-lt"/>
                <a:ea typeface="+mn-ea"/>
                <a:cs typeface="+mn-cs"/>
              </a:rPr>
              <a:t> wijzen op een urineweginfectie.</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baseline="0" dirty="0" smtClean="0">
                <a:solidFill>
                  <a:schemeClr val="tx1"/>
                </a:solidFill>
                <a:latin typeface="+mn-lt"/>
                <a:ea typeface="+mn-ea"/>
                <a:cs typeface="+mn-cs"/>
              </a:rPr>
              <a:t>Andere symptomen</a:t>
            </a:r>
            <a:r>
              <a:rPr lang="nl-NL" sz="1200" b="0" i="0" u="none" strike="noStrike" kern="1200" baseline="0" dirty="0" smtClean="0">
                <a:solidFill>
                  <a:schemeClr val="tx1"/>
                </a:solidFill>
                <a:latin typeface="+mn-lt"/>
                <a:ea typeface="+mn-ea"/>
                <a:cs typeface="+mn-cs"/>
              </a:rPr>
              <a:t> die belangrijk zijn in het nemen van een behandelbeslissing zijn systemische symptomen zoals koorts, koude rillingen en een duidelijk delier, en suprapubische pijn.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1107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We zoomen</a:t>
            </a:r>
            <a:r>
              <a:rPr lang="nl-NL" baseline="0" dirty="0" smtClean="0"/>
              <a:t> nu in op de tweede belangrijke verandering in de richtlijn: geen urine onderzoek om een UWI aan te tonen.</a:t>
            </a:r>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smtClean="0">
                <a:ln>
                  <a:noFill/>
                </a:ln>
                <a:solidFill>
                  <a:srgbClr val="000080"/>
                </a:solidFill>
                <a:effectLst/>
                <a:uLnTx/>
                <a:uFillTx/>
                <a:latin typeface="Arial" charset="0"/>
                <a:ea typeface="ＭＳ Ｐゴシック" charset="0"/>
              </a:rPr>
              <a:t>VUmc Basispresentatie</a:t>
            </a:r>
            <a:endParaRPr kumimoji="0" lang="en-US" sz="1300" b="0" i="0" u="none" strike="noStrike" kern="1200" cap="none" spc="0" normalizeH="0" baseline="0" noProof="0">
              <a:ln>
                <a:noFill/>
              </a:ln>
              <a:solidFill>
                <a:srgbClr val="000080"/>
              </a:solidFill>
              <a:effectLst/>
              <a:uLnTx/>
              <a:uFillTx/>
              <a:latin typeface="Arial" charset="0"/>
              <a:ea typeface="ＭＳ Ｐゴシック" charset="0"/>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12CE-92F7-47FC-B047-6FA3FEA6EDAA}" type="slidenum">
              <a:rPr kumimoji="0" lang="en-US" altLang="nl-NL" sz="1000" b="0" i="0" u="none" strike="noStrike" kern="1200" cap="none" spc="0" normalizeH="0" baseline="0" noProof="0" smtClean="0">
                <a:ln>
                  <a:noFill/>
                </a:ln>
                <a:solidFill>
                  <a:srgbClr val="00008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nl-NL" sz="1000" b="0" i="0" u="none" strike="noStrike" kern="1200" cap="none" spc="0" normalizeH="0" baseline="0" noProof="0">
              <a:ln>
                <a:noFill/>
              </a:ln>
              <a:solidFill>
                <a:srgbClr val="000080"/>
              </a:solidFill>
              <a:effectLst/>
              <a:uLnTx/>
              <a:uFillTx/>
              <a:latin typeface="Calibri"/>
              <a:ea typeface="+mn-ea"/>
              <a:cs typeface="+mn-cs"/>
            </a:endParaRPr>
          </a:p>
        </p:txBody>
      </p:sp>
    </p:spTree>
    <p:extLst>
      <p:ext uri="{BB962C8B-B14F-4D97-AF65-F5344CB8AC3E}">
        <p14:creationId xmlns:p14="http://schemas.microsoft.com/office/powerpoint/2010/main" val="400777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30-4-2021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121699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30-4-2021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303067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30-4-2021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306951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onderzoe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8159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3287114"/>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pic>
        <p:nvPicPr>
          <p:cNvPr id="12" name="Afbeelding 11"/>
          <p:cNvPicPr>
            <a:picLocks noChangeAspect="1"/>
          </p:cNvPicPr>
          <p:nvPr userDrawn="1"/>
        </p:nvPicPr>
        <p:blipFill>
          <a:blip r:embed="rId3"/>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1206455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43584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21111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73100" y="1100093"/>
            <a:ext cx="10515600" cy="1325563"/>
          </a:xfrm>
          <a:prstGeom prst="rect">
            <a:avLst/>
          </a:prstGeom>
        </p:spPr>
        <p:txBody>
          <a:bodyPr/>
          <a:lstStyle/>
          <a:p>
            <a:r>
              <a:rPr lang="nl-NL" smtClean="0"/>
              <a:t>Klik om de stijl te bewerken</a:t>
            </a:r>
            <a:endParaRPr lang="nl-NL"/>
          </a:p>
        </p:txBody>
      </p:sp>
      <p:sp>
        <p:nvSpPr>
          <p:cNvPr id="3" name="Tijdelijke aanduiding voor voettekst 2"/>
          <p:cNvSpPr>
            <a:spLocks noGrp="1"/>
          </p:cNvSpPr>
          <p:nvPr>
            <p:ph type="ftr" sz="quarter" idx="10"/>
          </p:nvPr>
        </p:nvSpPr>
        <p:spPr>
          <a:xfrm>
            <a:off x="711200" y="6381750"/>
            <a:ext cx="4114800" cy="365125"/>
          </a:xfrm>
          <a:prstGeom prst="rect">
            <a:avLst/>
          </a:prstGeom>
        </p:spPr>
        <p:txBody>
          <a:bodyPr/>
          <a:lstStyle/>
          <a:p>
            <a:r>
              <a:rPr lang="nl-NL" smtClean="0"/>
              <a:t>Jaarcongres GRZ | januari 2019</a:t>
            </a:r>
            <a:endParaRPr lang="nl-NL" dirty="0"/>
          </a:p>
        </p:txBody>
      </p:sp>
    </p:spTree>
    <p:extLst>
      <p:ext uri="{BB962C8B-B14F-4D97-AF65-F5344CB8AC3E}">
        <p14:creationId xmlns:p14="http://schemas.microsoft.com/office/powerpoint/2010/main" val="32277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73100" y="1100093"/>
            <a:ext cx="10515600" cy="1325563"/>
          </a:xfrm>
          <a:prstGeom prst="rect">
            <a:avLst/>
          </a:prstGeom>
        </p:spPr>
        <p:txBody>
          <a:bodyPr/>
          <a:lstStyle/>
          <a:p>
            <a:r>
              <a:rPr lang="nl-NL" smtClean="0"/>
              <a:t>Klik om de stijl te bewerken</a:t>
            </a:r>
            <a:endParaRPr lang="nl-NL"/>
          </a:p>
        </p:txBody>
      </p:sp>
      <p:sp>
        <p:nvSpPr>
          <p:cNvPr id="3" name="Tijdelijke aanduiding voor voettekst 2"/>
          <p:cNvSpPr>
            <a:spLocks noGrp="1"/>
          </p:cNvSpPr>
          <p:nvPr>
            <p:ph type="ftr" sz="quarter" idx="10"/>
          </p:nvPr>
        </p:nvSpPr>
        <p:spPr>
          <a:xfrm>
            <a:off x="711200" y="6381750"/>
            <a:ext cx="4114800" cy="365125"/>
          </a:xfrm>
          <a:prstGeom prst="rect">
            <a:avLst/>
          </a:prstGeom>
        </p:spPr>
        <p:txBody>
          <a:bodyPr/>
          <a:lstStyle/>
          <a:p>
            <a:r>
              <a:rPr lang="nl-NL" smtClean="0"/>
              <a:t>Jaarcongres GRZ | januari 2019</a:t>
            </a:r>
            <a:endParaRPr lang="nl-NL" dirty="0"/>
          </a:p>
        </p:txBody>
      </p:sp>
    </p:spTree>
    <p:extLst>
      <p:ext uri="{BB962C8B-B14F-4D97-AF65-F5344CB8AC3E}">
        <p14:creationId xmlns:p14="http://schemas.microsoft.com/office/powerpoint/2010/main" val="280665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304500"/>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pic>
        <p:nvPicPr>
          <p:cNvPr id="7" name="Picture 2" descr="ouderenzor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424448" y="1437039"/>
            <a:ext cx="5439104" cy="4217471"/>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5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pic>
        <p:nvPicPr>
          <p:cNvPr id="10" name="Picture 2" descr="ouderenzor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096000" y="1534505"/>
            <a:ext cx="6098628" cy="4728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DF734F-E343-4358-B9FE-8BB1075F72B8}" type="datetimeFigureOut">
              <a:rPr lang="nl-NL" smtClean="0"/>
              <a:t>30-4-2021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1887970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iggend kleurvlak - onderzoek">
    <p:spTree>
      <p:nvGrpSpPr>
        <p:cNvPr id="1" name=""/>
        <p:cNvGrpSpPr/>
        <p:nvPr/>
      </p:nvGrpSpPr>
      <p:grpSpPr>
        <a:xfrm>
          <a:off x="0" y="0"/>
          <a:ext cx="0" cy="0"/>
          <a:chOff x="0" y="0"/>
          <a:chExt cx="0" cy="0"/>
        </a:xfrm>
      </p:grpSpPr>
      <p:pic>
        <p:nvPicPr>
          <p:cNvPr id="12" name="Picture 3" descr="dokterstas [1556984#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5015"/>
            <a:ext cx="6120685" cy="4080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ouderenzor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0686" y="1534505"/>
            <a:ext cx="6087045" cy="399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37342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3287117"/>
          </a:xfrm>
          <a:prstGeom prst="rect">
            <a:avLst/>
          </a:prstGeom>
          <a:solidFill>
            <a:srgbClr val="69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pic>
        <p:nvPicPr>
          <p:cNvPr id="7" name="Picture 2" descr="ouderenzor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0187" y="3890854"/>
            <a:ext cx="4500504" cy="2953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3" descr="dokterstas [1556984#1_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 y="3890855"/>
            <a:ext cx="4430187" cy="2953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p:nvPr/>
        </p:nvSpPr>
        <p:spPr>
          <a:xfrm>
            <a:off x="9473206" y="4730263"/>
            <a:ext cx="2808312" cy="1015663"/>
          </a:xfrm>
          <a:prstGeom prst="rect">
            <a:avLst/>
          </a:prstGeom>
          <a:noFill/>
        </p:spPr>
        <p:txBody>
          <a:bodyPr wrap="square" rtlCol="0">
            <a:spAutoFit/>
          </a:bodyPr>
          <a:lstStyle/>
          <a:p>
            <a:pPr marL="0" marR="0" lvl="0" indent="0" defTabSz="914481" eaLnBrk="0" fontAlgn="base" latinLnBrk="0" hangingPunct="0">
              <a:lnSpc>
                <a:spcPct val="100000"/>
              </a:lnSpc>
              <a:spcBef>
                <a:spcPct val="0"/>
              </a:spcBef>
              <a:spcAft>
                <a:spcPct val="0"/>
              </a:spcAft>
              <a:buClrTx/>
              <a:buSzTx/>
              <a:buFontTx/>
              <a:buNone/>
              <a:tabLst/>
              <a:defRPr/>
            </a:pPr>
            <a:r>
              <a:rPr kumimoji="0" lang="nl-NL" sz="1200" b="0" i="0" u="none" strike="noStrike" kern="0" cap="none" spc="0" normalizeH="0" baseline="0" noProof="0" dirty="0" smtClean="0">
                <a:ln>
                  <a:noFill/>
                </a:ln>
                <a:solidFill>
                  <a:srgbClr val="000000"/>
                </a:solidFill>
                <a:effectLst/>
                <a:uLnTx/>
                <a:uFillTx/>
              </a:rPr>
              <a:t>Amsterdam UMC</a:t>
            </a:r>
          </a:p>
          <a:p>
            <a:pPr marL="0" marR="0" lvl="0" indent="0" defTabSz="914481" eaLnBrk="0" fontAlgn="base" latinLnBrk="0" hangingPunct="0">
              <a:lnSpc>
                <a:spcPct val="100000"/>
              </a:lnSpc>
              <a:spcBef>
                <a:spcPct val="0"/>
              </a:spcBef>
              <a:spcAft>
                <a:spcPct val="0"/>
              </a:spcAft>
              <a:buClrTx/>
              <a:buSzTx/>
              <a:buFontTx/>
              <a:buNone/>
              <a:tabLst/>
              <a:defRPr/>
            </a:pPr>
            <a:r>
              <a:rPr kumimoji="0" lang="nl-NL" sz="1200" b="0" i="0" u="none" strike="noStrike" kern="0" cap="none" spc="0" normalizeH="0" baseline="0" noProof="0" dirty="0" smtClean="0">
                <a:ln>
                  <a:noFill/>
                </a:ln>
                <a:solidFill>
                  <a:srgbClr val="000000"/>
                </a:solidFill>
                <a:effectLst/>
                <a:uLnTx/>
                <a:uFillTx/>
              </a:rPr>
              <a:t>Locatie VUmc</a:t>
            </a:r>
          </a:p>
          <a:p>
            <a:pPr marL="0" marR="0" lvl="0" indent="0" defTabSz="914481" eaLnBrk="0" fontAlgn="base" latinLnBrk="0" hangingPunct="0">
              <a:lnSpc>
                <a:spcPct val="100000"/>
              </a:lnSpc>
              <a:spcBef>
                <a:spcPct val="0"/>
              </a:spcBef>
              <a:spcAft>
                <a:spcPct val="0"/>
              </a:spcAft>
              <a:buClrTx/>
              <a:buSzTx/>
              <a:buFontTx/>
              <a:buNone/>
              <a:tabLst/>
              <a:defRPr/>
            </a:pPr>
            <a:endParaRPr kumimoji="0" lang="nl-NL" sz="1200" b="0" i="0" u="none" strike="noStrike" kern="0" cap="none" spc="0" normalizeH="0" baseline="0" noProof="0" dirty="0" smtClean="0">
              <a:ln>
                <a:noFill/>
              </a:ln>
              <a:solidFill>
                <a:srgbClr val="000000"/>
              </a:solidFill>
              <a:effectLst/>
              <a:uLnTx/>
              <a:uFillTx/>
            </a:endParaRPr>
          </a:p>
          <a:p>
            <a:pPr marL="0" marR="0" lvl="0" indent="0" defTabSz="914481" eaLnBrk="0" fontAlgn="base" latinLnBrk="0" hangingPunct="0">
              <a:lnSpc>
                <a:spcPct val="100000"/>
              </a:lnSpc>
              <a:spcBef>
                <a:spcPct val="0"/>
              </a:spcBef>
              <a:spcAft>
                <a:spcPct val="0"/>
              </a:spcAft>
              <a:buClrTx/>
              <a:buSzTx/>
              <a:buFontTx/>
              <a:buNone/>
              <a:tabLst/>
              <a:defRPr/>
            </a:pPr>
            <a:r>
              <a:rPr kumimoji="0" lang="nl-NL" sz="1200" b="0" i="0" u="none" strike="noStrike" kern="0" cap="none" spc="0" normalizeH="0" baseline="0" noProof="0" dirty="0" smtClean="0">
                <a:ln>
                  <a:noFill/>
                </a:ln>
                <a:solidFill>
                  <a:srgbClr val="000000"/>
                </a:solidFill>
                <a:effectLst/>
                <a:uLnTx/>
                <a:uFillTx/>
              </a:rPr>
              <a:t>Afdeling Huisartsgeneeskunde &amp; Ouderengeneeskunde </a:t>
            </a:r>
          </a:p>
        </p:txBody>
      </p:sp>
    </p:spTree>
    <p:extLst>
      <p:ext uri="{BB962C8B-B14F-4D97-AF65-F5344CB8AC3E}">
        <p14:creationId xmlns:p14="http://schemas.microsoft.com/office/powerpoint/2010/main" val="386739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374134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252390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6"/>
            <a:ext cx="5054600" cy="4365521"/>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a:p>
        </p:txBody>
      </p:sp>
      <p:pic>
        <p:nvPicPr>
          <p:cNvPr id="7" name="Picture 2" descr="ouderenzor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61113" y="1543666"/>
            <a:ext cx="5055824" cy="4365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228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69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pic>
        <p:nvPicPr>
          <p:cNvPr id="10" name="Picture 2" descr="ouderenzor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6000" y="1540933"/>
            <a:ext cx="7196091" cy="4722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iggend kleurvlak - patiëntenzorg">
    <p:spTree>
      <p:nvGrpSpPr>
        <p:cNvPr id="1" name=""/>
        <p:cNvGrpSpPr/>
        <p:nvPr/>
      </p:nvGrpSpPr>
      <p:grpSpPr>
        <a:xfrm>
          <a:off x="0" y="0"/>
          <a:ext cx="0" cy="0"/>
          <a:chOff x="0" y="0"/>
          <a:chExt cx="0" cy="0"/>
        </a:xfrm>
      </p:grpSpPr>
      <p:pic>
        <p:nvPicPr>
          <p:cNvPr id="13" name="Picture 3" descr="dokterstas [1556984#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5015"/>
            <a:ext cx="6120685" cy="4080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ouderenzor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0686" y="1534505"/>
            <a:ext cx="6087045" cy="399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69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170209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9"/>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smtClean="0"/>
              <a:t>Klik op het pictogram als u een afbeelding wilt toevoegen</a:t>
            </a:r>
            <a:endParaRPr lang="nl-NL" dirty="0"/>
          </a:p>
        </p:txBody>
      </p:sp>
    </p:spTree>
    <p:extLst>
      <p:ext uri="{BB962C8B-B14F-4D97-AF65-F5344CB8AC3E}">
        <p14:creationId xmlns:p14="http://schemas.microsoft.com/office/powerpoint/2010/main" val="401691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450591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2846140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ABDF734F-E343-4358-B9FE-8BB1075F72B8}" type="datetimeFigureOut">
              <a:rPr lang="nl-NL" smtClean="0"/>
              <a:t>30-4-2021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16198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6"/>
            <a:ext cx="5054600" cy="4365521"/>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a:p>
        </p:txBody>
      </p:sp>
    </p:spTree>
    <p:extLst>
      <p:ext uri="{BB962C8B-B14F-4D97-AF65-F5344CB8AC3E}">
        <p14:creationId xmlns:p14="http://schemas.microsoft.com/office/powerpoint/2010/main" val="30963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89624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1"/>
            <a:ext cx="6096000" cy="2816537"/>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1"/>
            <a:ext cx="6096000" cy="2816537"/>
          </a:xfrm>
          <a:prstGeom prst="rect">
            <a:avLst/>
          </a:prstGeom>
          <a:blipFill>
            <a:blip r:embed="rId3"/>
            <a:stretch>
              <a:fillRect/>
            </a:stretch>
          </a:blipFill>
        </p:spPr>
        <p:txBody>
          <a:bodyPr/>
          <a:lstStyle>
            <a:lvl1pPr>
              <a:defRPr>
                <a:noFill/>
              </a:defRPr>
            </a:lvl1pPr>
          </a:lstStyle>
          <a:p>
            <a:r>
              <a:rPr lang="nl-NL" smtClean="0"/>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3464921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9"/>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4" y="1057048"/>
            <a:ext cx="10776857" cy="1152751"/>
          </a:xfrm>
          <a:prstGeom prst="rect">
            <a:avLst/>
          </a:prstGeom>
        </p:spPr>
        <p:txBody>
          <a:bodyPr anchor="b">
            <a:normAutofit/>
          </a:bodyPr>
          <a:lstStyle>
            <a:lvl1pPr algn="l">
              <a:defRPr sz="5001"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9"/>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40" indent="0" algn="ctr">
              <a:buNone/>
              <a:defRPr sz="2001"/>
            </a:lvl2pPr>
            <a:lvl3pPr marL="914481" indent="0" algn="ctr">
              <a:buNone/>
              <a:defRPr sz="1800"/>
            </a:lvl3pPr>
            <a:lvl4pPr marL="1371721" indent="0" algn="ctr">
              <a:buNone/>
              <a:defRPr sz="1600"/>
            </a:lvl4pPr>
            <a:lvl5pPr marL="1828962" indent="0" algn="ctr">
              <a:buNone/>
              <a:defRPr sz="1600"/>
            </a:lvl5pPr>
            <a:lvl6pPr marL="2286203" indent="0" algn="ctr">
              <a:buNone/>
              <a:defRPr sz="1600"/>
            </a:lvl6pPr>
            <a:lvl7pPr marL="2743443" indent="0" algn="ctr">
              <a:buNone/>
              <a:defRPr sz="1600"/>
            </a:lvl7pPr>
            <a:lvl8pPr marL="3200684" indent="0" algn="ctr">
              <a:buNone/>
              <a:defRPr sz="1600"/>
            </a:lvl8pPr>
            <a:lvl9pPr marL="3657924"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smtClean="0"/>
              <a:t>Klik op het pictogram als u een afbeelding wilt toevoegen</a:t>
            </a:r>
            <a:endParaRPr lang="nl-NL" dirty="0"/>
          </a:p>
        </p:txBody>
      </p:sp>
    </p:spTree>
    <p:extLst>
      <p:ext uri="{BB962C8B-B14F-4D97-AF65-F5344CB8AC3E}">
        <p14:creationId xmlns:p14="http://schemas.microsoft.com/office/powerpoint/2010/main" val="415050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425655"/>
            <a:ext cx="5346700" cy="3751308"/>
          </a:xfrm>
          <a:prstGeom prst="rect">
            <a:avLst/>
          </a:prstGeom>
        </p:spPr>
        <p:txBody>
          <a:bodyPr/>
          <a:lstStyle>
            <a:lvl1pPr marL="0" indent="0">
              <a:lnSpc>
                <a:spcPct val="125000"/>
              </a:lnSpc>
              <a:spcBef>
                <a:spcPts val="0"/>
              </a:spcBef>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3066273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3"/>
            <a:ext cx="10766044" cy="1325563"/>
          </a:xfrm>
          <a:prstGeom prst="rect">
            <a:avLst/>
          </a:prstGeo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Tree>
    <p:extLst>
      <p:ext uri="{BB962C8B-B14F-4D97-AF65-F5344CB8AC3E}">
        <p14:creationId xmlns:p14="http://schemas.microsoft.com/office/powerpoint/2010/main" val="2093815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439709"/>
            <a:ext cx="5346700" cy="646331"/>
          </a:xfrm>
          <a:prstGeom prst="rect">
            <a:avLst/>
          </a:prstGeo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1"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6"/>
            <a:ext cx="5054600" cy="4365521"/>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a:p>
        </p:txBody>
      </p:sp>
    </p:spTree>
    <p:extLst>
      <p:ext uri="{BB962C8B-B14F-4D97-AF65-F5344CB8AC3E}">
        <p14:creationId xmlns:p14="http://schemas.microsoft.com/office/powerpoint/2010/main" val="249009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Rechthoek 6">
            <a:extLst>
              <a:ext uri="{FF2B5EF4-FFF2-40B4-BE49-F238E27FC236}">
                <a16:creationId xmlns:a16="http://schemas.microsoft.com/office/drawing/2014/main" id="{77FC29EB-7314-49D1-BCCF-0C1FC9DD7AFF}"/>
              </a:ext>
            </a:extLst>
          </p:cNvPr>
          <p:cNvSpPr/>
          <p:nvPr/>
        </p:nvSpPr>
        <p:spPr>
          <a:xfrm>
            <a:off x="0" y="1540933"/>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1" y="2705102"/>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75805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6"/>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Rechthoek 7">
            <a:extLst>
              <a:ext uri="{FF2B5EF4-FFF2-40B4-BE49-F238E27FC236}">
                <a16:creationId xmlns:a16="http://schemas.microsoft.com/office/drawing/2014/main" id="{59E529B3-AB90-4577-AB7E-9471B1A4493D}"/>
              </a:ext>
            </a:extLst>
          </p:cNvPr>
          <p:cNvSpPr/>
          <p:nvPr/>
        </p:nvSpPr>
        <p:spPr>
          <a:xfrm>
            <a:off x="0" y="6263371"/>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5"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4114800" cy="365125"/>
          </a:xfrm>
          <a:prstGeom prst="rect">
            <a:avLst/>
          </a:prstGeom>
        </p:spPr>
        <p:txBody>
          <a:bodyPr/>
          <a:lstStyle/>
          <a:p>
            <a:r>
              <a:rPr lang="nl-NL" smtClean="0"/>
              <a:t>Voorbeeld voettekst | juli 2019</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1"/>
            <a:ext cx="6096000" cy="2816537"/>
          </a:xfrm>
          <a:prstGeom prst="rect">
            <a:avLst/>
          </a:prstGeom>
          <a:blipFill>
            <a:blip r:embed="rId2"/>
            <a:stretch>
              <a:fillRect/>
            </a:stretch>
          </a:blipFill>
        </p:spPr>
        <p:txBody>
          <a:bodyPr/>
          <a:lstStyle>
            <a:lvl1pPr>
              <a:defRPr>
                <a:noFill/>
              </a:defRPr>
            </a:lvl1pPr>
          </a:lstStyle>
          <a:p>
            <a:r>
              <a:rPr lang="nl-NL" smtClean="0"/>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1" y="1884146"/>
            <a:ext cx="5346700" cy="646331"/>
          </a:xfrm>
          <a:prstGeom prst="rect">
            <a:avLst/>
          </a:prstGeo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1"/>
            <a:ext cx="6096000" cy="2816537"/>
          </a:xfrm>
          <a:prstGeom prst="rect">
            <a:avLst/>
          </a:prstGeom>
          <a:blipFill>
            <a:blip r:embed="rId3"/>
            <a:stretch>
              <a:fillRect/>
            </a:stretch>
          </a:blipFill>
        </p:spPr>
        <p:txBody>
          <a:bodyPr/>
          <a:lstStyle>
            <a:lvl1pPr>
              <a:defRPr>
                <a:noFill/>
              </a:defRPr>
            </a:lvl1pPr>
          </a:lstStyle>
          <a:p>
            <a:r>
              <a:rPr lang="nl-NL" smtClean="0"/>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5" y="4600576"/>
            <a:ext cx="5438775" cy="1428750"/>
          </a:xfrm>
          <a:prstGeom prst="rect">
            <a:avLst/>
          </a:prstGeom>
        </p:spPr>
        <p:txBody>
          <a:bodyPr/>
          <a:lstStyle>
            <a:lvl1pPr marL="342931" indent="-342931">
              <a:lnSpc>
                <a:spcPct val="125000"/>
              </a:lnSpc>
              <a:spcBef>
                <a:spcPts val="0"/>
              </a:spcBef>
              <a:buFont typeface="Arial" panose="020B0604020202020204" pitchFamily="34" charset="0"/>
              <a:buChar char="•"/>
              <a:defRPr sz="2300">
                <a:solidFill>
                  <a:schemeClr val="bg1"/>
                </a:solidFill>
              </a:defRPr>
            </a:lvl1pPr>
            <a:lvl2pPr marL="457240" indent="0">
              <a:buNone/>
              <a:defRPr/>
            </a:lvl2pPr>
            <a:lvl3pPr marL="914481" indent="0">
              <a:buNone/>
              <a:defRPr/>
            </a:lvl3pPr>
            <a:lvl4pPr marL="1371721" indent="0">
              <a:buNone/>
              <a:defRPr/>
            </a:lvl4pPr>
            <a:lvl5pPr marL="1828962" indent="0">
              <a:buNone/>
              <a:defRPr/>
            </a:lvl5pPr>
          </a:lstStyle>
          <a:p>
            <a:pPr lvl="0"/>
            <a:r>
              <a:rPr lang="nl-NL" dirty="0"/>
              <a:t>Hier een puntenlijst</a:t>
            </a:r>
          </a:p>
        </p:txBody>
      </p:sp>
    </p:spTree>
    <p:extLst>
      <p:ext uri="{BB962C8B-B14F-4D97-AF65-F5344CB8AC3E}">
        <p14:creationId xmlns:p14="http://schemas.microsoft.com/office/powerpoint/2010/main" val="2606158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9"/>
            <a:ext cx="12192000" cy="6254262"/>
          </a:xfrm>
          <a:prstGeom prst="rect">
            <a:avLst/>
          </a:prstGeom>
          <a:blipFill>
            <a:blip r:embed="rId2"/>
            <a:stretch>
              <a:fillRect/>
            </a:stretch>
          </a:blipFill>
        </p:spPr>
        <p:txBody>
          <a:bodyPr/>
          <a:lstStyle>
            <a:lvl1pPr marL="0" indent="0">
              <a:buNone/>
              <a:defRPr>
                <a:noFill/>
              </a:defRPr>
            </a:lvl1pPr>
          </a:lstStyle>
          <a:p>
            <a:r>
              <a:rPr lang="nl-NL" smtClean="0"/>
              <a:t>Klik op het pictogram als u een afbeelding wilt toevoegen</a:t>
            </a:r>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763" y="0"/>
            <a:ext cx="3563547" cy="992580"/>
          </a:xfrm>
          <a:prstGeom prst="rect">
            <a:avLst/>
          </a:prstGeom>
        </p:spPr>
      </p:pic>
    </p:spTree>
    <p:extLst>
      <p:ext uri="{BB962C8B-B14F-4D97-AF65-F5344CB8AC3E}">
        <p14:creationId xmlns:p14="http://schemas.microsoft.com/office/powerpoint/2010/main" val="395986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BDF734F-E343-4358-B9FE-8BB1075F72B8}" type="datetimeFigureOut">
              <a:rPr lang="nl-NL" smtClean="0"/>
              <a:t>30-4-2021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1857150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el en object">
    <p:spTree>
      <p:nvGrpSpPr>
        <p:cNvPr id="1" name=""/>
        <p:cNvGrpSpPr/>
        <p:nvPr/>
      </p:nvGrpSpPr>
      <p:grpSpPr>
        <a:xfrm>
          <a:off x="0" y="0"/>
          <a:ext cx="0" cy="0"/>
          <a:chOff x="0" y="0"/>
          <a:chExt cx="0" cy="0"/>
        </a:xfrm>
      </p:grpSpPr>
      <p:pic>
        <p:nvPicPr>
          <p:cNvPr id="4" name="Afbeelding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datum 1"/>
          <p:cNvSpPr>
            <a:spLocks noGrp="1"/>
          </p:cNvSpPr>
          <p:nvPr>
            <p:ph type="dt" sz="half" idx="10"/>
          </p:nvPr>
        </p:nvSpPr>
        <p:spPr>
          <a:xfrm>
            <a:off x="864097" y="6405331"/>
            <a:ext cx="3695733" cy="366183"/>
          </a:xfrm>
          <a:prstGeom prst="rect">
            <a:avLst/>
          </a:prstGeom>
        </p:spPr>
        <p:txBody>
          <a:bodyPr/>
          <a:lstStyle>
            <a:lvl1pPr>
              <a:defRPr sz="1333" baseline="0">
                <a:solidFill>
                  <a:srgbClr val="003741"/>
                </a:solidFill>
                <a:latin typeface="Trebuchet MS" charset="0"/>
              </a:defRPr>
            </a:lvl1pPr>
          </a:lstStyle>
          <a:p>
            <a:pPr>
              <a:defRPr/>
            </a:pPr>
            <a:r>
              <a:rPr lang="nl-NL" smtClean="0"/>
              <a:t>Titel |  00-00-2019</a:t>
            </a:r>
            <a:endParaRPr lang="nl-NL" dirty="0"/>
          </a:p>
        </p:txBody>
      </p:sp>
      <p:sp>
        <p:nvSpPr>
          <p:cNvPr id="7" name="Tijdelijke aanduiding voor dianummer 3"/>
          <p:cNvSpPr>
            <a:spLocks noGrp="1"/>
          </p:cNvSpPr>
          <p:nvPr>
            <p:ph type="sldNum" sz="quarter" idx="12"/>
          </p:nvPr>
        </p:nvSpPr>
        <p:spPr>
          <a:xfrm>
            <a:off x="8435776" y="6405331"/>
            <a:ext cx="2844800" cy="366183"/>
          </a:xfrm>
          <a:prstGeom prst="rect">
            <a:avLst/>
          </a:prstGeom>
        </p:spPr>
        <p:txBody>
          <a:bodyPr/>
          <a:lstStyle>
            <a:lvl1pPr algn="r">
              <a:defRPr sz="1333" baseline="0">
                <a:solidFill>
                  <a:srgbClr val="003741"/>
                </a:solidFill>
                <a:latin typeface="Trebuchet MS" charset="0"/>
              </a:defRPr>
            </a:lvl1pPr>
          </a:lstStyle>
          <a:p>
            <a:pPr>
              <a:defRPr/>
            </a:pPr>
            <a:fld id="{A872CAB7-7EE7-5B45-B3B2-F69B23DAD883}" type="slidenum">
              <a:rPr lang="nl-NL" smtClean="0"/>
              <a:pPr>
                <a:defRPr/>
              </a:pPr>
              <a:t>‹nr.›</a:t>
            </a:fld>
            <a:endParaRPr lang="nl-NL" dirty="0"/>
          </a:p>
        </p:txBody>
      </p:sp>
    </p:spTree>
    <p:extLst>
      <p:ext uri="{BB962C8B-B14F-4D97-AF65-F5344CB8AC3E}">
        <p14:creationId xmlns:p14="http://schemas.microsoft.com/office/powerpoint/2010/main" val="226312918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386" y="4406700"/>
            <a:ext cx="10364005" cy="1362730"/>
          </a:xfrm>
          <a:prstGeom prst="rect">
            <a:avLst/>
          </a:prstGeom>
        </p:spPr>
        <p:txBody>
          <a:bodyPr anchor="t"/>
          <a:lstStyle>
            <a:lvl1pPr algn="l">
              <a:defRPr sz="3386" b="1" cap="all"/>
            </a:lvl1pPr>
          </a:lstStyle>
          <a:p>
            <a:r>
              <a:rPr lang="en-US"/>
              <a:t>Click to edit Master title style</a:t>
            </a:r>
          </a:p>
        </p:txBody>
      </p:sp>
      <p:sp>
        <p:nvSpPr>
          <p:cNvPr id="3" name="Text Placeholder 2"/>
          <p:cNvSpPr>
            <a:spLocks noGrp="1"/>
          </p:cNvSpPr>
          <p:nvPr>
            <p:ph type="body" idx="1"/>
          </p:nvPr>
        </p:nvSpPr>
        <p:spPr>
          <a:xfrm>
            <a:off x="962386" y="2906889"/>
            <a:ext cx="10364005" cy="1499809"/>
          </a:xfrm>
        </p:spPr>
        <p:txBody>
          <a:bodyPr anchor="b"/>
          <a:lstStyle>
            <a:lvl1pPr marL="0" indent="0">
              <a:buNone/>
              <a:defRPr sz="1693"/>
            </a:lvl1pPr>
            <a:lvl2pPr marL="387066" indent="0">
              <a:buNone/>
              <a:defRPr sz="1524"/>
            </a:lvl2pPr>
            <a:lvl3pPr marL="774131" indent="0">
              <a:buNone/>
              <a:defRPr sz="1355"/>
            </a:lvl3pPr>
            <a:lvl4pPr marL="1161197" indent="0">
              <a:buNone/>
              <a:defRPr sz="1185"/>
            </a:lvl4pPr>
            <a:lvl5pPr marL="1548262" indent="0">
              <a:buNone/>
              <a:defRPr sz="1185"/>
            </a:lvl5pPr>
            <a:lvl6pPr marL="1935328" indent="0">
              <a:buNone/>
              <a:defRPr sz="1185"/>
            </a:lvl6pPr>
            <a:lvl7pPr marL="2322393" indent="0">
              <a:buNone/>
              <a:defRPr sz="1185"/>
            </a:lvl7pPr>
            <a:lvl8pPr marL="2709459" indent="0">
              <a:buNone/>
              <a:defRPr sz="1185"/>
            </a:lvl8pPr>
            <a:lvl9pPr marL="3096524" indent="0">
              <a:buNone/>
              <a:defRPr sz="1185"/>
            </a:lvl9pPr>
          </a:lstStyle>
          <a:p>
            <a:pPr lvl="0"/>
            <a:r>
              <a:rPr lang="en-US"/>
              <a:t>Click to edit Master text styles</a:t>
            </a:r>
          </a:p>
        </p:txBody>
      </p:sp>
    </p:spTree>
    <p:extLst>
      <p:ext uri="{BB962C8B-B14F-4D97-AF65-F5344CB8AC3E}">
        <p14:creationId xmlns:p14="http://schemas.microsoft.com/office/powerpoint/2010/main" val="1147196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332" y="274160"/>
            <a:ext cx="10973338" cy="114367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332" y="1534751"/>
            <a:ext cx="5387204" cy="639704"/>
          </a:xfrm>
        </p:spPr>
        <p:txBody>
          <a:bodyPr anchor="b"/>
          <a:lstStyle>
            <a:lvl1pPr marL="0" indent="0">
              <a:buNone/>
              <a:defRPr sz="2032" b="1"/>
            </a:lvl1pPr>
            <a:lvl2pPr marL="387066" indent="0">
              <a:buNone/>
              <a:defRPr sz="1693" b="1"/>
            </a:lvl2pPr>
            <a:lvl3pPr marL="774131" indent="0">
              <a:buNone/>
              <a:defRPr sz="1524" b="1"/>
            </a:lvl3pPr>
            <a:lvl4pPr marL="1161197" indent="0">
              <a:buNone/>
              <a:defRPr sz="1355" b="1"/>
            </a:lvl4pPr>
            <a:lvl5pPr marL="1548262" indent="0">
              <a:buNone/>
              <a:defRPr sz="1355" b="1"/>
            </a:lvl5pPr>
            <a:lvl6pPr marL="1935328" indent="0">
              <a:buNone/>
              <a:defRPr sz="1355" b="1"/>
            </a:lvl6pPr>
            <a:lvl7pPr marL="2322393" indent="0">
              <a:buNone/>
              <a:defRPr sz="1355" b="1"/>
            </a:lvl7pPr>
            <a:lvl8pPr marL="2709459" indent="0">
              <a:buNone/>
              <a:defRPr sz="1355" b="1"/>
            </a:lvl8pPr>
            <a:lvl9pPr marL="3096524" indent="0">
              <a:buNone/>
              <a:defRPr sz="1355" b="1"/>
            </a:lvl9pPr>
          </a:lstStyle>
          <a:p>
            <a:pPr lvl="0"/>
            <a:r>
              <a:rPr lang="en-US"/>
              <a:t>Click to edit Master text styles</a:t>
            </a:r>
          </a:p>
        </p:txBody>
      </p:sp>
      <p:sp>
        <p:nvSpPr>
          <p:cNvPr id="4" name="Content Placeholder 3"/>
          <p:cNvSpPr>
            <a:spLocks noGrp="1"/>
          </p:cNvSpPr>
          <p:nvPr>
            <p:ph sz="half" idx="2"/>
          </p:nvPr>
        </p:nvSpPr>
        <p:spPr>
          <a:xfrm>
            <a:off x="609332" y="2174455"/>
            <a:ext cx="5387204" cy="3951111"/>
          </a:xfrm>
        </p:spPr>
        <p:txBody>
          <a:bodyPr/>
          <a:lstStyle>
            <a:lvl1pPr>
              <a:defRPr sz="2032"/>
            </a:lvl1pPr>
            <a:lvl2pPr>
              <a:defRPr sz="1693"/>
            </a:lvl2pPr>
            <a:lvl3pPr>
              <a:defRPr sz="1524"/>
            </a:lvl3pPr>
            <a:lvl4pPr>
              <a:defRPr sz="1355"/>
            </a:lvl4pPr>
            <a:lvl5pPr>
              <a:defRPr sz="1355"/>
            </a:lvl5pPr>
            <a:lvl6pPr>
              <a:defRPr sz="1355"/>
            </a:lvl6pPr>
            <a:lvl7pPr>
              <a:defRPr sz="1355"/>
            </a:lvl7pPr>
            <a:lvl8pPr>
              <a:defRPr sz="1355"/>
            </a:lvl8pPr>
            <a:lvl9pPr>
              <a:defRPr sz="13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73" y="1534751"/>
            <a:ext cx="5388997" cy="639704"/>
          </a:xfrm>
        </p:spPr>
        <p:txBody>
          <a:bodyPr anchor="b"/>
          <a:lstStyle>
            <a:lvl1pPr marL="0" indent="0">
              <a:buNone/>
              <a:defRPr sz="2032" b="1"/>
            </a:lvl1pPr>
            <a:lvl2pPr marL="387066" indent="0">
              <a:buNone/>
              <a:defRPr sz="1693" b="1"/>
            </a:lvl2pPr>
            <a:lvl3pPr marL="774131" indent="0">
              <a:buNone/>
              <a:defRPr sz="1524" b="1"/>
            </a:lvl3pPr>
            <a:lvl4pPr marL="1161197" indent="0">
              <a:buNone/>
              <a:defRPr sz="1355" b="1"/>
            </a:lvl4pPr>
            <a:lvl5pPr marL="1548262" indent="0">
              <a:buNone/>
              <a:defRPr sz="1355" b="1"/>
            </a:lvl5pPr>
            <a:lvl6pPr marL="1935328" indent="0">
              <a:buNone/>
              <a:defRPr sz="1355" b="1"/>
            </a:lvl6pPr>
            <a:lvl7pPr marL="2322393" indent="0">
              <a:buNone/>
              <a:defRPr sz="1355" b="1"/>
            </a:lvl7pPr>
            <a:lvl8pPr marL="2709459" indent="0">
              <a:buNone/>
              <a:defRPr sz="1355" b="1"/>
            </a:lvl8pPr>
            <a:lvl9pPr marL="3096524" indent="0">
              <a:buNone/>
              <a:defRPr sz="1355" b="1"/>
            </a:lvl9pPr>
          </a:lstStyle>
          <a:p>
            <a:pPr lvl="0"/>
            <a:r>
              <a:rPr lang="en-US"/>
              <a:t>Click to edit Master text styles</a:t>
            </a:r>
          </a:p>
        </p:txBody>
      </p:sp>
      <p:sp>
        <p:nvSpPr>
          <p:cNvPr id="6" name="Content Placeholder 5"/>
          <p:cNvSpPr>
            <a:spLocks noGrp="1"/>
          </p:cNvSpPr>
          <p:nvPr>
            <p:ph sz="quarter" idx="4"/>
          </p:nvPr>
        </p:nvSpPr>
        <p:spPr>
          <a:xfrm>
            <a:off x="6193673" y="2174455"/>
            <a:ext cx="5388997" cy="3951111"/>
          </a:xfrm>
        </p:spPr>
        <p:txBody>
          <a:bodyPr/>
          <a:lstStyle>
            <a:lvl1pPr>
              <a:defRPr sz="2032"/>
            </a:lvl1pPr>
            <a:lvl2pPr>
              <a:defRPr sz="1693"/>
            </a:lvl2pPr>
            <a:lvl3pPr>
              <a:defRPr sz="1524"/>
            </a:lvl3pPr>
            <a:lvl4pPr>
              <a:defRPr sz="1355"/>
            </a:lvl4pPr>
            <a:lvl5pPr>
              <a:defRPr sz="1355"/>
            </a:lvl5pPr>
            <a:lvl6pPr>
              <a:defRPr sz="1355"/>
            </a:lvl6pPr>
            <a:lvl7pPr>
              <a:defRPr sz="1355"/>
            </a:lvl7pPr>
            <a:lvl8pPr>
              <a:defRPr sz="1355"/>
            </a:lvl8pPr>
            <a:lvl9pPr>
              <a:defRPr sz="13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986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0" y="110009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r>
              <a:rPr lang="nl-NL" dirty="0"/>
              <a:t>format | </a:t>
            </a:r>
            <a:r>
              <a:rPr lang="nl-NL" dirty="0" err="1"/>
              <a:t>Date_Text</a:t>
            </a:r>
            <a:endParaRPr lang="nl-NL" dirty="0"/>
          </a:p>
        </p:txBody>
      </p:sp>
      <p:sp>
        <p:nvSpPr>
          <p:cNvPr id="5" name="Footer Placeholder 4"/>
          <p:cNvSpPr>
            <a:spLocks noGrp="1"/>
          </p:cNvSpPr>
          <p:nvPr>
            <p:ph type="ftr" sz="quarter" idx="11"/>
          </p:nvPr>
        </p:nvSpPr>
        <p:spPr>
          <a:xfrm>
            <a:off x="711200" y="6381750"/>
            <a:ext cx="4114800" cy="365125"/>
          </a:xfrm>
          <a:prstGeom prst="rect">
            <a:avLst/>
          </a:prstGeom>
        </p:spPr>
        <p:txBody>
          <a:bodyPr/>
          <a:lstStyle>
            <a:lvl1pPr>
              <a:defRPr>
                <a:solidFill>
                  <a:schemeClr val="tx1"/>
                </a:solidFill>
              </a:defRPr>
            </a:lvl1pPr>
          </a:lstStyle>
          <a:p>
            <a:endParaRPr lang="nl-NL" dirty="0"/>
          </a:p>
        </p:txBody>
      </p:sp>
      <p:sp>
        <p:nvSpPr>
          <p:cNvPr id="6" name="Slide Number Placeholder 5"/>
          <p:cNvSpPr>
            <a:spLocks noGrp="1"/>
          </p:cNvSpPr>
          <p:nvPr>
            <p:ph type="sldNum" sz="quarter" idx="12"/>
          </p:nvPr>
        </p:nvSpPr>
        <p:spPr/>
        <p:txBody>
          <a:bodyPr/>
          <a:lstStyle>
            <a:lvl1pPr>
              <a:defRPr/>
            </a:lvl1pPr>
          </a:lstStyle>
          <a:p>
            <a:fld id="{8FC21E99-CB6E-4E1C-8709-25BF64FEA530}" type="slidenum">
              <a:rPr lang="nl-NL"/>
              <a:pPr/>
              <a:t>‹nr.›</a:t>
            </a:fld>
            <a:endParaRPr lang="nl-NL"/>
          </a:p>
        </p:txBody>
      </p:sp>
    </p:spTree>
    <p:extLst>
      <p:ext uri="{BB962C8B-B14F-4D97-AF65-F5344CB8AC3E}">
        <p14:creationId xmlns:p14="http://schemas.microsoft.com/office/powerpoint/2010/main" val="54444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ABDF734F-E343-4358-B9FE-8BB1075F72B8}" type="datetimeFigureOut">
              <a:rPr lang="nl-NL" smtClean="0"/>
              <a:t>30-4-2021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389718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ABDF734F-E343-4358-B9FE-8BB1075F72B8}" type="datetimeFigureOut">
              <a:rPr lang="nl-NL" smtClean="0"/>
              <a:t>30-4-2021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340774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BDF734F-E343-4358-B9FE-8BB1075F72B8}" type="datetimeFigureOut">
              <a:rPr lang="nl-NL" smtClean="0"/>
              <a:t>30-4-2021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400667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ABDF734F-E343-4358-B9FE-8BB1075F72B8}" type="datetimeFigureOut">
              <a:rPr lang="nl-NL" smtClean="0"/>
              <a:t>30-4-2021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32608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ABDF734F-E343-4358-B9FE-8BB1075F72B8}" type="datetimeFigureOut">
              <a:rPr lang="nl-NL" smtClean="0"/>
              <a:t>30-4-2021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7AAF568-016B-4C39-83B2-7DBDB3C3217C}" type="slidenum">
              <a:rPr lang="nl-NL" smtClean="0"/>
              <a:t>‹nr.›</a:t>
            </a:fld>
            <a:endParaRPr lang="nl-NL"/>
          </a:p>
        </p:txBody>
      </p:sp>
    </p:spTree>
    <p:extLst>
      <p:ext uri="{BB962C8B-B14F-4D97-AF65-F5344CB8AC3E}">
        <p14:creationId xmlns:p14="http://schemas.microsoft.com/office/powerpoint/2010/main" val="340765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F734F-E343-4358-B9FE-8BB1075F72B8}" type="datetimeFigureOut">
              <a:rPr lang="nl-NL" smtClean="0"/>
              <a:t>30-4-2021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AF568-016B-4C39-83B2-7DBDB3C3217C}" type="slidenum">
              <a:rPr lang="nl-NL" smtClean="0"/>
              <a:t>‹nr.›</a:t>
            </a:fld>
            <a:endParaRPr lang="nl-NL"/>
          </a:p>
        </p:txBody>
      </p:sp>
    </p:spTree>
    <p:extLst>
      <p:ext uri="{BB962C8B-B14F-4D97-AF65-F5344CB8AC3E}">
        <p14:creationId xmlns:p14="http://schemas.microsoft.com/office/powerpoint/2010/main" val="993143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A6CEDF9-8401-43A2-A4AB-0E7332B8A3E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848414" y="1"/>
            <a:ext cx="495173" cy="1011192"/>
          </a:xfrm>
          <a:prstGeom prst="rect">
            <a:avLst/>
          </a:prstGeom>
        </p:spPr>
      </p:pic>
      <p:pic>
        <p:nvPicPr>
          <p:cNvPr id="5" name="Afbeelding 4"/>
          <p:cNvPicPr>
            <a:picLocks noChangeAspect="1"/>
          </p:cNvPicPr>
          <p:nvPr userDrawn="1"/>
        </p:nvPicPr>
        <p:blipFill>
          <a:blip r:embed="rId34"/>
          <a:stretch>
            <a:fillRect/>
          </a:stretch>
        </p:blipFill>
        <p:spPr>
          <a:xfrm>
            <a:off x="10807626" y="5880301"/>
            <a:ext cx="1244748" cy="848411"/>
          </a:xfrm>
          <a:prstGeom prst="rect">
            <a:avLst/>
          </a:prstGeom>
        </p:spPr>
      </p:pic>
    </p:spTree>
    <p:extLst>
      <p:ext uri="{BB962C8B-B14F-4D97-AF65-F5344CB8AC3E}">
        <p14:creationId xmlns:p14="http://schemas.microsoft.com/office/powerpoint/2010/main" val="38715388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914481" rtl="0" eaLnBrk="1" latinLnBrk="0" hangingPunct="1">
        <a:lnSpc>
          <a:spcPct val="90000"/>
        </a:lnSpc>
        <a:spcBef>
          <a:spcPct val="0"/>
        </a:spcBef>
        <a:buNone/>
        <a:defRPr sz="4000" b="1" kern="1200">
          <a:solidFill>
            <a:srgbClr val="009CB4"/>
          </a:solidFill>
          <a:latin typeface="+mj-lt"/>
          <a:ea typeface="+mj-ea"/>
          <a:cs typeface="+mj-cs"/>
        </a:defRPr>
      </a:lvl1pPr>
    </p:titleStyle>
    <p:body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81" rtl="0" eaLnBrk="1" latinLnBrk="0" hangingPunct="1">
        <a:defRPr sz="1800" kern="1200">
          <a:solidFill>
            <a:schemeClr val="tx1"/>
          </a:solidFill>
          <a:latin typeface="+mn-lt"/>
          <a:ea typeface="+mn-ea"/>
          <a:cs typeface="+mn-cs"/>
        </a:defRPr>
      </a:lvl1pPr>
      <a:lvl2pPr marL="457240" algn="l" defTabSz="914481" rtl="0" eaLnBrk="1" latinLnBrk="0" hangingPunct="1">
        <a:defRPr sz="1800" kern="1200">
          <a:solidFill>
            <a:schemeClr val="tx1"/>
          </a:solidFill>
          <a:latin typeface="+mn-lt"/>
          <a:ea typeface="+mn-ea"/>
          <a:cs typeface="+mn-cs"/>
        </a:defRPr>
      </a:lvl2pPr>
      <a:lvl3pPr marL="914481" algn="l" defTabSz="914481" rtl="0" eaLnBrk="1" latinLnBrk="0" hangingPunct="1">
        <a:defRPr sz="1800" kern="1200">
          <a:solidFill>
            <a:schemeClr val="tx1"/>
          </a:solidFill>
          <a:latin typeface="+mn-lt"/>
          <a:ea typeface="+mn-ea"/>
          <a:cs typeface="+mn-cs"/>
        </a:defRPr>
      </a:lvl3pPr>
      <a:lvl4pPr marL="1371721" algn="l" defTabSz="914481" rtl="0" eaLnBrk="1" latinLnBrk="0" hangingPunct="1">
        <a:defRPr sz="1800" kern="1200">
          <a:solidFill>
            <a:schemeClr val="tx1"/>
          </a:solidFill>
          <a:latin typeface="+mn-lt"/>
          <a:ea typeface="+mn-ea"/>
          <a:cs typeface="+mn-cs"/>
        </a:defRPr>
      </a:lvl4pPr>
      <a:lvl5pPr marL="1828962" algn="l" defTabSz="914481" rtl="0" eaLnBrk="1" latinLnBrk="0" hangingPunct="1">
        <a:defRPr sz="1800" kern="1200">
          <a:solidFill>
            <a:schemeClr val="tx1"/>
          </a:solidFill>
          <a:latin typeface="+mn-lt"/>
          <a:ea typeface="+mn-ea"/>
          <a:cs typeface="+mn-cs"/>
        </a:defRPr>
      </a:lvl5pPr>
      <a:lvl6pPr marL="2286203" algn="l" defTabSz="914481" rtl="0" eaLnBrk="1" latinLnBrk="0" hangingPunct="1">
        <a:defRPr sz="1800" kern="1200">
          <a:solidFill>
            <a:schemeClr val="tx1"/>
          </a:solidFill>
          <a:latin typeface="+mn-lt"/>
          <a:ea typeface="+mn-ea"/>
          <a:cs typeface="+mn-cs"/>
        </a:defRPr>
      </a:lvl6pPr>
      <a:lvl7pPr marL="2743443" algn="l" defTabSz="914481" rtl="0" eaLnBrk="1" latinLnBrk="0" hangingPunct="1">
        <a:defRPr sz="1800" kern="1200">
          <a:solidFill>
            <a:schemeClr val="tx1"/>
          </a:solidFill>
          <a:latin typeface="+mn-lt"/>
          <a:ea typeface="+mn-ea"/>
          <a:cs typeface="+mn-cs"/>
        </a:defRPr>
      </a:lvl7pPr>
      <a:lvl8pPr marL="3200684" algn="l" defTabSz="914481" rtl="0" eaLnBrk="1" latinLnBrk="0" hangingPunct="1">
        <a:defRPr sz="1800" kern="1200">
          <a:solidFill>
            <a:schemeClr val="tx1"/>
          </a:solidFill>
          <a:latin typeface="+mn-lt"/>
          <a:ea typeface="+mn-ea"/>
          <a:cs typeface="+mn-cs"/>
        </a:defRPr>
      </a:lvl8pPr>
      <a:lvl9pPr marL="3657924" algn="l" defTabSz="9144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www.unoamsterdam.nl/"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1.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4.emf"/><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5"/>
          <p:cNvSpPr>
            <a:spLocks noGrp="1" noChangeArrowheads="1"/>
          </p:cNvSpPr>
          <p:nvPr>
            <p:ph type="subTitle" idx="1"/>
          </p:nvPr>
        </p:nvSpPr>
        <p:spPr>
          <a:xfrm>
            <a:off x="7540831" y="4112003"/>
            <a:ext cx="4466111" cy="707886"/>
          </a:xfrm>
        </p:spPr>
        <p:txBody>
          <a:bodyPr wrap="square" anchor="ctr" anchorCtr="0">
            <a:spAutoFit/>
          </a:bodyPr>
          <a:lstStyle/>
          <a:p>
            <a:pPr defTabSz="1744483">
              <a:lnSpc>
                <a:spcPct val="100000"/>
              </a:lnSpc>
              <a:spcBef>
                <a:spcPts val="0"/>
              </a:spcBef>
              <a:defRPr/>
            </a:pPr>
            <a:r>
              <a:rPr lang="nl-NL" altLang="nl-NL" sz="2000" dirty="0" smtClean="0">
                <a:solidFill>
                  <a:schemeClr val="accent1"/>
                </a:solidFill>
                <a:latin typeface="+mj-lt"/>
              </a:rPr>
              <a:t>Naam spreker:	</a:t>
            </a:r>
            <a:r>
              <a:rPr lang="nl-NL" altLang="nl-NL" sz="2000" dirty="0" smtClean="0">
                <a:solidFill>
                  <a:srgbClr val="FF0000"/>
                </a:solidFill>
                <a:latin typeface="+mj-lt"/>
              </a:rPr>
              <a:t>[vul in]</a:t>
            </a:r>
          </a:p>
          <a:p>
            <a:pPr defTabSz="1744483">
              <a:lnSpc>
                <a:spcPct val="100000"/>
              </a:lnSpc>
              <a:spcBef>
                <a:spcPts val="0"/>
              </a:spcBef>
              <a:defRPr/>
            </a:pPr>
            <a:r>
              <a:rPr lang="nl-NL" altLang="nl-NL" sz="2000" dirty="0" smtClean="0">
                <a:solidFill>
                  <a:schemeClr val="accent1"/>
                </a:solidFill>
                <a:latin typeface="+mj-lt"/>
              </a:rPr>
              <a:t>Datum:	</a:t>
            </a:r>
            <a:r>
              <a:rPr lang="nl-NL" altLang="nl-NL" sz="2000" dirty="0" smtClean="0">
                <a:solidFill>
                  <a:srgbClr val="FF0000"/>
                </a:solidFill>
                <a:latin typeface="+mj-lt"/>
              </a:rPr>
              <a:t>[vul in]</a:t>
            </a:r>
            <a:endParaRPr lang="nl-NL" altLang="nl-NL" sz="2000" dirty="0">
              <a:solidFill>
                <a:srgbClr val="FF0000"/>
              </a:solidFill>
              <a:latin typeface="+mj-lt"/>
            </a:endParaRPr>
          </a:p>
        </p:txBody>
      </p:sp>
      <p:sp>
        <p:nvSpPr>
          <p:cNvPr id="4" name="Rechthoek 3"/>
          <p:cNvSpPr/>
          <p:nvPr/>
        </p:nvSpPr>
        <p:spPr>
          <a:xfrm>
            <a:off x="0" y="1427104"/>
            <a:ext cx="12192000" cy="1707519"/>
          </a:xfrm>
          <a:prstGeom prst="rect">
            <a:avLst/>
          </a:prstGeom>
        </p:spPr>
        <p:txBody>
          <a:bodyPr wrap="square">
            <a:spAutoFit/>
          </a:bodyPr>
          <a:lstStyle/>
          <a:p>
            <a:pPr algn="ctr" defTabSz="774112"/>
            <a:r>
              <a:rPr lang="nl-NL" sz="3048" b="1" dirty="0" smtClean="0">
                <a:solidFill>
                  <a:srgbClr val="FFFFFF"/>
                </a:solidFill>
                <a:latin typeface="Trebuchet MS" panose="020B0603020202020204" pitchFamily="34" charset="0"/>
                <a:ea typeface="Univers 45 Light" charset="0"/>
                <a:cs typeface="Univers 45 Light" charset="0"/>
              </a:rPr>
              <a:t>Scholing Verenso richtlijn</a:t>
            </a:r>
          </a:p>
          <a:p>
            <a:pPr algn="ctr" defTabSz="774112"/>
            <a:endParaRPr lang="nl-NL" sz="3048" b="1" dirty="0" smtClean="0">
              <a:solidFill>
                <a:srgbClr val="FFFFFF"/>
              </a:solidFill>
              <a:latin typeface="Trebuchet MS" panose="020B0603020202020204" pitchFamily="34" charset="0"/>
              <a:ea typeface="Univers 45 Light" charset="0"/>
              <a:cs typeface="Univers 45 Light" charset="0"/>
            </a:endParaRPr>
          </a:p>
          <a:p>
            <a:pPr algn="ctr" defTabSz="774112"/>
            <a:r>
              <a:rPr lang="nl-NL" sz="4400" b="1" dirty="0" smtClean="0">
                <a:solidFill>
                  <a:srgbClr val="F07814"/>
                </a:solidFill>
                <a:latin typeface="Trebuchet MS" panose="020B0603020202020204" pitchFamily="34" charset="0"/>
                <a:ea typeface="Univers 45 Light" charset="0"/>
                <a:cs typeface="Univers 45 Light" charset="0"/>
              </a:rPr>
              <a:t>‘Urineweginfecties </a:t>
            </a:r>
            <a:r>
              <a:rPr lang="nl-NL" sz="4400" b="1" dirty="0">
                <a:solidFill>
                  <a:srgbClr val="F07814"/>
                </a:solidFill>
                <a:latin typeface="Trebuchet MS" panose="020B0603020202020204" pitchFamily="34" charset="0"/>
                <a:ea typeface="Univers 45 Light" charset="0"/>
                <a:cs typeface="Univers 45 Light" charset="0"/>
              </a:rPr>
              <a:t>bij kwetsbare ouderen</a:t>
            </a:r>
            <a:r>
              <a:rPr lang="nl-NL" sz="4400" b="1" dirty="0" smtClean="0">
                <a:solidFill>
                  <a:srgbClr val="F07814"/>
                </a:solidFill>
                <a:latin typeface="Trebuchet MS" panose="020B0603020202020204" pitchFamily="34" charset="0"/>
                <a:ea typeface="Univers 45 Light" charset="0"/>
                <a:cs typeface="Univers 45 Light" charset="0"/>
              </a:rPr>
              <a:t>’</a:t>
            </a:r>
            <a:endParaRPr lang="nl-NL" sz="4400" b="1" dirty="0">
              <a:solidFill>
                <a:srgbClr val="F07814"/>
              </a:solidFill>
              <a:latin typeface="Trebuchet MS" panose="020B0603020202020204" pitchFamily="34" charset="0"/>
              <a:ea typeface="Univers 45 Light" charset="0"/>
              <a:cs typeface="Univers 45 Light" charset="0"/>
            </a:endParaRPr>
          </a:p>
        </p:txBody>
      </p:sp>
      <p:pic>
        <p:nvPicPr>
          <p:cNvPr id="2" name="Afbeelding 1"/>
          <p:cNvPicPr>
            <a:picLocks noChangeAspect="1"/>
          </p:cNvPicPr>
          <p:nvPr/>
        </p:nvPicPr>
        <p:blipFill>
          <a:blip r:embed="rId3"/>
          <a:stretch>
            <a:fillRect/>
          </a:stretch>
        </p:blipFill>
        <p:spPr>
          <a:xfrm>
            <a:off x="288519" y="5417259"/>
            <a:ext cx="1811233" cy="1180398"/>
          </a:xfrm>
          <a:prstGeom prst="rect">
            <a:avLst/>
          </a:prstGeom>
        </p:spPr>
      </p:pic>
    </p:spTree>
    <p:extLst>
      <p:ext uri="{BB962C8B-B14F-4D97-AF65-F5344CB8AC3E}">
        <p14:creationId xmlns:p14="http://schemas.microsoft.com/office/powerpoint/2010/main" val="321244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1085020" y="5606989"/>
            <a:ext cx="8557744" cy="1173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1063077" y="4837835"/>
            <a:ext cx="6881515" cy="5807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1063077" y="2425657"/>
            <a:ext cx="6881515" cy="2253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Urine onderzoek</a:t>
            </a:r>
            <a:endParaRPr lang="nl-NL" sz="3048" dirty="0"/>
          </a:p>
        </p:txBody>
      </p:sp>
      <p:sp>
        <p:nvSpPr>
          <p:cNvPr id="6" name="Tijdelijke aanduiding voor inhoud 5"/>
          <p:cNvSpPr>
            <a:spLocks noGrp="1"/>
          </p:cNvSpPr>
          <p:nvPr>
            <p:ph sz="half" idx="4294967295"/>
          </p:nvPr>
        </p:nvSpPr>
        <p:spPr>
          <a:xfrm>
            <a:off x="1063077" y="2425657"/>
            <a:ext cx="8769691" cy="4070147"/>
          </a:xfrm>
          <a:prstGeom prst="rect">
            <a:avLst/>
          </a:prstGeom>
        </p:spPr>
        <p:txBody>
          <a:bodyPr/>
          <a:lstStyle/>
          <a:p>
            <a:pPr marL="0" indent="0">
              <a:lnSpc>
                <a:spcPct val="150000"/>
              </a:lnSpc>
              <a:buNone/>
            </a:pPr>
            <a:r>
              <a:rPr lang="nl-NL" sz="2400" dirty="0" smtClean="0"/>
              <a:t>UWI aantonen</a:t>
            </a:r>
            <a:endParaRPr lang="nl-NL" sz="2400" dirty="0"/>
          </a:p>
          <a:p>
            <a:pPr>
              <a:lnSpc>
                <a:spcPct val="150000"/>
              </a:lnSpc>
              <a:spcBef>
                <a:spcPts val="0"/>
              </a:spcBef>
              <a:buFont typeface="Wingdings" panose="05000000000000000000" pitchFamily="2" charset="2"/>
              <a:buChar char="§"/>
            </a:pPr>
            <a:r>
              <a:rPr lang="nl-NL" sz="1800" dirty="0" smtClean="0"/>
              <a:t>Hoge </a:t>
            </a:r>
            <a:r>
              <a:rPr lang="nl-NL" sz="1800" dirty="0" err="1" smtClean="0"/>
              <a:t>a-priori</a:t>
            </a:r>
            <a:r>
              <a:rPr lang="nl-NL" sz="1800" dirty="0" smtClean="0"/>
              <a:t> kans op bacteriën/leukocyten in de urine</a:t>
            </a:r>
          </a:p>
          <a:p>
            <a:pPr>
              <a:lnSpc>
                <a:spcPct val="150000"/>
              </a:lnSpc>
              <a:spcBef>
                <a:spcPts val="0"/>
              </a:spcBef>
              <a:buFont typeface="Wingdings" panose="05000000000000000000" pitchFamily="2" charset="2"/>
              <a:buChar char="§"/>
            </a:pPr>
            <a:r>
              <a:rPr lang="nl-NL" sz="1800" dirty="0" smtClean="0"/>
              <a:t>Bacteriurie bij bewoners zonder klachten: tot 52% bij mannen,                           tot 76% bij vrouwen</a:t>
            </a:r>
          </a:p>
          <a:p>
            <a:pPr>
              <a:lnSpc>
                <a:spcPct val="150000"/>
              </a:lnSpc>
              <a:spcBef>
                <a:spcPts val="0"/>
              </a:spcBef>
              <a:buFont typeface="Wingdings" panose="05000000000000000000" pitchFamily="2" charset="2"/>
              <a:buChar char="§"/>
            </a:pPr>
            <a:r>
              <a:rPr lang="nl-NL" sz="1800" dirty="0" err="1" smtClean="0"/>
              <a:t>Leukocyturie</a:t>
            </a:r>
            <a:r>
              <a:rPr lang="nl-NL" sz="1800" dirty="0"/>
              <a:t> </a:t>
            </a:r>
            <a:r>
              <a:rPr lang="nl-NL" sz="1800" dirty="0" smtClean="0"/>
              <a:t>bij bewoners zonder klachten: tot 45%</a:t>
            </a:r>
          </a:p>
          <a:p>
            <a:pPr marL="0" indent="0">
              <a:lnSpc>
                <a:spcPct val="150000"/>
              </a:lnSpc>
              <a:buNone/>
            </a:pPr>
            <a:r>
              <a:rPr lang="nl-NL" sz="2400" dirty="0" smtClean="0"/>
              <a:t>UWI uitsluiten</a:t>
            </a:r>
          </a:p>
          <a:p>
            <a:pPr marL="0" indent="0">
              <a:lnSpc>
                <a:spcPct val="150000"/>
              </a:lnSpc>
              <a:buNone/>
            </a:pPr>
            <a:r>
              <a:rPr lang="nl-NL" sz="2400" dirty="0"/>
              <a:t>Urinekweek: </a:t>
            </a:r>
            <a:r>
              <a:rPr lang="nl-NL" sz="2400" dirty="0" smtClean="0"/>
              <a:t>inzicht in verwekker </a:t>
            </a:r>
            <a:r>
              <a:rPr lang="nl-NL" sz="2400" dirty="0"/>
              <a:t>en </a:t>
            </a:r>
            <a:r>
              <a:rPr lang="nl-NL" sz="2400" dirty="0" smtClean="0"/>
              <a:t>gevoeligheidsspectrum </a:t>
            </a:r>
            <a:r>
              <a:rPr lang="nl-NL" sz="1800" dirty="0" smtClean="0"/>
              <a:t>(altijd bij tekenen van weefselinvasie, mannen, falen ingezette therapie             en recidiverende infecties)</a:t>
            </a:r>
            <a:endParaRPr lang="nl-NL" sz="1800" dirty="0"/>
          </a:p>
        </p:txBody>
      </p:sp>
      <p:pic>
        <p:nvPicPr>
          <p:cNvPr id="7" name="Picture 4" descr="Check, Kruis, Red, Groene, Aandacht, Waarschuwing, Fou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736" r="-11551"/>
          <a:stretch/>
        </p:blipFill>
        <p:spPr bwMode="auto">
          <a:xfrm>
            <a:off x="261179" y="3324350"/>
            <a:ext cx="823841" cy="607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eck, Corrigeren, Mark, Recht, Keuze, Symbool, Ja, 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835" y="4830451"/>
            <a:ext cx="560530" cy="534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ck, Corrigeren, Mark, Recht, Keuze, Symbool, Ja, 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835" y="5564743"/>
            <a:ext cx="560530" cy="53454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5"/>
          <a:stretch>
            <a:fillRect/>
          </a:stretch>
        </p:blipFill>
        <p:spPr>
          <a:xfrm>
            <a:off x="8054304" y="1936580"/>
            <a:ext cx="4028386" cy="2775539"/>
          </a:xfrm>
          <a:prstGeom prst="rect">
            <a:avLst/>
          </a:prstGeom>
        </p:spPr>
      </p:pic>
    </p:spTree>
    <p:extLst>
      <p:ext uri="{BB962C8B-B14F-4D97-AF65-F5344CB8AC3E}">
        <p14:creationId xmlns:p14="http://schemas.microsoft.com/office/powerpoint/2010/main" val="912483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4" y="2081280"/>
            <a:ext cx="11240235" cy="4070147"/>
          </a:xfrm>
          <a:prstGeom prst="rect">
            <a:avLst/>
          </a:prstGeom>
        </p:spPr>
        <p:txBody>
          <a:bodyPr/>
          <a:lstStyle/>
          <a:p>
            <a:pPr marL="0" indent="0">
              <a:lnSpc>
                <a:spcPct val="150000"/>
              </a:lnSpc>
              <a:buNone/>
            </a:pPr>
            <a:r>
              <a:rPr lang="nl-NL" sz="2400" dirty="0" smtClean="0"/>
              <a:t>Mevrouw de Jong, 84 jaar</a:t>
            </a:r>
          </a:p>
          <a:p>
            <a:pPr marL="0" indent="0">
              <a:lnSpc>
                <a:spcPct val="150000"/>
              </a:lnSpc>
              <a:buNone/>
            </a:pPr>
            <a:r>
              <a:rPr lang="nl-NL" sz="2400" b="1" dirty="0" smtClean="0">
                <a:solidFill>
                  <a:schemeClr val="accent2"/>
                </a:solidFill>
              </a:rPr>
              <a:t>VG/</a:t>
            </a:r>
            <a:r>
              <a:rPr lang="nl-NL" sz="2400" dirty="0" smtClean="0"/>
              <a:t> O.a. reumatoïde </a:t>
            </a:r>
            <a:r>
              <a:rPr lang="nl-NL" sz="2400" dirty="0" err="1" smtClean="0"/>
              <a:t>arthritis</a:t>
            </a:r>
            <a:r>
              <a:rPr lang="nl-NL" sz="2400" dirty="0" smtClean="0"/>
              <a:t>, beginnende dementie (geen katheter)</a:t>
            </a:r>
          </a:p>
          <a:p>
            <a:pPr marL="0" indent="0">
              <a:lnSpc>
                <a:spcPct val="100000"/>
              </a:lnSpc>
              <a:buNone/>
            </a:pPr>
            <a:r>
              <a:rPr lang="nl-NL" sz="2400" b="1" dirty="0" smtClean="0">
                <a:solidFill>
                  <a:schemeClr val="accent2"/>
                </a:solidFill>
              </a:rPr>
              <a:t>Vraag/</a:t>
            </a:r>
            <a:r>
              <a:rPr lang="nl-NL" sz="2400" dirty="0" smtClean="0"/>
              <a:t> Mw. is niet zichzelf. Meer vermoeid dan anders en licht prikkelbaar. UWI?</a:t>
            </a:r>
            <a:endParaRPr lang="nl-NL" sz="2400" b="1" dirty="0" smtClean="0">
              <a:solidFill>
                <a:schemeClr val="accent2"/>
              </a:solidFill>
            </a:endParaRPr>
          </a:p>
          <a:p>
            <a:pPr marL="0" indent="0">
              <a:lnSpc>
                <a:spcPct val="100000"/>
              </a:lnSpc>
              <a:buNone/>
            </a:pPr>
            <a:r>
              <a:rPr lang="nl-NL" sz="2400" b="1" dirty="0" smtClean="0">
                <a:solidFill>
                  <a:schemeClr val="accent2"/>
                </a:solidFill>
              </a:rPr>
              <a:t>A/</a:t>
            </a:r>
            <a:r>
              <a:rPr lang="nl-NL" sz="2400" dirty="0" smtClean="0"/>
              <a:t> Voelt zich erg vermoeid, geen UWI gerelateerd klachten, geen koude rillingen, gebruikt sinds gisteren </a:t>
            </a:r>
            <a:r>
              <a:rPr lang="nl-NL" sz="2400" dirty="0" err="1" smtClean="0"/>
              <a:t>temazepam</a:t>
            </a:r>
            <a:r>
              <a:rPr lang="nl-NL" sz="2400" dirty="0" smtClean="0"/>
              <a:t> vanwege slaapproblematiek</a:t>
            </a:r>
          </a:p>
          <a:p>
            <a:pPr marL="0" indent="0">
              <a:lnSpc>
                <a:spcPct val="100000"/>
              </a:lnSpc>
              <a:buNone/>
            </a:pPr>
            <a:r>
              <a:rPr lang="nl-NL" sz="2400" b="1" dirty="0" smtClean="0">
                <a:solidFill>
                  <a:schemeClr val="accent2"/>
                </a:solidFill>
              </a:rPr>
              <a:t>LO/</a:t>
            </a:r>
            <a:r>
              <a:rPr lang="nl-NL" sz="2400" dirty="0" smtClean="0">
                <a:solidFill>
                  <a:schemeClr val="accent2"/>
                </a:solidFill>
              </a:rPr>
              <a:t> </a:t>
            </a:r>
            <a:r>
              <a:rPr lang="nl-NL" sz="2400" dirty="0" smtClean="0"/>
              <a:t>Niet ziek. T36,3 (rectaal). Geen delier.</a:t>
            </a:r>
          </a:p>
          <a:p>
            <a:pPr marL="0" indent="0">
              <a:lnSpc>
                <a:spcPct val="100000"/>
              </a:lnSpc>
              <a:buNone/>
            </a:pPr>
            <a:r>
              <a:rPr lang="nl-NL" sz="2400" dirty="0" smtClean="0"/>
              <a:t>Cor: S1S2. </a:t>
            </a:r>
            <a:r>
              <a:rPr lang="nl-NL" sz="2400" dirty="0" err="1" smtClean="0"/>
              <a:t>Pulm</a:t>
            </a:r>
            <a:r>
              <a:rPr lang="nl-NL" sz="2400" dirty="0" smtClean="0"/>
              <a:t>: normaal ademgeruis, geen bijgeluiden.</a:t>
            </a:r>
          </a:p>
          <a:p>
            <a:pPr marL="0" indent="0">
              <a:lnSpc>
                <a:spcPct val="100000"/>
              </a:lnSpc>
              <a:buNone/>
            </a:pPr>
            <a:r>
              <a:rPr lang="nl-NL" sz="2400" dirty="0" err="1" smtClean="0"/>
              <a:t>Abd</a:t>
            </a:r>
            <a:r>
              <a:rPr lang="nl-NL" sz="2400" dirty="0" smtClean="0"/>
              <a:t>: normale peristaltiek. Geen drukpijn. Wel pijn in de </a:t>
            </a:r>
            <a:r>
              <a:rPr lang="nl-NL" sz="2400" dirty="0" err="1" smtClean="0"/>
              <a:t>nierloge</a:t>
            </a:r>
            <a:r>
              <a:rPr lang="nl-NL" sz="2400" dirty="0" smtClean="0"/>
              <a:t> links.</a:t>
            </a:r>
          </a:p>
          <a:p>
            <a:pPr marL="0" indent="0">
              <a:lnSpc>
                <a:spcPct val="100000"/>
              </a:lnSpc>
              <a:buNone/>
            </a:pPr>
            <a:r>
              <a:rPr lang="nl-NL" sz="2400" b="1" dirty="0" smtClean="0">
                <a:solidFill>
                  <a:schemeClr val="accent2"/>
                </a:solidFill>
              </a:rPr>
              <a:t>AO/ </a:t>
            </a:r>
            <a:r>
              <a:rPr lang="nl-NL" sz="2400" dirty="0" smtClean="0"/>
              <a:t>Urinestip: L+, N+ (verzorgende had deze al ingezet).</a:t>
            </a:r>
            <a:endParaRPr lang="nl-NL" sz="2400" dirty="0"/>
          </a:p>
          <a:p>
            <a:pPr marL="0" indent="0">
              <a:lnSpc>
                <a:spcPct val="100000"/>
              </a:lnSpc>
              <a:buNone/>
            </a:pPr>
            <a:endParaRPr lang="nl-NL" sz="2400" dirty="0"/>
          </a:p>
          <a:p>
            <a:pPr marL="0" indent="0">
              <a:lnSpc>
                <a:spcPct val="150000"/>
              </a:lnSpc>
              <a:buNone/>
            </a:pPr>
            <a:endParaRPr lang="nl-NL" sz="2400" dirty="0" smtClean="0"/>
          </a:p>
        </p:txBody>
      </p:sp>
      <p:pic>
        <p:nvPicPr>
          <p:cNvPr id="2" name="Afbeelding 1"/>
          <p:cNvPicPr>
            <a:picLocks noChangeAspect="1"/>
          </p:cNvPicPr>
          <p:nvPr/>
        </p:nvPicPr>
        <p:blipFill>
          <a:blip r:embed="rId3"/>
          <a:stretch>
            <a:fillRect/>
          </a:stretch>
        </p:blipFill>
        <p:spPr>
          <a:xfrm>
            <a:off x="8765259" y="308610"/>
            <a:ext cx="3169920" cy="2377440"/>
          </a:xfrm>
          <a:prstGeom prst="rect">
            <a:avLst/>
          </a:prstGeom>
        </p:spPr>
      </p:pic>
    </p:spTree>
    <p:extLst>
      <p:ext uri="{BB962C8B-B14F-4D97-AF65-F5344CB8AC3E}">
        <p14:creationId xmlns:p14="http://schemas.microsoft.com/office/powerpoint/2010/main" val="781104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pic>
        <p:nvPicPr>
          <p:cNvPr id="8" name="Afbeelding 7"/>
          <p:cNvPicPr>
            <a:picLocks noChangeAspect="1"/>
          </p:cNvPicPr>
          <p:nvPr/>
        </p:nvPicPr>
        <p:blipFill>
          <a:blip r:embed="rId3"/>
          <a:stretch>
            <a:fillRect/>
          </a:stretch>
        </p:blipFill>
        <p:spPr>
          <a:xfrm>
            <a:off x="2872067" y="305990"/>
            <a:ext cx="6998177" cy="6464461"/>
          </a:xfrm>
          <a:prstGeom prst="rect">
            <a:avLst/>
          </a:prstGeom>
        </p:spPr>
      </p:pic>
      <p:sp>
        <p:nvSpPr>
          <p:cNvPr id="9" name="Ovaal 8"/>
          <p:cNvSpPr/>
          <p:nvPr/>
        </p:nvSpPr>
        <p:spPr>
          <a:xfrm>
            <a:off x="2743348" y="416689"/>
            <a:ext cx="1863524" cy="120376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0" name="Ovaal 9"/>
          <p:cNvSpPr/>
          <p:nvPr/>
        </p:nvSpPr>
        <p:spPr>
          <a:xfrm>
            <a:off x="2743348" y="1747780"/>
            <a:ext cx="1863524" cy="120376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1" name="Ovaal 10"/>
          <p:cNvSpPr/>
          <p:nvPr/>
        </p:nvSpPr>
        <p:spPr>
          <a:xfrm>
            <a:off x="2743348" y="4029919"/>
            <a:ext cx="1863524" cy="120376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2" name="Tekstvak 11"/>
          <p:cNvSpPr txBox="1"/>
          <p:nvPr/>
        </p:nvSpPr>
        <p:spPr>
          <a:xfrm>
            <a:off x="3151888" y="3498238"/>
            <a:ext cx="6438533" cy="2554545"/>
          </a:xfrm>
          <a:prstGeom prst="rect">
            <a:avLst/>
          </a:prstGeom>
          <a:solidFill>
            <a:schemeClr val="bg1"/>
          </a:solidFill>
        </p:spPr>
        <p:txBody>
          <a:bodyPr wrap="square" rtlCol="0">
            <a:spAutoFit/>
          </a:bodyPr>
          <a:lstStyle/>
          <a:p>
            <a:r>
              <a:rPr lang="nl-NL" sz="4000" dirty="0" smtClean="0"/>
              <a:t>Kweek inzetten en behandelen als UWI met breed middel met hoge weefselpenetratie</a:t>
            </a:r>
            <a:endParaRPr lang="nl-NL" sz="4000" dirty="0"/>
          </a:p>
        </p:txBody>
      </p:sp>
      <p:sp>
        <p:nvSpPr>
          <p:cNvPr id="2" name="Rechthoek 1"/>
          <p:cNvSpPr/>
          <p:nvPr/>
        </p:nvSpPr>
        <p:spPr>
          <a:xfrm>
            <a:off x="667015" y="1747780"/>
            <a:ext cx="2116285" cy="461665"/>
          </a:xfrm>
          <a:prstGeom prst="rect">
            <a:avLst/>
          </a:prstGeom>
        </p:spPr>
        <p:txBody>
          <a:bodyPr wrap="none">
            <a:spAutoFit/>
          </a:bodyPr>
          <a:lstStyle/>
          <a:p>
            <a:r>
              <a:rPr lang="nl-NL" sz="2400" i="1" dirty="0" smtClean="0"/>
              <a:t>Richtlijn 2006</a:t>
            </a:r>
            <a:endParaRPr lang="nl-NL" sz="2400" i="1" dirty="0"/>
          </a:p>
        </p:txBody>
      </p:sp>
    </p:spTree>
    <p:extLst>
      <p:ext uri="{BB962C8B-B14F-4D97-AF65-F5344CB8AC3E}">
        <p14:creationId xmlns:p14="http://schemas.microsoft.com/office/powerpoint/2010/main" val="89874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pic>
        <p:nvPicPr>
          <p:cNvPr id="13" name="Afbeelding 12"/>
          <p:cNvPicPr>
            <a:picLocks noChangeAspect="1"/>
          </p:cNvPicPr>
          <p:nvPr/>
        </p:nvPicPr>
        <p:blipFill>
          <a:blip r:embed="rId3"/>
          <a:stretch>
            <a:fillRect/>
          </a:stretch>
        </p:blipFill>
        <p:spPr>
          <a:xfrm>
            <a:off x="3050201" y="289365"/>
            <a:ext cx="6998177" cy="6464461"/>
          </a:xfrm>
          <a:prstGeom prst="rect">
            <a:avLst/>
          </a:prstGeom>
        </p:spPr>
      </p:pic>
      <p:sp>
        <p:nvSpPr>
          <p:cNvPr id="14" name="Ovaal 13"/>
          <p:cNvSpPr/>
          <p:nvPr/>
        </p:nvSpPr>
        <p:spPr>
          <a:xfrm>
            <a:off x="2921482" y="416689"/>
            <a:ext cx="1863524" cy="120376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5" name="Ovaal 14"/>
          <p:cNvSpPr/>
          <p:nvPr/>
        </p:nvSpPr>
        <p:spPr>
          <a:xfrm>
            <a:off x="5340591" y="289365"/>
            <a:ext cx="1863524" cy="120376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6" name="Ovaal 15"/>
          <p:cNvSpPr/>
          <p:nvPr/>
        </p:nvSpPr>
        <p:spPr>
          <a:xfrm>
            <a:off x="6775852" y="3115519"/>
            <a:ext cx="1863524" cy="120376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7" name="Tekstvak 16"/>
          <p:cNvSpPr txBox="1"/>
          <p:nvPr/>
        </p:nvSpPr>
        <p:spPr>
          <a:xfrm>
            <a:off x="6614987" y="4319286"/>
            <a:ext cx="5810491" cy="707886"/>
          </a:xfrm>
          <a:prstGeom prst="rect">
            <a:avLst/>
          </a:prstGeom>
          <a:solidFill>
            <a:schemeClr val="bg1"/>
          </a:solidFill>
        </p:spPr>
        <p:txBody>
          <a:bodyPr wrap="square" rtlCol="0">
            <a:spAutoFit/>
          </a:bodyPr>
          <a:lstStyle/>
          <a:p>
            <a:r>
              <a:rPr lang="nl-NL" sz="4000" b="1" dirty="0" smtClean="0"/>
              <a:t>Ja: </a:t>
            </a:r>
            <a:r>
              <a:rPr lang="nl-NL" sz="4000" dirty="0" smtClean="0"/>
              <a:t>behandelen als UWI</a:t>
            </a:r>
            <a:endParaRPr lang="nl-NL" sz="4000" dirty="0"/>
          </a:p>
        </p:txBody>
      </p:sp>
      <p:sp>
        <p:nvSpPr>
          <p:cNvPr id="18" name="Rechthoek 17"/>
          <p:cNvSpPr/>
          <p:nvPr/>
        </p:nvSpPr>
        <p:spPr>
          <a:xfrm>
            <a:off x="667015" y="1747780"/>
            <a:ext cx="2116285" cy="461665"/>
          </a:xfrm>
          <a:prstGeom prst="rect">
            <a:avLst/>
          </a:prstGeom>
        </p:spPr>
        <p:txBody>
          <a:bodyPr wrap="none">
            <a:spAutoFit/>
          </a:bodyPr>
          <a:lstStyle/>
          <a:p>
            <a:r>
              <a:rPr lang="nl-NL" sz="2400" i="1" dirty="0" smtClean="0"/>
              <a:t>Richtlijn 2006</a:t>
            </a:r>
            <a:endParaRPr lang="nl-NL" sz="2400" i="1" dirty="0"/>
          </a:p>
        </p:txBody>
      </p:sp>
    </p:spTree>
    <p:extLst>
      <p:ext uri="{BB962C8B-B14F-4D97-AF65-F5344CB8AC3E}">
        <p14:creationId xmlns:p14="http://schemas.microsoft.com/office/powerpoint/2010/main" val="161298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sp>
        <p:nvSpPr>
          <p:cNvPr id="8" name="Rechthoek 7"/>
          <p:cNvSpPr/>
          <p:nvPr/>
        </p:nvSpPr>
        <p:spPr>
          <a:xfrm>
            <a:off x="667015" y="1747780"/>
            <a:ext cx="2193229" cy="461665"/>
          </a:xfrm>
          <a:prstGeom prst="rect">
            <a:avLst/>
          </a:prstGeom>
        </p:spPr>
        <p:txBody>
          <a:bodyPr wrap="none">
            <a:spAutoFit/>
          </a:bodyPr>
          <a:lstStyle/>
          <a:p>
            <a:r>
              <a:rPr lang="nl-NL" sz="2400" i="1" dirty="0" smtClean="0"/>
              <a:t>Richtlijn </a:t>
            </a:r>
            <a:r>
              <a:rPr lang="nl-NL" sz="2400" b="1" i="1" dirty="0" smtClean="0"/>
              <a:t>2018</a:t>
            </a:r>
            <a:endParaRPr lang="nl-NL" sz="2400" b="1" i="1" dirty="0"/>
          </a:p>
        </p:txBody>
      </p:sp>
      <p:pic>
        <p:nvPicPr>
          <p:cNvPr id="9" name="Afbeelding 8"/>
          <p:cNvPicPr>
            <a:picLocks noChangeAspect="1"/>
          </p:cNvPicPr>
          <p:nvPr/>
        </p:nvPicPr>
        <p:blipFill>
          <a:blip r:embed="rId3"/>
          <a:stretch>
            <a:fillRect/>
          </a:stretch>
        </p:blipFill>
        <p:spPr>
          <a:xfrm>
            <a:off x="2797941" y="228486"/>
            <a:ext cx="9153913" cy="6544748"/>
          </a:xfrm>
          <a:prstGeom prst="rect">
            <a:avLst/>
          </a:prstGeom>
        </p:spPr>
      </p:pic>
      <p:sp>
        <p:nvSpPr>
          <p:cNvPr id="10" name="Ovaal 9"/>
          <p:cNvSpPr/>
          <p:nvPr/>
        </p:nvSpPr>
        <p:spPr>
          <a:xfrm>
            <a:off x="2987322" y="335666"/>
            <a:ext cx="2291786" cy="1354238"/>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1" name="Ovaal 10"/>
          <p:cNvSpPr/>
          <p:nvPr/>
        </p:nvSpPr>
        <p:spPr>
          <a:xfrm>
            <a:off x="2987322" y="1797084"/>
            <a:ext cx="2291786" cy="1354238"/>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2" name="Ovaal 11"/>
          <p:cNvSpPr/>
          <p:nvPr/>
        </p:nvSpPr>
        <p:spPr>
          <a:xfrm>
            <a:off x="2987322" y="3258502"/>
            <a:ext cx="2291786" cy="1354238"/>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8" name="Ovaal 17"/>
          <p:cNvSpPr/>
          <p:nvPr/>
        </p:nvSpPr>
        <p:spPr>
          <a:xfrm>
            <a:off x="5825049" y="3258502"/>
            <a:ext cx="3053786" cy="1354238"/>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9" name="Ovaal 18"/>
          <p:cNvSpPr/>
          <p:nvPr/>
        </p:nvSpPr>
        <p:spPr>
          <a:xfrm>
            <a:off x="9087449" y="2581383"/>
            <a:ext cx="3053786" cy="2031357"/>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20583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4" y="2425655"/>
            <a:ext cx="11240235" cy="4070147"/>
          </a:xfrm>
          <a:prstGeom prst="rect">
            <a:avLst/>
          </a:prstGeom>
        </p:spPr>
        <p:txBody>
          <a:bodyPr/>
          <a:lstStyle/>
          <a:p>
            <a:pPr marL="0" indent="0">
              <a:lnSpc>
                <a:spcPct val="150000"/>
              </a:lnSpc>
              <a:buNone/>
            </a:pPr>
            <a:r>
              <a:rPr lang="nl-NL" sz="2400" dirty="0" smtClean="0"/>
              <a:t>Mevrouw de Jong, 84 jaar</a:t>
            </a:r>
          </a:p>
          <a:p>
            <a:pPr marL="0" indent="0">
              <a:lnSpc>
                <a:spcPct val="150000"/>
              </a:lnSpc>
              <a:buNone/>
            </a:pPr>
            <a:r>
              <a:rPr lang="nl-NL" sz="2400" b="1" dirty="0" smtClean="0">
                <a:solidFill>
                  <a:schemeClr val="accent2"/>
                </a:solidFill>
              </a:rPr>
              <a:t>Conclusie/</a:t>
            </a:r>
            <a:r>
              <a:rPr lang="nl-NL" sz="2400" dirty="0" smtClean="0"/>
              <a:t> vermoeidheid DD bijwerking </a:t>
            </a:r>
            <a:r>
              <a:rPr lang="nl-NL" sz="2400" dirty="0" err="1" smtClean="0"/>
              <a:t>temazepam</a:t>
            </a:r>
            <a:r>
              <a:rPr lang="nl-NL" sz="2400" dirty="0" smtClean="0"/>
              <a:t> DD slaapproblematiek</a:t>
            </a:r>
          </a:p>
          <a:p>
            <a:pPr marL="0" indent="0">
              <a:lnSpc>
                <a:spcPct val="100000"/>
              </a:lnSpc>
              <a:buNone/>
            </a:pPr>
            <a:r>
              <a:rPr lang="nl-NL" sz="2400" b="1" dirty="0" smtClean="0">
                <a:solidFill>
                  <a:schemeClr val="accent2"/>
                </a:solidFill>
              </a:rPr>
              <a:t>Overweging/</a:t>
            </a:r>
            <a:r>
              <a:rPr lang="nl-NL" sz="2400" dirty="0" smtClean="0"/>
              <a:t> UWI niet waarschijnlijk. Geen urineweg-gerelateerde of systemische symptomen</a:t>
            </a:r>
          </a:p>
          <a:p>
            <a:pPr marL="0" indent="0">
              <a:lnSpc>
                <a:spcPct val="100000"/>
              </a:lnSpc>
              <a:buNone/>
            </a:pPr>
            <a:r>
              <a:rPr lang="nl-NL" sz="2400" b="1" dirty="0" smtClean="0">
                <a:solidFill>
                  <a:schemeClr val="accent2"/>
                </a:solidFill>
              </a:rPr>
              <a:t>Beleid/</a:t>
            </a:r>
            <a:r>
              <a:rPr lang="nl-NL" sz="2400" dirty="0" smtClean="0">
                <a:solidFill>
                  <a:schemeClr val="accent2"/>
                </a:solidFill>
              </a:rPr>
              <a:t> </a:t>
            </a:r>
            <a:r>
              <a:rPr lang="nl-NL" sz="2400" dirty="0" smtClean="0"/>
              <a:t>- Stop </a:t>
            </a:r>
            <a:r>
              <a:rPr lang="nl-NL" sz="2400" dirty="0" err="1" smtClean="0"/>
              <a:t>temazepam</a:t>
            </a:r>
            <a:endParaRPr lang="nl-NL" sz="2400" dirty="0" smtClean="0"/>
          </a:p>
          <a:p>
            <a:pPr marL="0" indent="0">
              <a:lnSpc>
                <a:spcPct val="100000"/>
              </a:lnSpc>
              <a:buNone/>
            </a:pPr>
            <a:r>
              <a:rPr lang="nl-NL" sz="2400" dirty="0"/>
              <a:t>	</a:t>
            </a:r>
            <a:r>
              <a:rPr lang="nl-NL" sz="2400" dirty="0" smtClean="0"/>
              <a:t>  - Actief monitorend beleid</a:t>
            </a:r>
          </a:p>
          <a:p>
            <a:pPr marL="0" indent="0">
              <a:lnSpc>
                <a:spcPct val="100000"/>
              </a:lnSpc>
              <a:buNone/>
            </a:pPr>
            <a:endParaRPr lang="nl-NL" sz="2400" dirty="0"/>
          </a:p>
          <a:p>
            <a:pPr marL="0" indent="0">
              <a:lnSpc>
                <a:spcPct val="150000"/>
              </a:lnSpc>
              <a:buNone/>
            </a:pPr>
            <a:endParaRPr lang="nl-NL" sz="2400" dirty="0" smtClean="0"/>
          </a:p>
        </p:txBody>
      </p:sp>
      <p:pic>
        <p:nvPicPr>
          <p:cNvPr id="8" name="Afbeelding 7"/>
          <p:cNvPicPr>
            <a:picLocks noChangeAspect="1"/>
          </p:cNvPicPr>
          <p:nvPr/>
        </p:nvPicPr>
        <p:blipFill>
          <a:blip r:embed="rId3"/>
          <a:stretch>
            <a:fillRect/>
          </a:stretch>
        </p:blipFill>
        <p:spPr>
          <a:xfrm>
            <a:off x="8765259" y="356985"/>
            <a:ext cx="3169920" cy="2377440"/>
          </a:xfrm>
          <a:prstGeom prst="rect">
            <a:avLst/>
          </a:prstGeom>
        </p:spPr>
      </p:pic>
    </p:spTree>
    <p:extLst>
      <p:ext uri="{BB962C8B-B14F-4D97-AF65-F5344CB8AC3E}">
        <p14:creationId xmlns:p14="http://schemas.microsoft.com/office/powerpoint/2010/main" val="1599171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Actief monitorend beleid</a:t>
            </a:r>
            <a:endParaRPr lang="nl-NL" sz="3048" dirty="0"/>
          </a:p>
        </p:txBody>
      </p:sp>
      <p:sp>
        <p:nvSpPr>
          <p:cNvPr id="6" name="Tijdelijke aanduiding voor inhoud 5"/>
          <p:cNvSpPr>
            <a:spLocks noGrp="1"/>
          </p:cNvSpPr>
          <p:nvPr>
            <p:ph sz="half" idx="4294967295"/>
          </p:nvPr>
        </p:nvSpPr>
        <p:spPr>
          <a:xfrm>
            <a:off x="694945" y="2425655"/>
            <a:ext cx="7890916" cy="4070147"/>
          </a:xfrm>
          <a:prstGeom prst="rect">
            <a:avLst/>
          </a:prstGeom>
          <a:solidFill>
            <a:schemeClr val="bg2"/>
          </a:solidFill>
        </p:spPr>
        <p:txBody>
          <a:bodyPr/>
          <a:lstStyle/>
          <a:p>
            <a:pPr>
              <a:lnSpc>
                <a:spcPct val="150000"/>
              </a:lnSpc>
              <a:buFont typeface="Wingdings" panose="05000000000000000000" pitchFamily="2" charset="2"/>
              <a:buChar char="§"/>
            </a:pPr>
            <a:r>
              <a:rPr lang="nl-NL" sz="2400" dirty="0"/>
              <a:t>Regelmatige controle van vitale functies</a:t>
            </a:r>
          </a:p>
          <a:p>
            <a:pPr>
              <a:lnSpc>
                <a:spcPct val="150000"/>
              </a:lnSpc>
              <a:buFont typeface="Wingdings" panose="05000000000000000000" pitchFamily="2" charset="2"/>
              <a:buChar char="§"/>
            </a:pPr>
            <a:r>
              <a:rPr lang="nl-NL" sz="2400" dirty="0"/>
              <a:t>Aandacht voor vochthuishouding</a:t>
            </a:r>
          </a:p>
          <a:p>
            <a:pPr>
              <a:lnSpc>
                <a:spcPct val="150000"/>
              </a:lnSpc>
              <a:buFont typeface="Wingdings" panose="05000000000000000000" pitchFamily="2" charset="2"/>
              <a:buChar char="§"/>
            </a:pPr>
            <a:r>
              <a:rPr lang="nl-NL" sz="2400" dirty="0"/>
              <a:t>Herhaaldelijk lichamelijk onderzoek</a:t>
            </a:r>
          </a:p>
          <a:p>
            <a:pPr marL="0" indent="0">
              <a:lnSpc>
                <a:spcPct val="150000"/>
              </a:lnSpc>
              <a:buNone/>
            </a:pPr>
            <a:endParaRPr lang="nl-NL" sz="2400" dirty="0" smtClean="0"/>
          </a:p>
          <a:p>
            <a:pPr marL="0" indent="0">
              <a:lnSpc>
                <a:spcPct val="150000"/>
              </a:lnSpc>
              <a:buNone/>
            </a:pPr>
            <a:r>
              <a:rPr lang="nl-NL" sz="2400" dirty="0">
                <a:solidFill>
                  <a:schemeClr val="tx1">
                    <a:lumMod val="85000"/>
                    <a:lumOff val="15000"/>
                  </a:schemeClr>
                </a:solidFill>
                <a:latin typeface="Trebuchet MS" panose="020B0603020202020204" pitchFamily="34" charset="0"/>
              </a:rPr>
              <a:t>Heroverweeg als nieuwe klachten ontstaan of bestaande klachten niet verdwijnen.</a:t>
            </a:r>
          </a:p>
          <a:p>
            <a:pPr marL="0" indent="0">
              <a:lnSpc>
                <a:spcPct val="150000"/>
              </a:lnSpc>
              <a:buNone/>
            </a:pPr>
            <a:endParaRPr lang="nl-NL" sz="2400" dirty="0" smtClean="0"/>
          </a:p>
        </p:txBody>
      </p:sp>
      <p:pic>
        <p:nvPicPr>
          <p:cNvPr id="8" name="Picture 2" descr="Verpleegkundige, Oude, Vrouw, Ziekte, Ziekenhui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50" r="9006"/>
          <a:stretch/>
        </p:blipFill>
        <p:spPr bwMode="auto">
          <a:xfrm>
            <a:off x="7362701" y="2425654"/>
            <a:ext cx="3253840" cy="407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9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Actief monitorend beleid</a:t>
            </a:r>
            <a:endParaRPr lang="nl-NL" sz="3048" dirty="0"/>
          </a:p>
        </p:txBody>
      </p:sp>
      <p:pic>
        <p:nvPicPr>
          <p:cNvPr id="7" name="Afbeelding 6"/>
          <p:cNvPicPr>
            <a:picLocks noChangeAspect="1"/>
          </p:cNvPicPr>
          <p:nvPr/>
        </p:nvPicPr>
        <p:blipFill>
          <a:blip r:embed="rId3"/>
          <a:stretch>
            <a:fillRect/>
          </a:stretch>
        </p:blipFill>
        <p:spPr>
          <a:xfrm>
            <a:off x="925975" y="1665397"/>
            <a:ext cx="7648009" cy="5110700"/>
          </a:xfrm>
          <a:prstGeom prst="rect">
            <a:avLst/>
          </a:prstGeom>
        </p:spPr>
      </p:pic>
    </p:spTree>
    <p:extLst>
      <p:ext uri="{BB962C8B-B14F-4D97-AF65-F5344CB8AC3E}">
        <p14:creationId xmlns:p14="http://schemas.microsoft.com/office/powerpoint/2010/main" val="249142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err="1" smtClean="0"/>
              <a:t>Urosepsis</a:t>
            </a:r>
            <a:endParaRPr lang="nl-NL" sz="3048" dirty="0"/>
          </a:p>
        </p:txBody>
      </p:sp>
      <p:sp>
        <p:nvSpPr>
          <p:cNvPr id="2" name="Rechthoek 1"/>
          <p:cNvSpPr/>
          <p:nvPr/>
        </p:nvSpPr>
        <p:spPr>
          <a:xfrm>
            <a:off x="673101" y="2167116"/>
            <a:ext cx="7307117" cy="3416320"/>
          </a:xfrm>
          <a:prstGeom prst="rect">
            <a:avLst/>
          </a:prstGeom>
        </p:spPr>
        <p:txBody>
          <a:bodyPr wrap="square">
            <a:spAutoFit/>
          </a:bodyPr>
          <a:lstStyle/>
          <a:p>
            <a:pPr marL="342900" indent="-342900">
              <a:buFont typeface="Wingdings" panose="05000000000000000000" pitchFamily="2" charset="2"/>
              <a:buChar char="§"/>
            </a:pPr>
            <a:r>
              <a:rPr lang="nl-NL" sz="2400" dirty="0" err="1">
                <a:latin typeface="Trebuchet MS" panose="020B0603020202020204" pitchFamily="34" charset="0"/>
              </a:rPr>
              <a:t>Urosepsis</a:t>
            </a:r>
            <a:r>
              <a:rPr lang="nl-NL" sz="2400" dirty="0">
                <a:latin typeface="Trebuchet MS" panose="020B0603020202020204" pitchFamily="34" charset="0"/>
              </a:rPr>
              <a:t> is relatief </a:t>
            </a:r>
            <a:r>
              <a:rPr lang="nl-NL" sz="2400" dirty="0" smtClean="0">
                <a:latin typeface="Trebuchet MS" panose="020B0603020202020204" pitchFamily="34" charset="0"/>
              </a:rPr>
              <a:t>zeldzaam</a:t>
            </a:r>
          </a:p>
          <a:p>
            <a:endParaRPr lang="nl-NL" sz="2400" dirty="0">
              <a:latin typeface="Trebuchet MS" panose="020B0603020202020204" pitchFamily="34" charset="0"/>
            </a:endParaRPr>
          </a:p>
          <a:p>
            <a:pPr marL="342900" indent="-342900">
              <a:buFont typeface="Wingdings" panose="05000000000000000000" pitchFamily="2" charset="2"/>
              <a:buChar char="§"/>
            </a:pPr>
            <a:r>
              <a:rPr lang="nl-NL" sz="2400" dirty="0" err="1">
                <a:latin typeface="Trebuchet MS" panose="020B0603020202020204" pitchFamily="34" charset="0"/>
              </a:rPr>
              <a:t>Urosepsis</a:t>
            </a:r>
            <a:r>
              <a:rPr lang="nl-NL" sz="2400" dirty="0">
                <a:latin typeface="Trebuchet MS" panose="020B0603020202020204" pitchFamily="34" charset="0"/>
              </a:rPr>
              <a:t> kent een duidelijke presentatie en komt met actief monitoren waarschijnlijk aan het </a:t>
            </a:r>
            <a:r>
              <a:rPr lang="nl-NL" sz="2400" dirty="0" smtClean="0">
                <a:latin typeface="Trebuchet MS" panose="020B0603020202020204" pitchFamily="34" charset="0"/>
              </a:rPr>
              <a:t>licht</a:t>
            </a:r>
          </a:p>
          <a:p>
            <a:endParaRPr lang="nl-NL" sz="2400" dirty="0">
              <a:latin typeface="Trebuchet MS" panose="020B0603020202020204" pitchFamily="34" charset="0"/>
            </a:endParaRPr>
          </a:p>
          <a:p>
            <a:pPr marL="342900" indent="-342900">
              <a:buFont typeface="Wingdings" panose="05000000000000000000" pitchFamily="2" charset="2"/>
              <a:buChar char="§"/>
            </a:pPr>
            <a:r>
              <a:rPr lang="nl-NL" sz="2400" dirty="0">
                <a:latin typeface="Trebuchet MS" panose="020B0603020202020204" pitchFamily="34" charset="0"/>
              </a:rPr>
              <a:t>Geen associatie niet behandelen van asymptomatische bacteriurie en ziekenhuisopnames, morbiditeit of </a:t>
            </a:r>
            <a:r>
              <a:rPr lang="nl-NL" sz="2400" dirty="0" smtClean="0">
                <a:latin typeface="Trebuchet MS" panose="020B0603020202020204" pitchFamily="34" charset="0"/>
              </a:rPr>
              <a:t>mortaliteit</a:t>
            </a:r>
            <a:endParaRPr lang="nl-NL" sz="1400" dirty="0">
              <a:latin typeface="Trebuchet MS" panose="020B0603020202020204" pitchFamily="34" charset="0"/>
            </a:endParaRPr>
          </a:p>
        </p:txBody>
      </p:sp>
      <p:pic>
        <p:nvPicPr>
          <p:cNvPr id="6" name="Afbeelding 5"/>
          <p:cNvPicPr>
            <a:picLocks noChangeAspect="1"/>
          </p:cNvPicPr>
          <p:nvPr/>
        </p:nvPicPr>
        <p:blipFill>
          <a:blip r:embed="rId3"/>
          <a:stretch>
            <a:fillRect/>
          </a:stretch>
        </p:blipFill>
        <p:spPr>
          <a:xfrm>
            <a:off x="7854063" y="1886236"/>
            <a:ext cx="4337937" cy="3212886"/>
          </a:xfrm>
          <a:prstGeom prst="rect">
            <a:avLst/>
          </a:prstGeom>
        </p:spPr>
      </p:pic>
    </p:spTree>
    <p:extLst>
      <p:ext uri="{BB962C8B-B14F-4D97-AF65-F5344CB8AC3E}">
        <p14:creationId xmlns:p14="http://schemas.microsoft.com/office/powerpoint/2010/main" val="2006087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9862539" y="208395"/>
            <a:ext cx="2072640" cy="3108960"/>
          </a:xfrm>
          <a:prstGeom prst="rect">
            <a:avLst/>
          </a:prstGeom>
        </p:spPr>
      </p:pic>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4" y="2283155"/>
            <a:ext cx="11240235" cy="4432345"/>
          </a:xfrm>
          <a:prstGeom prst="rect">
            <a:avLst/>
          </a:prstGeom>
        </p:spPr>
        <p:txBody>
          <a:bodyPr/>
          <a:lstStyle/>
          <a:p>
            <a:pPr marL="0" indent="0">
              <a:lnSpc>
                <a:spcPct val="150000"/>
              </a:lnSpc>
              <a:buNone/>
            </a:pPr>
            <a:r>
              <a:rPr lang="nl-NL" sz="2400" dirty="0" smtClean="0"/>
              <a:t>De heer Jonkers, 87 jaar</a:t>
            </a:r>
          </a:p>
          <a:p>
            <a:pPr marL="0" indent="0">
              <a:lnSpc>
                <a:spcPct val="100000"/>
              </a:lnSpc>
              <a:spcBef>
                <a:spcPts val="600"/>
              </a:spcBef>
              <a:buNone/>
            </a:pPr>
            <a:r>
              <a:rPr lang="nl-NL" sz="2400" b="1" dirty="0" smtClean="0">
                <a:solidFill>
                  <a:schemeClr val="accent2"/>
                </a:solidFill>
              </a:rPr>
              <a:t>VG/</a:t>
            </a:r>
            <a:r>
              <a:rPr lang="nl-NL" sz="2400" dirty="0" smtClean="0"/>
              <a:t> Prostaatcarcinoom (verblijfskatheter)</a:t>
            </a:r>
          </a:p>
          <a:p>
            <a:pPr marL="0" indent="0">
              <a:lnSpc>
                <a:spcPct val="100000"/>
              </a:lnSpc>
              <a:spcBef>
                <a:spcPts val="600"/>
              </a:spcBef>
              <a:buNone/>
            </a:pPr>
            <a:r>
              <a:rPr lang="nl-NL" sz="2400" b="1" dirty="0" smtClean="0">
                <a:solidFill>
                  <a:schemeClr val="accent2"/>
                </a:solidFill>
              </a:rPr>
              <a:t>Vraag/ </a:t>
            </a:r>
            <a:r>
              <a:rPr lang="nl-NL" sz="2400" dirty="0" smtClean="0"/>
              <a:t>Voelt zich sinds gisteren niet lekker. Vorige keer speelde er een blaasontsteking. UWI? </a:t>
            </a:r>
          </a:p>
          <a:p>
            <a:pPr marL="0" indent="0">
              <a:lnSpc>
                <a:spcPct val="100000"/>
              </a:lnSpc>
              <a:spcBef>
                <a:spcPts val="600"/>
              </a:spcBef>
              <a:buNone/>
            </a:pPr>
            <a:r>
              <a:rPr lang="nl-NL" sz="2400" b="1" dirty="0" smtClean="0">
                <a:solidFill>
                  <a:schemeClr val="accent2"/>
                </a:solidFill>
              </a:rPr>
              <a:t>A/</a:t>
            </a:r>
            <a:r>
              <a:rPr lang="nl-NL" sz="2400" dirty="0" smtClean="0"/>
              <a:t> Voelt zich niet lekker, koude rillingen, weinig eetlust.</a:t>
            </a:r>
          </a:p>
          <a:p>
            <a:pPr marL="0" indent="0">
              <a:lnSpc>
                <a:spcPct val="100000"/>
              </a:lnSpc>
              <a:spcBef>
                <a:spcPts val="600"/>
              </a:spcBef>
              <a:buNone/>
            </a:pPr>
            <a:r>
              <a:rPr lang="nl-NL" sz="2400" b="1" dirty="0" smtClean="0">
                <a:solidFill>
                  <a:schemeClr val="accent2"/>
                </a:solidFill>
              </a:rPr>
              <a:t>LO/</a:t>
            </a:r>
            <a:r>
              <a:rPr lang="nl-NL" sz="2400" dirty="0" smtClean="0">
                <a:solidFill>
                  <a:schemeClr val="accent2"/>
                </a:solidFill>
              </a:rPr>
              <a:t> </a:t>
            </a:r>
            <a:r>
              <a:rPr lang="nl-NL" sz="2400" dirty="0" smtClean="0"/>
              <a:t>Matig ziek. RR 138/92. T37,9 (via het oor).</a:t>
            </a:r>
          </a:p>
          <a:p>
            <a:pPr marL="0" indent="0">
              <a:lnSpc>
                <a:spcPct val="100000"/>
              </a:lnSpc>
              <a:spcBef>
                <a:spcPts val="600"/>
              </a:spcBef>
              <a:buNone/>
            </a:pPr>
            <a:r>
              <a:rPr lang="nl-NL" sz="2400" dirty="0" smtClean="0"/>
              <a:t>Huid: geen bijzonderheden.</a:t>
            </a:r>
          </a:p>
          <a:p>
            <a:pPr marL="0" indent="0">
              <a:lnSpc>
                <a:spcPct val="100000"/>
              </a:lnSpc>
              <a:spcBef>
                <a:spcPts val="600"/>
              </a:spcBef>
              <a:buNone/>
            </a:pPr>
            <a:r>
              <a:rPr lang="nl-NL" sz="2400" dirty="0" smtClean="0"/>
              <a:t>Cor: S1S2. </a:t>
            </a:r>
            <a:r>
              <a:rPr lang="nl-NL" sz="2400" dirty="0" err="1" smtClean="0"/>
              <a:t>Pulm</a:t>
            </a:r>
            <a:r>
              <a:rPr lang="nl-NL" sz="2400" dirty="0" smtClean="0"/>
              <a:t>: normaal ademgeruis, geen bijgeluiden.</a:t>
            </a:r>
          </a:p>
          <a:p>
            <a:pPr marL="0" indent="0">
              <a:lnSpc>
                <a:spcPct val="100000"/>
              </a:lnSpc>
              <a:spcBef>
                <a:spcPts val="600"/>
              </a:spcBef>
              <a:buNone/>
            </a:pPr>
            <a:r>
              <a:rPr lang="nl-NL" sz="2400" dirty="0" err="1" smtClean="0"/>
              <a:t>Abd</a:t>
            </a:r>
            <a:r>
              <a:rPr lang="nl-NL" sz="2400" dirty="0" smtClean="0"/>
              <a:t>: normale peristaltiek, geen drukpijn, geen flankpijn.                               Urine oogt niet afwijkend.</a:t>
            </a:r>
          </a:p>
          <a:p>
            <a:pPr marL="0" indent="0">
              <a:lnSpc>
                <a:spcPct val="100000"/>
              </a:lnSpc>
              <a:buNone/>
            </a:pPr>
            <a:endParaRPr lang="nl-NL" sz="2400" dirty="0"/>
          </a:p>
          <a:p>
            <a:pPr marL="0" indent="0">
              <a:lnSpc>
                <a:spcPct val="150000"/>
              </a:lnSpc>
              <a:buNone/>
            </a:pPr>
            <a:endParaRPr lang="nl-NL" sz="2400" dirty="0" smtClean="0"/>
          </a:p>
        </p:txBody>
      </p:sp>
    </p:spTree>
    <p:extLst>
      <p:ext uri="{BB962C8B-B14F-4D97-AF65-F5344CB8AC3E}">
        <p14:creationId xmlns:p14="http://schemas.microsoft.com/office/powerpoint/2010/main" val="302207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0766044" cy="1325563"/>
          </a:xfrm>
          <a:prstGeom prst="rect">
            <a:avLst/>
          </a:prstGeom>
        </p:spPr>
        <p:txBody>
          <a:bodyPr/>
          <a:lstStyle/>
          <a:p>
            <a:r>
              <a:rPr lang="nl-NL" sz="3048" dirty="0" smtClean="0"/>
              <a:t>Disclaimer</a:t>
            </a:r>
            <a:endParaRPr lang="nl-NL" sz="3048" dirty="0"/>
          </a:p>
        </p:txBody>
      </p:sp>
      <p:sp>
        <p:nvSpPr>
          <p:cNvPr id="6" name="Tijdelijke aanduiding voor inhoud 5"/>
          <p:cNvSpPr>
            <a:spLocks noGrp="1"/>
          </p:cNvSpPr>
          <p:nvPr>
            <p:ph sz="half" idx="4294967295"/>
          </p:nvPr>
        </p:nvSpPr>
        <p:spPr>
          <a:xfrm>
            <a:off x="694945" y="2425655"/>
            <a:ext cx="11206770" cy="4293250"/>
          </a:xfrm>
          <a:prstGeom prst="rect">
            <a:avLst/>
          </a:prstGeom>
        </p:spPr>
        <p:txBody>
          <a:bodyPr/>
          <a:lstStyle/>
          <a:p>
            <a:pPr marL="0" lvl="1" indent="0">
              <a:lnSpc>
                <a:spcPct val="150000"/>
              </a:lnSpc>
              <a:buNone/>
            </a:pPr>
            <a:r>
              <a:rPr lang="nl-NL" sz="2032" dirty="0" smtClean="0"/>
              <a:t>Deze scholing is ontwikkeld door de afdeling Ouderengeneeskunde van Amsterdam UMC,  sectie Universitair Netwerk Ouderenzorg (UNO) Amsterdam (</a:t>
            </a:r>
            <a:r>
              <a:rPr lang="nl-NL" sz="2032" dirty="0" smtClean="0">
                <a:hlinkClick r:id="rId3"/>
              </a:rPr>
              <a:t>www.unoamsterdam.nl</a:t>
            </a:r>
            <a:r>
              <a:rPr lang="nl-NL" sz="2032" dirty="0" smtClean="0"/>
              <a:t>). Deze scholing is in 2019 ontwikkeld in het kader van onderzoek dat deze afdeling uitvoerde naar de implementatie van de Verenso richtlijn ‘Urineweginfecties bij kwetsbare ouderen’.                In 2021 is de scholing doorontwikkeld voor bredere toepassing.</a:t>
            </a:r>
            <a:endParaRPr lang="nl-NL" sz="2032" dirty="0"/>
          </a:p>
        </p:txBody>
      </p:sp>
    </p:spTree>
    <p:extLst>
      <p:ext uri="{BB962C8B-B14F-4D97-AF65-F5344CB8AC3E}">
        <p14:creationId xmlns:p14="http://schemas.microsoft.com/office/powerpoint/2010/main" val="3701662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Definitie van koorts</a:t>
            </a:r>
            <a:endParaRPr lang="nl-NL" sz="3048" dirty="0"/>
          </a:p>
        </p:txBody>
      </p:sp>
      <p:graphicFrame>
        <p:nvGraphicFramePr>
          <p:cNvPr id="7" name="Tabel 6"/>
          <p:cNvGraphicFramePr>
            <a:graphicFrameLocks noGrp="1"/>
          </p:cNvGraphicFramePr>
          <p:nvPr>
            <p:extLst>
              <p:ext uri="{D42A27DB-BD31-4B8C-83A1-F6EECF244321}">
                <p14:modId xmlns:p14="http://schemas.microsoft.com/office/powerpoint/2010/main" val="3621704139"/>
              </p:ext>
            </p:extLst>
          </p:nvPr>
        </p:nvGraphicFramePr>
        <p:xfrm>
          <a:off x="2133620" y="3055717"/>
          <a:ext cx="8128000" cy="149352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483290332"/>
                    </a:ext>
                  </a:extLst>
                </a:gridCol>
                <a:gridCol w="4064000">
                  <a:extLst>
                    <a:ext uri="{9D8B030D-6E8A-4147-A177-3AD203B41FA5}">
                      <a16:colId xmlns:a16="http://schemas.microsoft.com/office/drawing/2014/main" val="2676757474"/>
                    </a:ext>
                  </a:extLst>
                </a:gridCol>
              </a:tblGrid>
              <a:tr h="375462">
                <a:tc>
                  <a:txBody>
                    <a:bodyPr/>
                    <a:lstStyle/>
                    <a:p>
                      <a:r>
                        <a:rPr lang="nl-NL" sz="2000" dirty="0" smtClean="0"/>
                        <a:t>Rectaal (!)</a:t>
                      </a:r>
                      <a:endParaRPr lang="nl-NL" sz="2000" dirty="0">
                        <a:latin typeface="Trebuchet MS" panose="020B0603020202020204" pitchFamily="34" charset="0"/>
                      </a:endParaRPr>
                    </a:p>
                  </a:txBody>
                  <a:tcPr/>
                </a:tc>
                <a:tc>
                  <a:txBody>
                    <a:bodyPr/>
                    <a:lstStyle/>
                    <a:p>
                      <a:r>
                        <a:rPr lang="nl-NL" sz="2000" dirty="0" err="1" smtClean="0"/>
                        <a:t>Tympaan</a:t>
                      </a:r>
                      <a:endParaRPr lang="nl-NL" sz="2000" dirty="0">
                        <a:latin typeface="Trebuchet MS" panose="020B0603020202020204" pitchFamily="34" charset="0"/>
                      </a:endParaRPr>
                    </a:p>
                  </a:txBody>
                  <a:tcPr/>
                </a:tc>
                <a:extLst>
                  <a:ext uri="{0D108BD9-81ED-4DB2-BD59-A6C34878D82A}">
                    <a16:rowId xmlns:a16="http://schemas.microsoft.com/office/drawing/2014/main" val="4140997910"/>
                  </a:ext>
                </a:extLst>
              </a:tr>
              <a:tr h="370840">
                <a:tc>
                  <a:txBody>
                    <a:bodyPr/>
                    <a:lstStyle/>
                    <a:p>
                      <a:r>
                        <a:rPr lang="nl-NL" sz="2000" dirty="0" smtClean="0"/>
                        <a:t>eenmalige temperatuur &gt; 38.1 </a:t>
                      </a:r>
                      <a:endParaRPr lang="nl-NL" sz="2000" dirty="0">
                        <a:latin typeface="Trebuchet MS" panose="020B0603020202020204" pitchFamily="34" charset="0"/>
                      </a:endParaRPr>
                    </a:p>
                  </a:txBody>
                  <a:tcPr/>
                </a:tc>
                <a:tc>
                  <a:txBody>
                    <a:bodyPr/>
                    <a:lstStyle/>
                    <a:p>
                      <a:r>
                        <a:rPr lang="nl-NL" sz="2000" dirty="0" smtClean="0"/>
                        <a:t>eenmalige temperatuur &gt; 37.8 </a:t>
                      </a:r>
                      <a:endParaRPr lang="nl-NL" sz="2000" dirty="0">
                        <a:latin typeface="Trebuchet MS" panose="020B0603020202020204" pitchFamily="34" charset="0"/>
                      </a:endParaRPr>
                    </a:p>
                  </a:txBody>
                  <a:tcPr/>
                </a:tc>
                <a:extLst>
                  <a:ext uri="{0D108BD9-81ED-4DB2-BD59-A6C34878D82A}">
                    <a16:rowId xmlns:a16="http://schemas.microsoft.com/office/drawing/2014/main" val="4239467064"/>
                  </a:ext>
                </a:extLst>
              </a:tr>
              <a:tr h="436901">
                <a:tc>
                  <a:txBody>
                    <a:bodyPr/>
                    <a:lstStyle/>
                    <a:p>
                      <a:r>
                        <a:rPr lang="nl-NL" sz="2000" dirty="0" smtClean="0"/>
                        <a:t>herhaalde temperatuur &gt; 37.5</a:t>
                      </a:r>
                      <a:endParaRPr lang="nl-NL" sz="2000"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000" dirty="0" smtClean="0"/>
                        <a:t>herhaalde temperatuur &gt; 37.2 </a:t>
                      </a:r>
                    </a:p>
                    <a:p>
                      <a:endParaRPr lang="nl-NL" sz="2000" dirty="0">
                        <a:latin typeface="Trebuchet MS" panose="020B0603020202020204" pitchFamily="34" charset="0"/>
                      </a:endParaRPr>
                    </a:p>
                  </a:txBody>
                  <a:tcPr/>
                </a:tc>
                <a:extLst>
                  <a:ext uri="{0D108BD9-81ED-4DB2-BD59-A6C34878D82A}">
                    <a16:rowId xmlns:a16="http://schemas.microsoft.com/office/drawing/2014/main" val="835413697"/>
                  </a:ext>
                </a:extLst>
              </a:tr>
            </a:tbl>
          </a:graphicData>
        </a:graphic>
      </p:graphicFrame>
    </p:spTree>
    <p:extLst>
      <p:ext uri="{BB962C8B-B14F-4D97-AF65-F5344CB8AC3E}">
        <p14:creationId xmlns:p14="http://schemas.microsoft.com/office/powerpoint/2010/main" val="589027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652" y="216129"/>
            <a:ext cx="9138696" cy="6425741"/>
          </a:xfrm>
          <a:prstGeom prst="rect">
            <a:avLst/>
          </a:prstGeom>
        </p:spPr>
      </p:pic>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sp>
        <p:nvSpPr>
          <p:cNvPr id="8" name="Rechthoek 7"/>
          <p:cNvSpPr/>
          <p:nvPr/>
        </p:nvSpPr>
        <p:spPr>
          <a:xfrm>
            <a:off x="667015" y="1747780"/>
            <a:ext cx="2193229" cy="461665"/>
          </a:xfrm>
          <a:prstGeom prst="rect">
            <a:avLst/>
          </a:prstGeom>
        </p:spPr>
        <p:txBody>
          <a:bodyPr wrap="none">
            <a:spAutoFit/>
          </a:bodyPr>
          <a:lstStyle/>
          <a:p>
            <a:r>
              <a:rPr lang="nl-NL" sz="2400" i="1" dirty="0" smtClean="0"/>
              <a:t>Richtlijn </a:t>
            </a:r>
            <a:r>
              <a:rPr lang="nl-NL" sz="2400" b="1" i="1" dirty="0" smtClean="0"/>
              <a:t>2018</a:t>
            </a:r>
            <a:endParaRPr lang="nl-NL" sz="2400" b="1" i="1" dirty="0"/>
          </a:p>
        </p:txBody>
      </p:sp>
      <p:sp>
        <p:nvSpPr>
          <p:cNvPr id="13" name="Ovaal 12"/>
          <p:cNvSpPr/>
          <p:nvPr/>
        </p:nvSpPr>
        <p:spPr>
          <a:xfrm>
            <a:off x="1759352" y="2534856"/>
            <a:ext cx="2291786" cy="1354238"/>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4" name="Ovaal 13"/>
          <p:cNvSpPr/>
          <p:nvPr/>
        </p:nvSpPr>
        <p:spPr>
          <a:xfrm>
            <a:off x="4560426" y="2118166"/>
            <a:ext cx="2986267" cy="1886673"/>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5" name="Ovaal 14"/>
          <p:cNvSpPr/>
          <p:nvPr/>
        </p:nvSpPr>
        <p:spPr>
          <a:xfrm>
            <a:off x="7836061" y="567159"/>
            <a:ext cx="2744405" cy="2569580"/>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98961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Casuïstiek</a:t>
            </a:r>
            <a:endParaRPr lang="nl-NL" sz="3048" dirty="0"/>
          </a:p>
        </p:txBody>
      </p:sp>
      <p:sp>
        <p:nvSpPr>
          <p:cNvPr id="6" name="Tijdelijke aanduiding voor inhoud 5"/>
          <p:cNvSpPr>
            <a:spLocks noGrp="1"/>
          </p:cNvSpPr>
          <p:nvPr>
            <p:ph sz="half" idx="4294967295"/>
          </p:nvPr>
        </p:nvSpPr>
        <p:spPr>
          <a:xfrm>
            <a:off x="694944" y="2425655"/>
            <a:ext cx="11240235" cy="4070147"/>
          </a:xfrm>
          <a:prstGeom prst="rect">
            <a:avLst/>
          </a:prstGeom>
        </p:spPr>
        <p:txBody>
          <a:bodyPr/>
          <a:lstStyle/>
          <a:p>
            <a:pPr marL="0" indent="0">
              <a:lnSpc>
                <a:spcPct val="150000"/>
              </a:lnSpc>
              <a:buNone/>
            </a:pPr>
            <a:r>
              <a:rPr lang="nl-NL" sz="2400" dirty="0" smtClean="0"/>
              <a:t>De heer Jonkers, 87 jaar</a:t>
            </a:r>
          </a:p>
          <a:p>
            <a:pPr marL="0" indent="0">
              <a:lnSpc>
                <a:spcPct val="150000"/>
              </a:lnSpc>
              <a:buNone/>
            </a:pPr>
            <a:r>
              <a:rPr lang="nl-NL" sz="2400" b="1" dirty="0" smtClean="0">
                <a:solidFill>
                  <a:schemeClr val="accent2"/>
                </a:solidFill>
              </a:rPr>
              <a:t>Conclusie/</a:t>
            </a:r>
            <a:r>
              <a:rPr lang="nl-NL" sz="2400" dirty="0" smtClean="0"/>
              <a:t> algehele malaise en koorts DD UWI</a:t>
            </a:r>
          </a:p>
          <a:p>
            <a:pPr marL="0" indent="0">
              <a:lnSpc>
                <a:spcPct val="100000"/>
              </a:lnSpc>
              <a:buNone/>
            </a:pPr>
            <a:r>
              <a:rPr lang="nl-NL" sz="2400" b="1" dirty="0" smtClean="0">
                <a:solidFill>
                  <a:schemeClr val="accent2"/>
                </a:solidFill>
              </a:rPr>
              <a:t>Overweging/</a:t>
            </a:r>
            <a:r>
              <a:rPr lang="nl-NL" sz="2400" dirty="0" smtClean="0"/>
              <a:t> Geen aanwijzingen voor een luchtweginfectie of huidinfectie</a:t>
            </a:r>
          </a:p>
          <a:p>
            <a:pPr marL="0" indent="0">
              <a:lnSpc>
                <a:spcPct val="100000"/>
              </a:lnSpc>
              <a:buNone/>
            </a:pPr>
            <a:r>
              <a:rPr lang="nl-NL" sz="2400" b="1" dirty="0" smtClean="0">
                <a:solidFill>
                  <a:schemeClr val="accent2"/>
                </a:solidFill>
              </a:rPr>
              <a:t>Beleid/</a:t>
            </a:r>
            <a:r>
              <a:rPr lang="nl-NL" sz="2400" dirty="0" smtClean="0">
                <a:solidFill>
                  <a:schemeClr val="accent2"/>
                </a:solidFill>
              </a:rPr>
              <a:t> </a:t>
            </a:r>
            <a:r>
              <a:rPr lang="nl-NL" sz="2400" dirty="0" smtClean="0"/>
              <a:t>- Plaats een nieuwe verblijfskatheter</a:t>
            </a:r>
          </a:p>
          <a:p>
            <a:pPr marL="0" indent="0">
              <a:lnSpc>
                <a:spcPct val="100000"/>
              </a:lnSpc>
              <a:buNone/>
            </a:pPr>
            <a:r>
              <a:rPr lang="nl-NL" sz="2400" dirty="0"/>
              <a:t>	</a:t>
            </a:r>
            <a:r>
              <a:rPr lang="nl-NL" sz="2400" dirty="0" smtClean="0"/>
              <a:t>  - Neem hierna een urinekweek</a:t>
            </a:r>
          </a:p>
          <a:p>
            <a:pPr marL="0" indent="0">
              <a:lnSpc>
                <a:spcPct val="100000"/>
              </a:lnSpc>
              <a:buNone/>
            </a:pPr>
            <a:r>
              <a:rPr lang="nl-NL" sz="2400" dirty="0"/>
              <a:t>	</a:t>
            </a:r>
            <a:r>
              <a:rPr lang="nl-NL" sz="2400" dirty="0" smtClean="0"/>
              <a:t>  - Start vervolgens met antibiotica</a:t>
            </a:r>
          </a:p>
          <a:p>
            <a:pPr marL="0" indent="0">
              <a:lnSpc>
                <a:spcPct val="100000"/>
              </a:lnSpc>
              <a:buNone/>
            </a:pPr>
            <a:r>
              <a:rPr lang="nl-NL" sz="2400" dirty="0"/>
              <a:t>	</a:t>
            </a:r>
            <a:r>
              <a:rPr lang="nl-NL" sz="2400" dirty="0" smtClean="0"/>
              <a:t>  - Dagelijkse controles, evalueren op artsenvisite</a:t>
            </a:r>
          </a:p>
          <a:p>
            <a:pPr marL="0" indent="0">
              <a:lnSpc>
                <a:spcPct val="100000"/>
              </a:lnSpc>
              <a:buNone/>
            </a:pPr>
            <a:r>
              <a:rPr lang="nl-NL" sz="2400" dirty="0"/>
              <a:t>	</a:t>
            </a:r>
            <a:r>
              <a:rPr lang="nl-NL" sz="2400" dirty="0" smtClean="0"/>
              <a:t>  - Indien nodig eerder contact</a:t>
            </a:r>
          </a:p>
          <a:p>
            <a:pPr marL="0" indent="0">
              <a:lnSpc>
                <a:spcPct val="100000"/>
              </a:lnSpc>
              <a:buNone/>
            </a:pPr>
            <a:endParaRPr lang="nl-NL" sz="2400" dirty="0"/>
          </a:p>
          <a:p>
            <a:pPr marL="0" indent="0">
              <a:lnSpc>
                <a:spcPct val="150000"/>
              </a:lnSpc>
              <a:buNone/>
            </a:pPr>
            <a:endParaRPr lang="nl-NL" sz="2400" dirty="0" smtClean="0"/>
          </a:p>
        </p:txBody>
      </p:sp>
      <p:pic>
        <p:nvPicPr>
          <p:cNvPr id="7" name="Afbeelding 6"/>
          <p:cNvPicPr>
            <a:picLocks noChangeAspect="1"/>
          </p:cNvPicPr>
          <p:nvPr/>
        </p:nvPicPr>
        <p:blipFill>
          <a:blip r:embed="rId3"/>
          <a:stretch>
            <a:fillRect/>
          </a:stretch>
        </p:blipFill>
        <p:spPr>
          <a:xfrm>
            <a:off x="9862539" y="208395"/>
            <a:ext cx="2072640" cy="3108960"/>
          </a:xfrm>
          <a:prstGeom prst="rect">
            <a:avLst/>
          </a:prstGeom>
        </p:spPr>
      </p:pic>
    </p:spTree>
    <p:extLst>
      <p:ext uri="{BB962C8B-B14F-4D97-AF65-F5344CB8AC3E}">
        <p14:creationId xmlns:p14="http://schemas.microsoft.com/office/powerpoint/2010/main" val="276437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Gelukkig</a:t>
            </a:r>
            <a:r>
              <a:rPr lang="nl-NL" sz="3048" dirty="0"/>
              <a:t>: we mogen antibiotica starten!</a:t>
            </a:r>
          </a:p>
        </p:txBody>
      </p:sp>
      <p:sp>
        <p:nvSpPr>
          <p:cNvPr id="7" name="Tijdelijke aanduiding voor inhoud 5"/>
          <p:cNvSpPr txBox="1">
            <a:spLocks/>
          </p:cNvSpPr>
          <p:nvPr/>
        </p:nvSpPr>
        <p:spPr>
          <a:xfrm>
            <a:off x="694945" y="2425655"/>
            <a:ext cx="6667756" cy="4070147"/>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dirty="0" smtClean="0"/>
              <a:t>Artsen schrijven regelmatig antibiotica voor:</a:t>
            </a:r>
          </a:p>
          <a:p>
            <a:pPr>
              <a:lnSpc>
                <a:spcPct val="150000"/>
              </a:lnSpc>
              <a:buFont typeface="Wingdings" panose="05000000000000000000" pitchFamily="2" charset="2"/>
              <a:buChar char="§"/>
            </a:pPr>
            <a:r>
              <a:rPr lang="nl-NL" sz="2000" dirty="0" smtClean="0"/>
              <a:t>Om geen risico te nemen (‘</a:t>
            </a:r>
            <a:r>
              <a:rPr lang="nl-NL" sz="2000" dirty="0" err="1" smtClean="0"/>
              <a:t>better</a:t>
            </a:r>
            <a:r>
              <a:rPr lang="nl-NL" sz="2000" dirty="0" smtClean="0"/>
              <a:t> safe </a:t>
            </a:r>
            <a:r>
              <a:rPr lang="nl-NL" sz="2000" dirty="0" err="1" smtClean="0"/>
              <a:t>than</a:t>
            </a:r>
            <a:r>
              <a:rPr lang="nl-NL" sz="2000" dirty="0" smtClean="0"/>
              <a:t> sorry’)</a:t>
            </a:r>
          </a:p>
          <a:p>
            <a:pPr>
              <a:lnSpc>
                <a:spcPct val="150000"/>
              </a:lnSpc>
              <a:buFont typeface="Wingdings" panose="05000000000000000000" pitchFamily="2" charset="2"/>
              <a:buChar char="§"/>
            </a:pPr>
            <a:r>
              <a:rPr lang="nl-NL" sz="2000" dirty="0" smtClean="0"/>
              <a:t>Onder druk van bewoner / familie / V&amp;V</a:t>
            </a:r>
            <a:endParaRPr lang="nl-NL" sz="2000" dirty="0" smtClean="0">
              <a:solidFill>
                <a:schemeClr val="tx1">
                  <a:lumMod val="85000"/>
                  <a:lumOff val="15000"/>
                </a:schemeClr>
              </a:solidFill>
              <a:latin typeface="Trebuchet MS" panose="020B0603020202020204" pitchFamily="34" charset="0"/>
            </a:endParaRPr>
          </a:p>
          <a:p>
            <a:pPr marL="0" indent="0">
              <a:lnSpc>
                <a:spcPct val="150000"/>
              </a:lnSpc>
              <a:buFont typeface="Arial" panose="020B0604020202020204" pitchFamily="34" charset="0"/>
              <a:buNone/>
            </a:pPr>
            <a:endParaRPr lang="nl-NL" sz="2400" dirty="0" smtClean="0"/>
          </a:p>
        </p:txBody>
      </p:sp>
      <p:pic>
        <p:nvPicPr>
          <p:cNvPr id="3074" name="Picture 2" descr="5,313 Doctors Excited Stock Photos, Pictures &amp; Royalty-Free Images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r="15716"/>
          <a:stretch/>
        </p:blipFill>
        <p:spPr bwMode="auto">
          <a:xfrm>
            <a:off x="6994564" y="2425655"/>
            <a:ext cx="3895106" cy="407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14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Wat </a:t>
            </a:r>
            <a:r>
              <a:rPr lang="nl-NL" sz="3048" dirty="0"/>
              <a:t>hebben we een uitdagend beroep!</a:t>
            </a:r>
          </a:p>
        </p:txBody>
      </p:sp>
      <p:sp>
        <p:nvSpPr>
          <p:cNvPr id="7" name="Tijdelijke aanduiding voor inhoud 5"/>
          <p:cNvSpPr txBox="1">
            <a:spLocks/>
          </p:cNvSpPr>
          <p:nvPr/>
        </p:nvSpPr>
        <p:spPr>
          <a:xfrm>
            <a:off x="694945" y="2425655"/>
            <a:ext cx="10075974" cy="4070147"/>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solidFill>
                  <a:schemeClr val="accent2"/>
                </a:solidFill>
                <a:latin typeface="Trebuchet MS" panose="020B0603020202020204" pitchFamily="34" charset="0"/>
              </a:rPr>
              <a:t>Kwetsbare </a:t>
            </a:r>
            <a:r>
              <a:rPr lang="nl-NL" sz="2400" dirty="0">
                <a:solidFill>
                  <a:schemeClr val="accent2"/>
                </a:solidFill>
                <a:latin typeface="Trebuchet MS" panose="020B0603020202020204" pitchFamily="34" charset="0"/>
              </a:rPr>
              <a:t>populatie </a:t>
            </a:r>
            <a:r>
              <a:rPr lang="nl-NL" sz="2400" dirty="0">
                <a:solidFill>
                  <a:schemeClr val="tx1">
                    <a:lumMod val="85000"/>
                    <a:lumOff val="15000"/>
                  </a:schemeClr>
                </a:solidFill>
                <a:latin typeface="Trebuchet MS" panose="020B0603020202020204" pitchFamily="34" charset="0"/>
              </a:rPr>
              <a:t>met risico op snelle achteruitgang</a:t>
            </a:r>
          </a:p>
          <a:p>
            <a:pPr>
              <a:lnSpc>
                <a:spcPct val="150000"/>
              </a:lnSpc>
              <a:buFont typeface="Wingdings" panose="05000000000000000000" pitchFamily="2" charset="2"/>
              <a:buChar char="§"/>
            </a:pPr>
            <a:r>
              <a:rPr lang="nl-NL" sz="2400" dirty="0" smtClean="0">
                <a:solidFill>
                  <a:schemeClr val="accent2"/>
                </a:solidFill>
                <a:latin typeface="Trebuchet MS" panose="020B0603020202020204" pitchFamily="34" charset="0"/>
              </a:rPr>
              <a:t>Diagnostische </a:t>
            </a:r>
            <a:r>
              <a:rPr lang="nl-NL" sz="2400" dirty="0">
                <a:solidFill>
                  <a:schemeClr val="accent2"/>
                </a:solidFill>
                <a:latin typeface="Trebuchet MS" panose="020B0603020202020204" pitchFamily="34" charset="0"/>
              </a:rPr>
              <a:t>onzekerheid </a:t>
            </a:r>
            <a:r>
              <a:rPr lang="nl-NL" sz="2400" dirty="0">
                <a:solidFill>
                  <a:schemeClr val="tx1">
                    <a:lumMod val="85000"/>
                    <a:lumOff val="15000"/>
                  </a:schemeClr>
                </a:solidFill>
                <a:latin typeface="Trebuchet MS" panose="020B0603020202020204" pitchFamily="34" charset="0"/>
              </a:rPr>
              <a:t>door:</a:t>
            </a:r>
          </a:p>
          <a:p>
            <a:pPr lvl="1">
              <a:lnSpc>
                <a:spcPct val="150000"/>
              </a:lnSpc>
              <a:buFont typeface="Wingdings" panose="05000000000000000000" pitchFamily="2" charset="2"/>
              <a:buChar char="§"/>
            </a:pPr>
            <a:r>
              <a:rPr lang="nl-NL" sz="1999" dirty="0">
                <a:solidFill>
                  <a:schemeClr val="tx1">
                    <a:lumMod val="85000"/>
                    <a:lumOff val="15000"/>
                  </a:schemeClr>
                </a:solidFill>
                <a:latin typeface="Trebuchet MS" panose="020B0603020202020204" pitchFamily="34" charset="0"/>
              </a:rPr>
              <a:t>Cognitieve en communicatieve problemen, functionele beperkingen</a:t>
            </a:r>
          </a:p>
          <a:p>
            <a:pPr lvl="1">
              <a:lnSpc>
                <a:spcPct val="150000"/>
              </a:lnSpc>
              <a:buFont typeface="Wingdings" panose="05000000000000000000" pitchFamily="2" charset="2"/>
              <a:buChar char="§"/>
            </a:pPr>
            <a:r>
              <a:rPr lang="nl-NL" sz="1999" dirty="0">
                <a:solidFill>
                  <a:schemeClr val="tx1">
                    <a:lumMod val="85000"/>
                    <a:lumOff val="15000"/>
                  </a:schemeClr>
                </a:solidFill>
                <a:latin typeface="Trebuchet MS" panose="020B0603020202020204" pitchFamily="34" charset="0"/>
              </a:rPr>
              <a:t>Beperkte diagnostische </a:t>
            </a:r>
            <a:r>
              <a:rPr lang="nl-NL" sz="1999" dirty="0" smtClean="0">
                <a:solidFill>
                  <a:schemeClr val="tx1">
                    <a:lumMod val="85000"/>
                    <a:lumOff val="15000"/>
                  </a:schemeClr>
                </a:solidFill>
                <a:latin typeface="Trebuchet MS" panose="020B0603020202020204" pitchFamily="34" charset="0"/>
              </a:rPr>
              <a:t>mogelijkheden</a:t>
            </a:r>
            <a:endParaRPr lang="nl-NL" sz="1999" dirty="0">
              <a:solidFill>
                <a:schemeClr val="tx1">
                  <a:lumMod val="85000"/>
                  <a:lumOff val="15000"/>
                </a:schemeClr>
              </a:solidFill>
              <a:latin typeface="Trebuchet MS" panose="020B0603020202020204" pitchFamily="34" charset="0"/>
            </a:endParaRPr>
          </a:p>
          <a:p>
            <a:pPr>
              <a:lnSpc>
                <a:spcPct val="150000"/>
              </a:lnSpc>
              <a:buFont typeface="Wingdings" panose="05000000000000000000" pitchFamily="2" charset="2"/>
              <a:buChar char="§"/>
            </a:pPr>
            <a:r>
              <a:rPr lang="nl-NL" sz="2400" dirty="0" smtClean="0">
                <a:solidFill>
                  <a:schemeClr val="accent2"/>
                </a:solidFill>
                <a:latin typeface="Trebuchet MS" panose="020B0603020202020204" pitchFamily="34" charset="0"/>
              </a:rPr>
              <a:t>Verwachtingen van anderen </a:t>
            </a:r>
            <a:r>
              <a:rPr lang="nl-NL" sz="2400" dirty="0" smtClean="0">
                <a:solidFill>
                  <a:schemeClr val="tx1">
                    <a:lumMod val="85000"/>
                    <a:lumOff val="15000"/>
                  </a:schemeClr>
                </a:solidFill>
                <a:latin typeface="Trebuchet MS" panose="020B0603020202020204" pitchFamily="34" charset="0"/>
              </a:rPr>
              <a:t>ten aanzien van antibiotica</a:t>
            </a:r>
            <a:endParaRPr lang="nl-NL" sz="2400" dirty="0">
              <a:solidFill>
                <a:schemeClr val="tx1">
                  <a:lumMod val="85000"/>
                  <a:lumOff val="15000"/>
                </a:schemeClr>
              </a:solidFill>
              <a:latin typeface="Trebuchet MS" panose="020B0603020202020204" pitchFamily="34" charset="0"/>
            </a:endParaRPr>
          </a:p>
          <a:p>
            <a:pPr>
              <a:lnSpc>
                <a:spcPct val="150000"/>
              </a:lnSpc>
              <a:buFont typeface="Wingdings" panose="05000000000000000000" pitchFamily="2" charset="2"/>
              <a:buChar char="§"/>
            </a:pPr>
            <a:r>
              <a:rPr lang="nl-NL" sz="2400" dirty="0" smtClean="0">
                <a:solidFill>
                  <a:schemeClr val="accent2"/>
                </a:solidFill>
                <a:latin typeface="Trebuchet MS" panose="020B0603020202020204" pitchFamily="34" charset="0"/>
              </a:rPr>
              <a:t>Relatieve </a:t>
            </a:r>
            <a:r>
              <a:rPr lang="nl-NL" sz="2400" dirty="0">
                <a:solidFill>
                  <a:schemeClr val="accent2"/>
                </a:solidFill>
                <a:latin typeface="Trebuchet MS" panose="020B0603020202020204" pitchFamily="34" charset="0"/>
              </a:rPr>
              <a:t>onzichtbaarheid </a:t>
            </a:r>
            <a:r>
              <a:rPr lang="nl-NL" sz="2400" dirty="0">
                <a:solidFill>
                  <a:schemeClr val="tx1">
                    <a:lumMod val="85000"/>
                    <a:lumOff val="15000"/>
                  </a:schemeClr>
                </a:solidFill>
                <a:latin typeface="Trebuchet MS" panose="020B0603020202020204" pitchFamily="34" charset="0"/>
              </a:rPr>
              <a:t>van bijwerkingen en antibioticaresistentie</a:t>
            </a:r>
          </a:p>
          <a:p>
            <a:pPr>
              <a:lnSpc>
                <a:spcPct val="150000"/>
              </a:lnSpc>
              <a:buFont typeface="Wingdings" panose="05000000000000000000" pitchFamily="2" charset="2"/>
              <a:buChar char="§"/>
            </a:pPr>
            <a:endParaRPr lang="nl-NL" sz="2000" dirty="0" smtClean="0">
              <a:solidFill>
                <a:schemeClr val="tx1">
                  <a:lumMod val="85000"/>
                  <a:lumOff val="15000"/>
                </a:schemeClr>
              </a:solidFill>
              <a:latin typeface="Trebuchet MS" panose="020B0603020202020204" pitchFamily="34" charset="0"/>
            </a:endParaRPr>
          </a:p>
          <a:p>
            <a:pPr marL="0" indent="0">
              <a:lnSpc>
                <a:spcPct val="150000"/>
              </a:lnSpc>
              <a:buFont typeface="Arial" panose="020B0604020202020204" pitchFamily="34" charset="0"/>
              <a:buNone/>
            </a:pPr>
            <a:endParaRPr lang="nl-NL" sz="2400" dirty="0" smtClean="0"/>
          </a:p>
        </p:txBody>
      </p:sp>
    </p:spTree>
    <p:extLst>
      <p:ext uri="{BB962C8B-B14F-4D97-AF65-F5344CB8AC3E}">
        <p14:creationId xmlns:p14="http://schemas.microsoft.com/office/powerpoint/2010/main" val="178788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Totstandkoming Verenso stroomdiagram</a:t>
            </a:r>
            <a:endParaRPr lang="nl-NL" sz="3048" dirty="0"/>
          </a:p>
        </p:txBody>
      </p:sp>
      <p:sp>
        <p:nvSpPr>
          <p:cNvPr id="6" name="Tijdelijke aanduiding voor inhoud 5"/>
          <p:cNvSpPr txBox="1">
            <a:spLocks/>
          </p:cNvSpPr>
          <p:nvPr/>
        </p:nvSpPr>
        <p:spPr>
          <a:xfrm>
            <a:off x="694944" y="2425655"/>
            <a:ext cx="6323373" cy="4070147"/>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t>Risico terughoudendheid antibiotica</a:t>
            </a:r>
          </a:p>
          <a:p>
            <a:pPr lvl="1">
              <a:lnSpc>
                <a:spcPct val="150000"/>
              </a:lnSpc>
              <a:buFont typeface="Wingdings" panose="05000000000000000000" pitchFamily="2" charset="2"/>
              <a:buChar char="§"/>
            </a:pPr>
            <a:r>
              <a:rPr lang="nl-NL" sz="1800" dirty="0" smtClean="0"/>
              <a:t>Geen aanwijzingen voor meer complicaties, ziekenhuisopname en mortaliteit</a:t>
            </a:r>
          </a:p>
          <a:p>
            <a:pPr>
              <a:lnSpc>
                <a:spcPct val="150000"/>
              </a:lnSpc>
              <a:buFont typeface="Wingdings" panose="05000000000000000000" pitchFamily="2" charset="2"/>
              <a:buChar char="§"/>
            </a:pPr>
            <a:r>
              <a:rPr lang="nl-NL" sz="2400" dirty="0" smtClean="0"/>
              <a:t>Stroomdiagram zorgvuldig opgesteld &amp; breed gedragen</a:t>
            </a:r>
          </a:p>
          <a:p>
            <a:pPr lvl="1">
              <a:lnSpc>
                <a:spcPct val="150000"/>
              </a:lnSpc>
              <a:spcBef>
                <a:spcPts val="0"/>
              </a:spcBef>
              <a:buFont typeface="Wingdings" panose="05000000000000000000" pitchFamily="2" charset="2"/>
              <a:buChar char="§"/>
            </a:pPr>
            <a:r>
              <a:rPr lang="nl-NL" sz="1800" dirty="0" smtClean="0"/>
              <a:t>Ontwikkeld in een Delphi studie</a:t>
            </a:r>
          </a:p>
          <a:p>
            <a:pPr lvl="1">
              <a:lnSpc>
                <a:spcPct val="150000"/>
              </a:lnSpc>
              <a:spcBef>
                <a:spcPts val="0"/>
              </a:spcBef>
              <a:buFont typeface="Wingdings" panose="05000000000000000000" pitchFamily="2" charset="2"/>
              <a:buChar char="§"/>
            </a:pPr>
            <a:r>
              <a:rPr lang="nl-NL" sz="1800" dirty="0" smtClean="0"/>
              <a:t>16 internationale experts</a:t>
            </a:r>
          </a:p>
          <a:p>
            <a:pPr lvl="1">
              <a:lnSpc>
                <a:spcPct val="150000"/>
              </a:lnSpc>
              <a:buFont typeface="Wingdings" panose="05000000000000000000" pitchFamily="2" charset="2"/>
              <a:buChar char="§"/>
            </a:pPr>
            <a:endParaRPr lang="nl-NL" sz="1999" dirty="0" smtClean="0"/>
          </a:p>
          <a:p>
            <a:pPr>
              <a:lnSpc>
                <a:spcPct val="150000"/>
              </a:lnSpc>
              <a:buFont typeface="Wingdings" panose="05000000000000000000" pitchFamily="2" charset="2"/>
              <a:buChar char="§"/>
            </a:pPr>
            <a:endParaRPr lang="nl-NL" sz="2400" b="1" dirty="0">
              <a:solidFill>
                <a:schemeClr val="accent2"/>
              </a:solidFill>
            </a:endParaRP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2742" y="2425655"/>
            <a:ext cx="3247336" cy="2283317"/>
          </a:xfrm>
          <a:prstGeom prst="rect">
            <a:avLst/>
          </a:prstGeom>
        </p:spPr>
      </p:pic>
      <p:pic>
        <p:nvPicPr>
          <p:cNvPr id="4" name="Afbeelding 3"/>
          <p:cNvPicPr>
            <a:picLocks noChangeAspect="1"/>
          </p:cNvPicPr>
          <p:nvPr/>
        </p:nvPicPr>
        <p:blipFill>
          <a:blip r:embed="rId5"/>
          <a:stretch>
            <a:fillRect/>
          </a:stretch>
        </p:blipFill>
        <p:spPr>
          <a:xfrm>
            <a:off x="8882742" y="206138"/>
            <a:ext cx="3195813" cy="228490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529034944"/>
              </p:ext>
            </p:extLst>
          </p:nvPr>
        </p:nvGraphicFramePr>
        <p:xfrm>
          <a:off x="5229184" y="4928448"/>
          <a:ext cx="5347112" cy="1651314"/>
        </p:xfrm>
        <a:graphic>
          <a:graphicData uri="http://schemas.openxmlformats.org/presentationml/2006/ole">
            <mc:AlternateContent xmlns:mc="http://schemas.openxmlformats.org/markup-compatibility/2006">
              <mc:Choice xmlns:v="urn:schemas-microsoft-com:vml" Requires="v">
                <p:oleObj spid="_x0000_s4193" name="Bitmapafbeelding" r:id="rId6" imgW="11010960" imgH="3400560" progId="Paint.Picture">
                  <p:embed/>
                </p:oleObj>
              </mc:Choice>
              <mc:Fallback>
                <p:oleObj name="Bitmapafbeelding" r:id="rId6" imgW="11010960" imgH="3400560" progId="Paint.Picture">
                  <p:embed/>
                  <p:pic>
                    <p:nvPicPr>
                      <p:cNvPr id="0" name=""/>
                      <p:cNvPicPr/>
                      <p:nvPr/>
                    </p:nvPicPr>
                    <p:blipFill>
                      <a:blip r:embed="rId7"/>
                      <a:stretch>
                        <a:fillRect/>
                      </a:stretch>
                    </p:blipFill>
                    <p:spPr>
                      <a:xfrm>
                        <a:off x="5229184" y="4928448"/>
                        <a:ext cx="5347112" cy="1651314"/>
                      </a:xfrm>
                      <a:prstGeom prst="rect">
                        <a:avLst/>
                      </a:prstGeom>
                    </p:spPr>
                  </p:pic>
                </p:oleObj>
              </mc:Fallback>
            </mc:AlternateContent>
          </a:graphicData>
        </a:graphic>
      </p:graphicFrame>
    </p:spTree>
    <p:extLst>
      <p:ext uri="{BB962C8B-B14F-4D97-AF65-F5344CB8AC3E}">
        <p14:creationId xmlns:p14="http://schemas.microsoft.com/office/powerpoint/2010/main" val="967591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Bewoners en familie: tips!</a:t>
            </a:r>
            <a:endParaRPr lang="nl-NL" sz="3048" dirty="0"/>
          </a:p>
        </p:txBody>
      </p:sp>
      <p:sp>
        <p:nvSpPr>
          <p:cNvPr id="6" name="Tijdelijke aanduiding voor inhoud 5"/>
          <p:cNvSpPr txBox="1">
            <a:spLocks/>
          </p:cNvSpPr>
          <p:nvPr/>
        </p:nvSpPr>
        <p:spPr>
          <a:xfrm>
            <a:off x="694944" y="2425655"/>
            <a:ext cx="10064100" cy="4070147"/>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t>Onderbouw </a:t>
            </a:r>
            <a:r>
              <a:rPr lang="nl-NL" sz="2400" dirty="0" smtClean="0">
                <a:solidFill>
                  <a:schemeClr val="accent2"/>
                </a:solidFill>
              </a:rPr>
              <a:t>waarom je geen antibiotica voorschrijft</a:t>
            </a:r>
          </a:p>
          <a:p>
            <a:pPr>
              <a:lnSpc>
                <a:spcPct val="150000"/>
              </a:lnSpc>
              <a:buFont typeface="Wingdings" panose="05000000000000000000" pitchFamily="2" charset="2"/>
              <a:buChar char="§"/>
            </a:pPr>
            <a:r>
              <a:rPr lang="nl-NL" sz="2400" dirty="0" smtClean="0"/>
              <a:t>Consultvraag: UWI? </a:t>
            </a:r>
            <a:r>
              <a:rPr lang="nl-NL" sz="2400" dirty="0" smtClean="0">
                <a:solidFill>
                  <a:schemeClr val="accent2"/>
                </a:solidFill>
              </a:rPr>
              <a:t>Ga bij de bewoner langs</a:t>
            </a:r>
          </a:p>
          <a:p>
            <a:pPr>
              <a:lnSpc>
                <a:spcPct val="150000"/>
              </a:lnSpc>
              <a:buFont typeface="Wingdings" panose="05000000000000000000" pitchFamily="2" charset="2"/>
              <a:buChar char="§"/>
            </a:pPr>
            <a:r>
              <a:rPr lang="nl-NL" sz="2400" dirty="0" smtClean="0"/>
              <a:t>Vraagt de bewoner om antibiotica? </a:t>
            </a:r>
            <a:r>
              <a:rPr lang="nl-NL" sz="2400" dirty="0" smtClean="0">
                <a:solidFill>
                  <a:schemeClr val="accent2"/>
                </a:solidFill>
              </a:rPr>
              <a:t>Vraag naar verwachtingen</a:t>
            </a:r>
          </a:p>
          <a:p>
            <a:pPr>
              <a:lnSpc>
                <a:spcPct val="150000"/>
              </a:lnSpc>
              <a:buFont typeface="Wingdings" panose="05000000000000000000" pitchFamily="2" charset="2"/>
              <a:buChar char="§"/>
            </a:pPr>
            <a:r>
              <a:rPr lang="nl-NL" sz="2400" dirty="0" smtClean="0"/>
              <a:t>Geef een </a:t>
            </a:r>
            <a:r>
              <a:rPr lang="nl-NL" sz="2400" dirty="0" smtClean="0">
                <a:solidFill>
                  <a:schemeClr val="accent2"/>
                </a:solidFill>
              </a:rPr>
              <a:t>informatiefolder</a:t>
            </a:r>
            <a:r>
              <a:rPr lang="nl-NL" sz="2400" dirty="0" smtClean="0"/>
              <a:t> mee</a:t>
            </a:r>
            <a:endParaRPr lang="nl-NL" sz="1999" dirty="0" smtClean="0"/>
          </a:p>
          <a:p>
            <a:pPr>
              <a:lnSpc>
                <a:spcPct val="150000"/>
              </a:lnSpc>
              <a:buFont typeface="Wingdings" panose="05000000000000000000" pitchFamily="2" charset="2"/>
              <a:buChar char="§"/>
            </a:pPr>
            <a:endParaRPr lang="nl-NL" sz="2400" b="1" dirty="0">
              <a:solidFill>
                <a:schemeClr val="accent2"/>
              </a:solidFill>
            </a:endParaRPr>
          </a:p>
        </p:txBody>
      </p:sp>
      <p:pic>
        <p:nvPicPr>
          <p:cNvPr id="3" name="Afbeelding 2"/>
          <p:cNvPicPr>
            <a:picLocks noChangeAspect="1"/>
          </p:cNvPicPr>
          <p:nvPr/>
        </p:nvPicPr>
        <p:blipFill>
          <a:blip r:embed="rId3"/>
          <a:stretch>
            <a:fillRect/>
          </a:stretch>
        </p:blipFill>
        <p:spPr>
          <a:xfrm>
            <a:off x="6309839" y="4745119"/>
            <a:ext cx="3546680" cy="1918696"/>
          </a:xfrm>
          <a:prstGeom prst="rect">
            <a:avLst/>
          </a:prstGeom>
        </p:spPr>
      </p:pic>
    </p:spTree>
    <p:extLst>
      <p:ext uri="{BB962C8B-B14F-4D97-AF65-F5344CB8AC3E}">
        <p14:creationId xmlns:p14="http://schemas.microsoft.com/office/powerpoint/2010/main" val="59340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Verpleging en verzorging: tips!</a:t>
            </a:r>
            <a:endParaRPr lang="nl-NL" sz="3048" dirty="0"/>
          </a:p>
        </p:txBody>
      </p:sp>
      <p:sp>
        <p:nvSpPr>
          <p:cNvPr id="6" name="Tijdelijke aanduiding voor inhoud 5"/>
          <p:cNvSpPr txBox="1">
            <a:spLocks/>
          </p:cNvSpPr>
          <p:nvPr/>
        </p:nvSpPr>
        <p:spPr>
          <a:xfrm>
            <a:off x="694944" y="2425655"/>
            <a:ext cx="10693492" cy="4070147"/>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t>Train/coach verpleegkundigen en verzorgenden over de nieuwe richtlijn!</a:t>
            </a:r>
          </a:p>
          <a:p>
            <a:pPr lvl="1">
              <a:lnSpc>
                <a:spcPct val="150000"/>
              </a:lnSpc>
              <a:buFont typeface="Wingdings" panose="05000000000000000000" pitchFamily="2" charset="2"/>
              <a:buChar char="§"/>
            </a:pPr>
            <a:r>
              <a:rPr lang="nl-NL" sz="1999" dirty="0" smtClean="0"/>
              <a:t>Training-on-</a:t>
            </a:r>
            <a:r>
              <a:rPr lang="nl-NL" sz="1999" dirty="0" err="1" smtClean="0"/>
              <a:t>the</a:t>
            </a:r>
            <a:r>
              <a:rPr lang="nl-NL" sz="1999" dirty="0" smtClean="0"/>
              <a:t>-job</a:t>
            </a:r>
          </a:p>
          <a:p>
            <a:pPr lvl="1">
              <a:lnSpc>
                <a:spcPct val="150000"/>
              </a:lnSpc>
              <a:buFont typeface="Wingdings" panose="05000000000000000000" pitchFamily="2" charset="2"/>
              <a:buChar char="§"/>
            </a:pPr>
            <a:r>
              <a:rPr lang="nl-NL" sz="1999" dirty="0" smtClean="0"/>
              <a:t>Klinische les</a:t>
            </a:r>
          </a:p>
          <a:p>
            <a:pPr lvl="1">
              <a:lnSpc>
                <a:spcPct val="150000"/>
              </a:lnSpc>
              <a:buFont typeface="Wingdings" panose="05000000000000000000" pitchFamily="2" charset="2"/>
              <a:buChar char="§"/>
            </a:pPr>
            <a:r>
              <a:rPr lang="nl-NL" sz="1999" dirty="0" smtClean="0">
                <a:solidFill>
                  <a:schemeClr val="accent2"/>
                </a:solidFill>
              </a:rPr>
              <a:t>E-</a:t>
            </a:r>
            <a:r>
              <a:rPr lang="nl-NL" sz="1999" dirty="0" err="1" smtClean="0">
                <a:solidFill>
                  <a:schemeClr val="accent2"/>
                </a:solidFill>
              </a:rPr>
              <a:t>learning</a:t>
            </a:r>
            <a:endParaRPr lang="nl-NL" sz="1999" dirty="0" smtClean="0">
              <a:solidFill>
                <a:schemeClr val="accent2"/>
              </a:solidFill>
            </a:endParaRPr>
          </a:p>
          <a:p>
            <a:pPr lvl="1">
              <a:lnSpc>
                <a:spcPct val="150000"/>
              </a:lnSpc>
              <a:buFont typeface="Wingdings" panose="05000000000000000000" pitchFamily="2" charset="2"/>
              <a:buChar char="§"/>
            </a:pPr>
            <a:r>
              <a:rPr lang="nl-NL" sz="1999" dirty="0" smtClean="0">
                <a:solidFill>
                  <a:schemeClr val="accent2"/>
                </a:solidFill>
              </a:rPr>
              <a:t>Scholingsfilmpje</a:t>
            </a:r>
          </a:p>
          <a:p>
            <a:pPr lvl="1">
              <a:lnSpc>
                <a:spcPct val="150000"/>
              </a:lnSpc>
              <a:buFont typeface="Wingdings" panose="05000000000000000000" pitchFamily="2" charset="2"/>
              <a:buChar char="§"/>
            </a:pPr>
            <a:r>
              <a:rPr lang="nl-NL" sz="1999" dirty="0" smtClean="0">
                <a:solidFill>
                  <a:schemeClr val="accent2"/>
                </a:solidFill>
              </a:rPr>
              <a:t>Zakkaartje / poster</a:t>
            </a:r>
          </a:p>
          <a:p>
            <a:pPr lvl="1">
              <a:lnSpc>
                <a:spcPct val="150000"/>
              </a:lnSpc>
              <a:buFont typeface="Wingdings" panose="05000000000000000000" pitchFamily="2" charset="2"/>
              <a:buChar char="§"/>
            </a:pPr>
            <a:r>
              <a:rPr lang="nl-NL" sz="1999" dirty="0" smtClean="0">
                <a:solidFill>
                  <a:schemeClr val="accent2"/>
                </a:solidFill>
              </a:rPr>
              <a:t>Observatie checklist UWI symptomen</a:t>
            </a:r>
          </a:p>
        </p:txBody>
      </p:sp>
      <p:pic>
        <p:nvPicPr>
          <p:cNvPr id="7" name="Picture 2" descr="Hand, United, Samen, Mensen, Eenheid, Team, Team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810" y="3206338"/>
            <a:ext cx="3439701" cy="286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21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En voor de artsen…</a:t>
            </a:r>
            <a:endParaRPr lang="nl-NL" sz="3048" dirty="0"/>
          </a:p>
        </p:txBody>
      </p:sp>
      <p:sp>
        <p:nvSpPr>
          <p:cNvPr id="6" name="Tijdelijke aanduiding voor inhoud 5"/>
          <p:cNvSpPr txBox="1">
            <a:spLocks/>
          </p:cNvSpPr>
          <p:nvPr/>
        </p:nvSpPr>
        <p:spPr>
          <a:xfrm>
            <a:off x="694944" y="2425655"/>
            <a:ext cx="10064100" cy="4070147"/>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t>Beslishulp in EPD (UNO Amsterdam / Gerimedica)</a:t>
            </a:r>
          </a:p>
          <a:p>
            <a:pPr>
              <a:lnSpc>
                <a:spcPct val="150000"/>
              </a:lnSpc>
              <a:buFont typeface="Wingdings" panose="05000000000000000000" pitchFamily="2" charset="2"/>
              <a:buChar char="§"/>
            </a:pPr>
            <a:r>
              <a:rPr lang="nl-NL" sz="2400" dirty="0" smtClean="0"/>
              <a:t>E-</a:t>
            </a:r>
            <a:r>
              <a:rPr lang="nl-NL" sz="2400" dirty="0" err="1" smtClean="0"/>
              <a:t>learning</a:t>
            </a:r>
            <a:r>
              <a:rPr lang="nl-NL" sz="2400" dirty="0" smtClean="0"/>
              <a:t> (Verenso)</a:t>
            </a:r>
          </a:p>
          <a:p>
            <a:pPr>
              <a:lnSpc>
                <a:spcPct val="150000"/>
              </a:lnSpc>
              <a:buFont typeface="Wingdings" panose="05000000000000000000" pitchFamily="2" charset="2"/>
              <a:buChar char="§"/>
            </a:pPr>
            <a:r>
              <a:rPr lang="nl-NL" sz="2400" dirty="0" smtClean="0"/>
              <a:t>Zakkaartje (UNO Amsterdam)</a:t>
            </a:r>
          </a:p>
          <a:p>
            <a:pPr>
              <a:lnSpc>
                <a:spcPct val="150000"/>
              </a:lnSpc>
              <a:buFont typeface="Wingdings" panose="05000000000000000000" pitchFamily="2" charset="2"/>
              <a:buChar char="§"/>
            </a:pPr>
            <a:endParaRPr lang="nl-NL" sz="2400" b="1" dirty="0">
              <a:solidFill>
                <a:schemeClr val="accent2"/>
              </a:solidFill>
            </a:endParaRPr>
          </a:p>
        </p:txBody>
      </p:sp>
    </p:spTree>
    <p:extLst>
      <p:ext uri="{BB962C8B-B14F-4D97-AF65-F5344CB8AC3E}">
        <p14:creationId xmlns:p14="http://schemas.microsoft.com/office/powerpoint/2010/main" val="1426150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rollenspel 1</a:t>
            </a:r>
            <a:endParaRPr lang="nl-NL" sz="3048" dirty="0"/>
          </a:p>
        </p:txBody>
      </p:sp>
      <p:sp>
        <p:nvSpPr>
          <p:cNvPr id="6" name="Tijdelijke aanduiding voor inhoud 5"/>
          <p:cNvSpPr txBox="1">
            <a:spLocks/>
          </p:cNvSpPr>
          <p:nvPr/>
        </p:nvSpPr>
        <p:spPr>
          <a:xfrm>
            <a:off x="694944" y="2425655"/>
            <a:ext cx="10064100" cy="4070147"/>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t>Omgaan met druk van familie van een bewoner</a:t>
            </a:r>
          </a:p>
          <a:p>
            <a:pPr>
              <a:lnSpc>
                <a:spcPct val="150000"/>
              </a:lnSpc>
              <a:buFont typeface="Wingdings" panose="05000000000000000000" pitchFamily="2" charset="2"/>
              <a:buChar char="§"/>
            </a:pPr>
            <a:r>
              <a:rPr lang="nl-NL" sz="2400" dirty="0" smtClean="0">
                <a:solidFill>
                  <a:schemeClr val="accent2"/>
                </a:solidFill>
              </a:rPr>
              <a:t>Rol 1: </a:t>
            </a:r>
            <a:r>
              <a:rPr lang="nl-NL" sz="2400" dirty="0" smtClean="0"/>
              <a:t>arts</a:t>
            </a:r>
            <a:endParaRPr lang="nl-NL" sz="2400" dirty="0" smtClean="0">
              <a:solidFill>
                <a:schemeClr val="accent2"/>
              </a:solidFill>
            </a:endParaRPr>
          </a:p>
          <a:p>
            <a:pPr>
              <a:lnSpc>
                <a:spcPct val="150000"/>
              </a:lnSpc>
              <a:buFont typeface="Wingdings" panose="05000000000000000000" pitchFamily="2" charset="2"/>
              <a:buChar char="§"/>
            </a:pPr>
            <a:r>
              <a:rPr lang="nl-NL" sz="2400" dirty="0" smtClean="0">
                <a:solidFill>
                  <a:schemeClr val="accent2"/>
                </a:solidFill>
              </a:rPr>
              <a:t>Rol 2: </a:t>
            </a:r>
            <a:r>
              <a:rPr lang="nl-NL" sz="2400" dirty="0" smtClean="0"/>
              <a:t>kleindochter Rita</a:t>
            </a:r>
            <a:endParaRPr lang="nl-NL" sz="2400" dirty="0" smtClean="0">
              <a:solidFill>
                <a:schemeClr val="accent2"/>
              </a:solidFill>
            </a:endParaRPr>
          </a:p>
          <a:p>
            <a:pPr>
              <a:lnSpc>
                <a:spcPct val="150000"/>
              </a:lnSpc>
              <a:buFont typeface="Wingdings" panose="05000000000000000000" pitchFamily="2" charset="2"/>
              <a:buChar char="§"/>
            </a:pPr>
            <a:r>
              <a:rPr lang="nl-NL" sz="2400" dirty="0" smtClean="0">
                <a:solidFill>
                  <a:schemeClr val="accent2"/>
                </a:solidFill>
              </a:rPr>
              <a:t>Casus: </a:t>
            </a:r>
            <a:r>
              <a:rPr lang="nl-NL" sz="2400" dirty="0" smtClean="0"/>
              <a:t>mevrouw de Jong</a:t>
            </a:r>
          </a:p>
          <a:p>
            <a:pPr>
              <a:lnSpc>
                <a:spcPct val="150000"/>
              </a:lnSpc>
              <a:buFont typeface="Wingdings" panose="05000000000000000000" pitchFamily="2" charset="2"/>
              <a:buChar char="§"/>
            </a:pPr>
            <a:r>
              <a:rPr lang="nl-NL" sz="2400" dirty="0">
                <a:solidFill>
                  <a:schemeClr val="accent2"/>
                </a:solidFill>
              </a:rPr>
              <a:t>Situatie: </a:t>
            </a:r>
            <a:r>
              <a:rPr lang="nl-NL" sz="2400" dirty="0"/>
              <a:t>Rita is boos. </a:t>
            </a:r>
            <a:r>
              <a:rPr lang="nl-NL" sz="2400" i="1" dirty="0" smtClean="0"/>
              <a:t>“Geen </a:t>
            </a:r>
            <a:r>
              <a:rPr lang="nl-NL" sz="2400" i="1" dirty="0"/>
              <a:t>antibiotica?! De huisarts gaf zo vaak een </a:t>
            </a:r>
            <a:r>
              <a:rPr lang="nl-NL" sz="2400" i="1" dirty="0" smtClean="0"/>
              <a:t>kuurtje! Dat </a:t>
            </a:r>
            <a:r>
              <a:rPr lang="nl-NL" sz="2400" i="1" dirty="0"/>
              <a:t>helpt altijd</a:t>
            </a:r>
            <a:r>
              <a:rPr lang="nl-NL" sz="2400" i="1" dirty="0" smtClean="0"/>
              <a:t>!”</a:t>
            </a:r>
            <a:endParaRPr lang="nl-NL" sz="2400" i="1" dirty="0"/>
          </a:p>
        </p:txBody>
      </p:sp>
      <p:pic>
        <p:nvPicPr>
          <p:cNvPr id="4" name="Picture 2" descr="Woede, Boos, Slecht, Geïsoleerde, Gevaarlijke, Emo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249" y="1100094"/>
            <a:ext cx="2520775" cy="3781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855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Verenso richtlijn ‘Urineweginfecties bij kwetsbare ouderen’</a:t>
            </a:r>
            <a:endParaRPr lang="nl-NL" sz="3048" dirty="0"/>
          </a:p>
        </p:txBody>
      </p:sp>
      <p:sp>
        <p:nvSpPr>
          <p:cNvPr id="6" name="Tijdelijke aanduiding voor inhoud 5"/>
          <p:cNvSpPr>
            <a:spLocks noGrp="1"/>
          </p:cNvSpPr>
          <p:nvPr>
            <p:ph sz="half" idx="4294967295"/>
          </p:nvPr>
        </p:nvSpPr>
        <p:spPr>
          <a:xfrm>
            <a:off x="694944" y="2425655"/>
            <a:ext cx="10744200" cy="4070147"/>
          </a:xfrm>
          <a:prstGeom prst="rect">
            <a:avLst/>
          </a:prstGeom>
        </p:spPr>
        <p:txBody>
          <a:bodyPr/>
          <a:lstStyle/>
          <a:p>
            <a:pPr>
              <a:lnSpc>
                <a:spcPct val="150000"/>
              </a:lnSpc>
              <a:buFont typeface="Wingdings" panose="05000000000000000000" pitchFamily="2" charset="2"/>
              <a:buChar char="§"/>
            </a:pPr>
            <a:r>
              <a:rPr lang="nl-NL" sz="2370" dirty="0" smtClean="0"/>
              <a:t>Gepubliceerd in 2018 (update van 2006 versie)</a:t>
            </a:r>
          </a:p>
          <a:p>
            <a:pPr>
              <a:lnSpc>
                <a:spcPct val="150000"/>
              </a:lnSpc>
              <a:buFont typeface="Wingdings" panose="05000000000000000000" pitchFamily="2" charset="2"/>
              <a:buChar char="§"/>
            </a:pPr>
            <a:r>
              <a:rPr lang="nl-NL" sz="2370" dirty="0" smtClean="0"/>
              <a:t>Onderdelen </a:t>
            </a:r>
            <a:r>
              <a:rPr lang="nl-NL" sz="2370" b="1" dirty="0" smtClean="0">
                <a:solidFill>
                  <a:srgbClr val="00B050"/>
                </a:solidFill>
              </a:rPr>
              <a:t>WEL</a:t>
            </a:r>
            <a:r>
              <a:rPr lang="nl-NL" sz="2370" dirty="0" smtClean="0"/>
              <a:t> in deze scholing:</a:t>
            </a:r>
          </a:p>
          <a:p>
            <a:pPr lvl="1">
              <a:lnSpc>
                <a:spcPct val="100000"/>
              </a:lnSpc>
              <a:spcBef>
                <a:spcPts val="0"/>
              </a:spcBef>
              <a:buFont typeface="Wingdings" panose="05000000000000000000" pitchFamily="2" charset="2"/>
              <a:buChar char="§"/>
            </a:pPr>
            <a:r>
              <a:rPr lang="nl-NL" sz="1600" dirty="0" smtClean="0"/>
              <a:t>Klinische verschijnselen</a:t>
            </a:r>
          </a:p>
          <a:p>
            <a:pPr lvl="1">
              <a:lnSpc>
                <a:spcPct val="100000"/>
              </a:lnSpc>
              <a:spcBef>
                <a:spcPts val="0"/>
              </a:spcBef>
              <a:buFont typeface="Wingdings" panose="05000000000000000000" pitchFamily="2" charset="2"/>
              <a:buChar char="§"/>
            </a:pPr>
            <a:r>
              <a:rPr lang="nl-NL" sz="1600" dirty="0" smtClean="0"/>
              <a:t>Aanvullend onderzoek bij patiënten zonder katheter</a:t>
            </a:r>
          </a:p>
          <a:p>
            <a:pPr lvl="1">
              <a:lnSpc>
                <a:spcPct val="100000"/>
              </a:lnSpc>
              <a:spcBef>
                <a:spcPts val="0"/>
              </a:spcBef>
              <a:buFont typeface="Wingdings" panose="05000000000000000000" pitchFamily="2" charset="2"/>
              <a:buChar char="§"/>
            </a:pPr>
            <a:r>
              <a:rPr lang="nl-NL" sz="1600" dirty="0" smtClean="0"/>
              <a:t>Diagnostiek van katheter gerelateerde UWI</a:t>
            </a:r>
          </a:p>
          <a:p>
            <a:pPr lvl="1">
              <a:lnSpc>
                <a:spcPct val="100000"/>
              </a:lnSpc>
              <a:spcBef>
                <a:spcPts val="0"/>
              </a:spcBef>
              <a:buFont typeface="Wingdings" panose="05000000000000000000" pitchFamily="2" charset="2"/>
              <a:buChar char="§"/>
            </a:pPr>
            <a:r>
              <a:rPr lang="nl-NL" sz="1600" dirty="0" smtClean="0"/>
              <a:t>Behandelbeleid (wel versus geen antibiotica)</a:t>
            </a:r>
          </a:p>
          <a:p>
            <a:pPr>
              <a:lnSpc>
                <a:spcPct val="150000"/>
              </a:lnSpc>
              <a:buFont typeface="Wingdings" panose="05000000000000000000" pitchFamily="2" charset="2"/>
              <a:buChar char="§"/>
            </a:pPr>
            <a:r>
              <a:rPr lang="nl-NL" sz="2370" dirty="0" smtClean="0"/>
              <a:t>Onderdelen </a:t>
            </a:r>
            <a:r>
              <a:rPr lang="nl-NL" sz="2370" b="1" dirty="0" smtClean="0">
                <a:solidFill>
                  <a:srgbClr val="FF0000"/>
                </a:solidFill>
              </a:rPr>
              <a:t>NIET</a:t>
            </a:r>
            <a:r>
              <a:rPr lang="nl-NL" sz="2370" dirty="0" smtClean="0"/>
              <a:t> in deze scholing:</a:t>
            </a:r>
          </a:p>
          <a:p>
            <a:pPr lvl="1">
              <a:lnSpc>
                <a:spcPct val="100000"/>
              </a:lnSpc>
              <a:spcBef>
                <a:spcPts val="0"/>
              </a:spcBef>
              <a:buFont typeface="Wingdings" panose="05000000000000000000" pitchFamily="2" charset="2"/>
              <a:buChar char="§"/>
            </a:pPr>
            <a:r>
              <a:rPr lang="nl-NL" sz="1600" dirty="0" smtClean="0"/>
              <a:t>Verkrijgen van een urinemonster bij patiënten met incontinentie</a:t>
            </a:r>
          </a:p>
          <a:p>
            <a:pPr lvl="1">
              <a:lnSpc>
                <a:spcPct val="100000"/>
              </a:lnSpc>
              <a:spcBef>
                <a:spcPts val="0"/>
              </a:spcBef>
              <a:buFont typeface="Wingdings" panose="05000000000000000000" pitchFamily="2" charset="2"/>
              <a:buChar char="§"/>
            </a:pPr>
            <a:r>
              <a:rPr lang="nl-NL" sz="1600" dirty="0" smtClean="0"/>
              <a:t>Behandelbeleid (middelkeuze, dosering, behandelduur)</a:t>
            </a:r>
          </a:p>
          <a:p>
            <a:pPr lvl="1">
              <a:lnSpc>
                <a:spcPct val="100000"/>
              </a:lnSpc>
              <a:spcBef>
                <a:spcPts val="0"/>
              </a:spcBef>
              <a:buFont typeface="Wingdings" panose="05000000000000000000" pitchFamily="2" charset="2"/>
              <a:buChar char="§"/>
            </a:pPr>
            <a:r>
              <a:rPr lang="nl-NL" sz="1600" dirty="0" smtClean="0"/>
              <a:t>Preventie van (recidiverende) UWI</a:t>
            </a:r>
          </a:p>
          <a:p>
            <a:pPr lvl="1">
              <a:lnSpc>
                <a:spcPct val="100000"/>
              </a:lnSpc>
              <a:spcBef>
                <a:spcPts val="0"/>
              </a:spcBef>
              <a:buFont typeface="Wingdings" panose="05000000000000000000" pitchFamily="2" charset="2"/>
              <a:buChar char="§"/>
            </a:pPr>
            <a:r>
              <a:rPr lang="nl-NL" sz="1600" dirty="0" smtClean="0"/>
              <a:t>Organisatie van zorg</a:t>
            </a:r>
          </a:p>
          <a:p>
            <a:pPr>
              <a:lnSpc>
                <a:spcPct val="150000"/>
              </a:lnSpc>
              <a:buFont typeface="Wingdings" panose="05000000000000000000" pitchFamily="2" charset="2"/>
              <a:buChar char="§"/>
            </a:pPr>
            <a:endParaRPr lang="nl-NL" sz="2370" dirty="0"/>
          </a:p>
        </p:txBody>
      </p:sp>
    </p:spTree>
    <p:extLst>
      <p:ext uri="{BB962C8B-B14F-4D97-AF65-F5344CB8AC3E}">
        <p14:creationId xmlns:p14="http://schemas.microsoft.com/office/powerpoint/2010/main" val="3771657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rollenspel 2</a:t>
            </a:r>
            <a:endParaRPr lang="nl-NL" sz="3048" dirty="0"/>
          </a:p>
        </p:txBody>
      </p:sp>
      <p:sp>
        <p:nvSpPr>
          <p:cNvPr id="6" name="Tijdelijke aanduiding voor inhoud 5"/>
          <p:cNvSpPr txBox="1">
            <a:spLocks/>
          </p:cNvSpPr>
          <p:nvPr/>
        </p:nvSpPr>
        <p:spPr>
          <a:xfrm>
            <a:off x="694944" y="2425655"/>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nl-NL" sz="2400" dirty="0" smtClean="0"/>
              <a:t>Omgaan met druk van verpleging en verzorging</a:t>
            </a:r>
          </a:p>
          <a:p>
            <a:pPr>
              <a:lnSpc>
                <a:spcPct val="150000"/>
              </a:lnSpc>
              <a:buFont typeface="Wingdings" panose="05000000000000000000" pitchFamily="2" charset="2"/>
              <a:buChar char="§"/>
            </a:pPr>
            <a:r>
              <a:rPr lang="nl-NL" sz="2400" dirty="0" smtClean="0">
                <a:solidFill>
                  <a:schemeClr val="accent2"/>
                </a:solidFill>
              </a:rPr>
              <a:t>Rol 1: </a:t>
            </a:r>
            <a:r>
              <a:rPr lang="nl-NL" sz="2400" dirty="0" smtClean="0"/>
              <a:t>arts</a:t>
            </a:r>
            <a:endParaRPr lang="nl-NL" sz="2400" dirty="0" smtClean="0">
              <a:solidFill>
                <a:schemeClr val="accent2"/>
              </a:solidFill>
            </a:endParaRPr>
          </a:p>
          <a:p>
            <a:pPr>
              <a:lnSpc>
                <a:spcPct val="150000"/>
              </a:lnSpc>
              <a:buFont typeface="Wingdings" panose="05000000000000000000" pitchFamily="2" charset="2"/>
              <a:buChar char="§"/>
            </a:pPr>
            <a:r>
              <a:rPr lang="nl-NL" sz="2400" dirty="0" smtClean="0">
                <a:solidFill>
                  <a:schemeClr val="accent2"/>
                </a:solidFill>
              </a:rPr>
              <a:t>Rol 2: </a:t>
            </a:r>
            <a:r>
              <a:rPr lang="nl-NL" sz="2400" dirty="0" err="1" smtClean="0"/>
              <a:t>EVV’er</a:t>
            </a:r>
            <a:r>
              <a:rPr lang="nl-NL" sz="2400" dirty="0" smtClean="0"/>
              <a:t> Anja</a:t>
            </a:r>
            <a:endParaRPr lang="nl-NL" sz="2400" dirty="0" smtClean="0">
              <a:solidFill>
                <a:schemeClr val="accent2"/>
              </a:solidFill>
            </a:endParaRPr>
          </a:p>
          <a:p>
            <a:pPr>
              <a:lnSpc>
                <a:spcPct val="150000"/>
              </a:lnSpc>
              <a:buFont typeface="Wingdings" panose="05000000000000000000" pitchFamily="2" charset="2"/>
              <a:buChar char="§"/>
            </a:pPr>
            <a:r>
              <a:rPr lang="nl-NL" sz="2400" dirty="0" smtClean="0">
                <a:solidFill>
                  <a:schemeClr val="accent2"/>
                </a:solidFill>
              </a:rPr>
              <a:t>Casus: </a:t>
            </a:r>
            <a:r>
              <a:rPr lang="nl-NL" sz="2400" dirty="0" smtClean="0"/>
              <a:t>mevrouw de Jong</a:t>
            </a:r>
          </a:p>
          <a:p>
            <a:pPr>
              <a:lnSpc>
                <a:spcPct val="150000"/>
              </a:lnSpc>
              <a:buFont typeface="Wingdings" panose="05000000000000000000" pitchFamily="2" charset="2"/>
              <a:buChar char="§"/>
            </a:pPr>
            <a:r>
              <a:rPr lang="nl-NL" sz="2400" dirty="0" smtClean="0">
                <a:solidFill>
                  <a:schemeClr val="accent2"/>
                </a:solidFill>
              </a:rPr>
              <a:t>Situatie: </a:t>
            </a:r>
            <a:r>
              <a:rPr lang="nl-NL" sz="2400" dirty="0" smtClean="0"/>
              <a:t>Anja is verontwaardigd. </a:t>
            </a:r>
            <a:r>
              <a:rPr lang="nl-NL" sz="2400" i="1" dirty="0" smtClean="0"/>
              <a:t>“Geen </a:t>
            </a:r>
            <a:r>
              <a:rPr lang="nl-NL" sz="2400" i="1" dirty="0"/>
              <a:t>antibiotica?! Dat kan toch niet</a:t>
            </a:r>
            <a:r>
              <a:rPr lang="nl-NL" sz="2400" i="1" dirty="0" smtClean="0"/>
              <a:t>?!”</a:t>
            </a:r>
            <a:r>
              <a:rPr lang="nl-NL" sz="2400" dirty="0" smtClean="0"/>
              <a:t> Terwijl </a:t>
            </a:r>
            <a:r>
              <a:rPr lang="nl-NL" sz="2400" dirty="0"/>
              <a:t>ze wegloopt, hoor je haar zeggen</a:t>
            </a:r>
            <a:r>
              <a:rPr lang="nl-NL" sz="2400" dirty="0" smtClean="0"/>
              <a:t>: </a:t>
            </a:r>
            <a:r>
              <a:rPr lang="nl-NL" sz="2400" i="1" dirty="0" smtClean="0"/>
              <a:t>“Weer </a:t>
            </a:r>
            <a:r>
              <a:rPr lang="nl-NL" sz="2400" i="1" dirty="0"/>
              <a:t>zo’n dokter waar je niets aan </a:t>
            </a:r>
            <a:r>
              <a:rPr lang="nl-NL" sz="2400" i="1" dirty="0" smtClean="0"/>
              <a:t>hebt.” </a:t>
            </a:r>
            <a:endParaRPr lang="nl-NL" sz="2400" i="1" dirty="0"/>
          </a:p>
          <a:p>
            <a:pPr>
              <a:lnSpc>
                <a:spcPct val="150000"/>
              </a:lnSpc>
              <a:buFont typeface="Wingdings" panose="05000000000000000000" pitchFamily="2" charset="2"/>
              <a:buChar char="§"/>
            </a:pPr>
            <a:endParaRPr lang="nl-NL" sz="2400" i="1" dirty="0"/>
          </a:p>
        </p:txBody>
      </p:sp>
      <p:pic>
        <p:nvPicPr>
          <p:cNvPr id="2" name="Afbeelding 1"/>
          <p:cNvPicPr>
            <a:picLocks noChangeAspect="1"/>
          </p:cNvPicPr>
          <p:nvPr/>
        </p:nvPicPr>
        <p:blipFill rotWithShape="1">
          <a:blip r:embed="rId3"/>
          <a:srcRect l="16461" r="44578"/>
          <a:stretch/>
        </p:blipFill>
        <p:spPr>
          <a:xfrm>
            <a:off x="8347407" y="273133"/>
            <a:ext cx="3599170" cy="4041568"/>
          </a:xfrm>
          <a:prstGeom prst="rect">
            <a:avLst/>
          </a:prstGeom>
        </p:spPr>
      </p:pic>
    </p:spTree>
    <p:extLst>
      <p:ext uri="{BB962C8B-B14F-4D97-AF65-F5344CB8AC3E}">
        <p14:creationId xmlns:p14="http://schemas.microsoft.com/office/powerpoint/2010/main" val="161482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pic>
        <p:nvPicPr>
          <p:cNvPr id="6146" name="Picture 2" descr="OKK Foto quiz! – OKK Hardinxv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927" y="1635373"/>
            <a:ext cx="8560707" cy="475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04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smtClean="0">
                <a:solidFill>
                  <a:schemeClr val="accent2"/>
                </a:solidFill>
              </a:rPr>
              <a:t>Vraag 1: </a:t>
            </a:r>
            <a:r>
              <a:rPr lang="nl-NL" sz="2400" b="1" dirty="0">
                <a:solidFill>
                  <a:schemeClr val="accent2"/>
                </a:solidFill>
              </a:rPr>
              <a:t>Bij welke symptoom moet je niet direct antibiotica voor een </a:t>
            </a:r>
            <a:r>
              <a:rPr lang="nl-NL" sz="2400" b="1" dirty="0" err="1">
                <a:solidFill>
                  <a:schemeClr val="accent2"/>
                </a:solidFill>
              </a:rPr>
              <a:t>uwi</a:t>
            </a:r>
            <a:r>
              <a:rPr lang="nl-NL" sz="2400" b="1" dirty="0">
                <a:solidFill>
                  <a:schemeClr val="accent2"/>
                </a:solidFill>
              </a:rPr>
              <a:t> overwegen?</a:t>
            </a:r>
            <a:endParaRPr lang="nl-NL" sz="2400" dirty="0">
              <a:solidFill>
                <a:schemeClr val="accent2"/>
              </a:solidFill>
            </a:endParaRPr>
          </a:p>
          <a:p>
            <a:pPr marL="0" indent="0">
              <a:lnSpc>
                <a:spcPct val="150000"/>
              </a:lnSpc>
              <a:buNone/>
            </a:pPr>
            <a:r>
              <a:rPr lang="nl-NL" sz="2400" dirty="0" smtClean="0"/>
              <a:t>A) Dysurie</a:t>
            </a:r>
          </a:p>
          <a:p>
            <a:pPr marL="0" indent="0">
              <a:lnSpc>
                <a:spcPct val="150000"/>
              </a:lnSpc>
              <a:buNone/>
            </a:pPr>
            <a:r>
              <a:rPr lang="nl-NL" sz="2400" dirty="0" smtClean="0"/>
              <a:t>B) Mictiedrang</a:t>
            </a:r>
          </a:p>
          <a:p>
            <a:pPr marL="0" indent="0">
              <a:lnSpc>
                <a:spcPct val="150000"/>
              </a:lnSpc>
              <a:buNone/>
            </a:pPr>
            <a:r>
              <a:rPr lang="nl-NL" sz="2400" dirty="0" smtClean="0"/>
              <a:t>C) Suprapubische pijn</a:t>
            </a:r>
          </a:p>
          <a:p>
            <a:pPr marL="0" indent="0">
              <a:lnSpc>
                <a:spcPct val="150000"/>
              </a:lnSpc>
              <a:buNone/>
            </a:pPr>
            <a:r>
              <a:rPr lang="nl-NL" sz="2400" dirty="0" smtClean="0"/>
              <a:t>D) Urethrale pusafscheiding</a:t>
            </a:r>
            <a:endParaRPr lang="nl-NL" sz="2400" dirty="0"/>
          </a:p>
        </p:txBody>
      </p:sp>
    </p:spTree>
    <p:extLst>
      <p:ext uri="{BB962C8B-B14F-4D97-AF65-F5344CB8AC3E}">
        <p14:creationId xmlns:p14="http://schemas.microsoft.com/office/powerpoint/2010/main" val="233156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smtClean="0">
                <a:solidFill>
                  <a:schemeClr val="accent2"/>
                </a:solidFill>
              </a:rPr>
              <a:t>Vraag 1: </a:t>
            </a:r>
            <a:r>
              <a:rPr lang="nl-NL" sz="2400" b="1" dirty="0">
                <a:solidFill>
                  <a:schemeClr val="accent2"/>
                </a:solidFill>
              </a:rPr>
              <a:t>Bij welke symptoom moet je niet direct antibiotica voor een </a:t>
            </a:r>
            <a:r>
              <a:rPr lang="nl-NL" sz="2400" b="1" dirty="0" err="1">
                <a:solidFill>
                  <a:schemeClr val="accent2"/>
                </a:solidFill>
              </a:rPr>
              <a:t>uwi</a:t>
            </a:r>
            <a:r>
              <a:rPr lang="nl-NL" sz="2400" b="1" dirty="0">
                <a:solidFill>
                  <a:schemeClr val="accent2"/>
                </a:solidFill>
              </a:rPr>
              <a:t> overwegen?</a:t>
            </a:r>
            <a:endParaRPr lang="nl-NL" sz="2400" dirty="0">
              <a:solidFill>
                <a:schemeClr val="accent2"/>
              </a:solidFill>
            </a:endParaRPr>
          </a:p>
          <a:p>
            <a:pPr marL="0" indent="0">
              <a:lnSpc>
                <a:spcPct val="150000"/>
              </a:lnSpc>
              <a:buNone/>
            </a:pPr>
            <a:r>
              <a:rPr lang="nl-NL" sz="2400" dirty="0" smtClean="0"/>
              <a:t>A) Dysurie</a:t>
            </a:r>
          </a:p>
          <a:p>
            <a:pPr marL="0" indent="0">
              <a:lnSpc>
                <a:spcPct val="150000"/>
              </a:lnSpc>
              <a:buNone/>
            </a:pPr>
            <a:r>
              <a:rPr lang="nl-NL" sz="2400" dirty="0" smtClean="0"/>
              <a:t>B) Mictiedrang</a:t>
            </a:r>
          </a:p>
          <a:p>
            <a:pPr marL="0" indent="0">
              <a:lnSpc>
                <a:spcPct val="150000"/>
              </a:lnSpc>
              <a:buNone/>
            </a:pPr>
            <a:r>
              <a:rPr lang="nl-NL" sz="2400" dirty="0" smtClean="0"/>
              <a:t>C) Suprapubische pijn</a:t>
            </a:r>
          </a:p>
          <a:p>
            <a:pPr marL="0" indent="0">
              <a:lnSpc>
                <a:spcPct val="150000"/>
              </a:lnSpc>
              <a:buNone/>
            </a:pPr>
            <a:r>
              <a:rPr lang="nl-NL" sz="2400" dirty="0" smtClean="0"/>
              <a:t>D) Urethrale pusafscheiding</a:t>
            </a:r>
            <a:endParaRPr lang="nl-NL" sz="2400" dirty="0"/>
          </a:p>
        </p:txBody>
      </p:sp>
      <p:sp>
        <p:nvSpPr>
          <p:cNvPr id="2" name="Rechthoek 1"/>
          <p:cNvSpPr/>
          <p:nvPr/>
        </p:nvSpPr>
        <p:spPr>
          <a:xfrm>
            <a:off x="673101" y="5035138"/>
            <a:ext cx="3507013"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8261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2: </a:t>
            </a:r>
            <a:r>
              <a:rPr lang="nl-NL" sz="2400" b="1" dirty="0" smtClean="0">
                <a:solidFill>
                  <a:schemeClr val="accent2"/>
                </a:solidFill>
              </a:rPr>
              <a:t>Patiënt </a:t>
            </a:r>
            <a:r>
              <a:rPr lang="nl-NL" sz="2400" b="1" dirty="0">
                <a:solidFill>
                  <a:schemeClr val="accent2"/>
                </a:solidFill>
              </a:rPr>
              <a:t>(geen katheter) heeft sinds gisteren last van zeer hinderlijke mictiedrang. Wat doe je?</a:t>
            </a:r>
            <a:endParaRPr lang="nl-NL" sz="2400" dirty="0" smtClean="0">
              <a:solidFill>
                <a:schemeClr val="accent2"/>
              </a:solidFill>
            </a:endParaRPr>
          </a:p>
          <a:p>
            <a:pPr marL="0" indent="0">
              <a:lnSpc>
                <a:spcPct val="150000"/>
              </a:lnSpc>
              <a:buNone/>
            </a:pPr>
            <a:r>
              <a:rPr lang="nl-NL" sz="2400" dirty="0" smtClean="0"/>
              <a:t>A) Behandelen met antibiotica</a:t>
            </a:r>
          </a:p>
          <a:p>
            <a:pPr marL="0" indent="0">
              <a:lnSpc>
                <a:spcPct val="150000"/>
              </a:lnSpc>
              <a:buNone/>
            </a:pPr>
            <a:r>
              <a:rPr lang="nl-NL" sz="2400" dirty="0" smtClean="0"/>
              <a:t>B) Niet behandelen met antibiotica</a:t>
            </a:r>
          </a:p>
          <a:p>
            <a:pPr marL="0" indent="0">
              <a:lnSpc>
                <a:spcPct val="150000"/>
              </a:lnSpc>
              <a:buNone/>
            </a:pPr>
            <a:r>
              <a:rPr lang="nl-NL" sz="2400" dirty="0" smtClean="0"/>
              <a:t>C) De urine </a:t>
            </a:r>
            <a:r>
              <a:rPr lang="nl-NL" sz="2400" dirty="0" err="1" smtClean="0"/>
              <a:t>sticken</a:t>
            </a:r>
            <a:r>
              <a:rPr lang="nl-NL" sz="2400" dirty="0"/>
              <a:t>, als </a:t>
            </a:r>
            <a:r>
              <a:rPr lang="nl-NL" sz="2400" dirty="0" smtClean="0"/>
              <a:t>positief: </a:t>
            </a:r>
            <a:r>
              <a:rPr lang="nl-NL" sz="2400" dirty="0"/>
              <a:t>behandelen met antibiotica</a:t>
            </a:r>
          </a:p>
          <a:p>
            <a:pPr marL="0" indent="0">
              <a:lnSpc>
                <a:spcPct val="150000"/>
              </a:lnSpc>
              <a:buNone/>
            </a:pPr>
            <a:r>
              <a:rPr lang="nl-NL" sz="2400" dirty="0" smtClean="0"/>
              <a:t>D) Niet behandelen met antibiotica, wel een urinekweek</a:t>
            </a:r>
            <a:endParaRPr lang="nl-NL" sz="2400" dirty="0"/>
          </a:p>
        </p:txBody>
      </p:sp>
    </p:spTree>
    <p:extLst>
      <p:ext uri="{BB962C8B-B14F-4D97-AF65-F5344CB8AC3E}">
        <p14:creationId xmlns:p14="http://schemas.microsoft.com/office/powerpoint/2010/main" val="578703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4432345"/>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2: </a:t>
            </a:r>
            <a:r>
              <a:rPr lang="nl-NL" sz="2400" b="1" dirty="0" smtClean="0">
                <a:solidFill>
                  <a:schemeClr val="accent2"/>
                </a:solidFill>
              </a:rPr>
              <a:t>Patiënt </a:t>
            </a:r>
            <a:r>
              <a:rPr lang="nl-NL" sz="2400" b="1" dirty="0">
                <a:solidFill>
                  <a:schemeClr val="accent2"/>
                </a:solidFill>
              </a:rPr>
              <a:t>(geen katheter) heeft sinds gisteren last van zeer hinderlijke mictiedrang. Wat doe je?</a:t>
            </a:r>
            <a:endParaRPr lang="nl-NL" sz="2400" dirty="0" smtClean="0">
              <a:solidFill>
                <a:schemeClr val="accent2"/>
              </a:solidFill>
            </a:endParaRPr>
          </a:p>
          <a:p>
            <a:pPr marL="0" indent="0">
              <a:lnSpc>
                <a:spcPct val="150000"/>
              </a:lnSpc>
              <a:buNone/>
            </a:pPr>
            <a:r>
              <a:rPr lang="nl-NL" sz="2400" dirty="0" smtClean="0"/>
              <a:t>A) Behandelen met antibiotica</a:t>
            </a:r>
          </a:p>
          <a:p>
            <a:pPr marL="0" indent="0">
              <a:lnSpc>
                <a:spcPct val="150000"/>
              </a:lnSpc>
              <a:buNone/>
            </a:pPr>
            <a:r>
              <a:rPr lang="nl-NL" sz="2400" dirty="0" smtClean="0"/>
              <a:t>B) Niet behandelen met antibiotica</a:t>
            </a:r>
          </a:p>
          <a:p>
            <a:pPr marL="0" indent="0">
              <a:lnSpc>
                <a:spcPct val="150000"/>
              </a:lnSpc>
              <a:buNone/>
            </a:pPr>
            <a:r>
              <a:rPr lang="nl-NL" sz="2400" dirty="0" smtClean="0"/>
              <a:t>C) De urine </a:t>
            </a:r>
            <a:r>
              <a:rPr lang="nl-NL" sz="2400" dirty="0" err="1" smtClean="0"/>
              <a:t>sticken</a:t>
            </a:r>
            <a:r>
              <a:rPr lang="nl-NL" sz="2400" dirty="0" smtClean="0"/>
              <a:t>, als positief: behandelen met antibiotica</a:t>
            </a:r>
          </a:p>
          <a:p>
            <a:pPr marL="0" indent="0">
              <a:lnSpc>
                <a:spcPct val="150000"/>
              </a:lnSpc>
              <a:buNone/>
            </a:pPr>
            <a:r>
              <a:rPr lang="nl-NL" sz="2400" dirty="0" smtClean="0"/>
              <a:t>D) Niet behandelen met antibiotica, wel een urinekweek</a:t>
            </a:r>
            <a:endParaRPr lang="nl-NL" sz="2400" dirty="0"/>
          </a:p>
        </p:txBody>
      </p:sp>
      <p:sp>
        <p:nvSpPr>
          <p:cNvPr id="4" name="Rechthoek 3"/>
          <p:cNvSpPr/>
          <p:nvPr/>
        </p:nvSpPr>
        <p:spPr>
          <a:xfrm>
            <a:off x="673101" y="5035138"/>
            <a:ext cx="8672780"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74514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3547633"/>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3: Patiënt </a:t>
            </a:r>
            <a:r>
              <a:rPr lang="nl-NL" sz="2400" b="1" dirty="0">
                <a:solidFill>
                  <a:schemeClr val="accent2"/>
                </a:solidFill>
              </a:rPr>
              <a:t>heeft een verblijfskatheter en koorts. Je denkt aan een </a:t>
            </a:r>
            <a:r>
              <a:rPr lang="nl-NL" sz="2400" b="1" dirty="0" smtClean="0">
                <a:solidFill>
                  <a:schemeClr val="accent2"/>
                </a:solidFill>
              </a:rPr>
              <a:t>UWI. </a:t>
            </a:r>
            <a:r>
              <a:rPr lang="nl-NL" sz="2400" b="1" dirty="0">
                <a:solidFill>
                  <a:schemeClr val="accent2"/>
                </a:solidFill>
              </a:rPr>
              <a:t>Wat is de volgende stap?</a:t>
            </a:r>
            <a:endParaRPr lang="nl-NL" sz="2400" dirty="0" smtClean="0">
              <a:solidFill>
                <a:schemeClr val="accent2"/>
              </a:solidFill>
            </a:endParaRPr>
          </a:p>
          <a:p>
            <a:pPr marL="0" indent="0">
              <a:lnSpc>
                <a:spcPct val="150000"/>
              </a:lnSpc>
              <a:buNone/>
            </a:pPr>
            <a:r>
              <a:rPr lang="nl-NL" sz="2400" dirty="0" smtClean="0"/>
              <a:t>A) Je start met antibiotica</a:t>
            </a:r>
          </a:p>
          <a:p>
            <a:pPr marL="0" indent="0">
              <a:lnSpc>
                <a:spcPct val="150000"/>
              </a:lnSpc>
              <a:buNone/>
            </a:pPr>
            <a:r>
              <a:rPr lang="nl-NL" sz="2400" dirty="0" smtClean="0"/>
              <a:t>B) Je kijkt </a:t>
            </a:r>
            <a:r>
              <a:rPr lang="nl-NL" sz="2400" dirty="0"/>
              <a:t>of er aanwijzingen zijn voor een andere oorzaak dan </a:t>
            </a:r>
            <a:r>
              <a:rPr lang="nl-NL" sz="2400" dirty="0" smtClean="0"/>
              <a:t>UWI</a:t>
            </a:r>
          </a:p>
          <a:p>
            <a:pPr marL="0" indent="0">
              <a:lnSpc>
                <a:spcPct val="150000"/>
              </a:lnSpc>
              <a:buNone/>
            </a:pPr>
            <a:r>
              <a:rPr lang="nl-NL" sz="2400" dirty="0" smtClean="0"/>
              <a:t>C) Je </a:t>
            </a:r>
            <a:r>
              <a:rPr lang="nl-NL" sz="2400" dirty="0"/>
              <a:t>vraagt naar </a:t>
            </a:r>
            <a:r>
              <a:rPr lang="nl-NL" sz="2400" dirty="0" smtClean="0"/>
              <a:t>urineweg-gerelateerde </a:t>
            </a:r>
            <a:r>
              <a:rPr lang="nl-NL" sz="2400" dirty="0"/>
              <a:t>klachten </a:t>
            </a:r>
          </a:p>
        </p:txBody>
      </p:sp>
    </p:spTree>
    <p:extLst>
      <p:ext uri="{BB962C8B-B14F-4D97-AF65-F5344CB8AC3E}">
        <p14:creationId xmlns:p14="http://schemas.microsoft.com/office/powerpoint/2010/main" val="376932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3547633"/>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3: Patiënt </a:t>
            </a:r>
            <a:r>
              <a:rPr lang="nl-NL" sz="2400" b="1" dirty="0">
                <a:solidFill>
                  <a:schemeClr val="accent2"/>
                </a:solidFill>
              </a:rPr>
              <a:t>heeft een verblijfskatheter en koorts. Je denkt aan een </a:t>
            </a:r>
            <a:r>
              <a:rPr lang="nl-NL" sz="2400" b="1" dirty="0" smtClean="0">
                <a:solidFill>
                  <a:schemeClr val="accent2"/>
                </a:solidFill>
              </a:rPr>
              <a:t>UWI. </a:t>
            </a:r>
            <a:r>
              <a:rPr lang="nl-NL" sz="2400" b="1" dirty="0">
                <a:solidFill>
                  <a:schemeClr val="accent2"/>
                </a:solidFill>
              </a:rPr>
              <a:t>Wat is de volgende stap?</a:t>
            </a:r>
            <a:endParaRPr lang="nl-NL" sz="2400" dirty="0" smtClean="0">
              <a:solidFill>
                <a:schemeClr val="accent2"/>
              </a:solidFill>
            </a:endParaRPr>
          </a:p>
          <a:p>
            <a:pPr marL="0" indent="0">
              <a:lnSpc>
                <a:spcPct val="150000"/>
              </a:lnSpc>
              <a:buNone/>
            </a:pPr>
            <a:r>
              <a:rPr lang="nl-NL" sz="2400" dirty="0" smtClean="0"/>
              <a:t>A) Je start met antibiotica</a:t>
            </a:r>
          </a:p>
          <a:p>
            <a:pPr marL="0" indent="0">
              <a:lnSpc>
                <a:spcPct val="150000"/>
              </a:lnSpc>
              <a:buNone/>
            </a:pPr>
            <a:r>
              <a:rPr lang="nl-NL" sz="2400" dirty="0" smtClean="0"/>
              <a:t>B) Je kijkt </a:t>
            </a:r>
            <a:r>
              <a:rPr lang="nl-NL" sz="2400" dirty="0"/>
              <a:t>of er aanwijzingen zijn voor een andere oorzaak dan </a:t>
            </a:r>
            <a:r>
              <a:rPr lang="nl-NL" sz="2400" dirty="0" smtClean="0"/>
              <a:t>UWI</a:t>
            </a:r>
          </a:p>
          <a:p>
            <a:pPr marL="0" indent="0">
              <a:lnSpc>
                <a:spcPct val="150000"/>
              </a:lnSpc>
              <a:buNone/>
            </a:pPr>
            <a:r>
              <a:rPr lang="nl-NL" sz="2400" dirty="0" smtClean="0"/>
              <a:t>C) Je </a:t>
            </a:r>
            <a:r>
              <a:rPr lang="nl-NL" sz="2400" dirty="0"/>
              <a:t>vraagt naar </a:t>
            </a:r>
            <a:r>
              <a:rPr lang="nl-NL" sz="2400" dirty="0" smtClean="0"/>
              <a:t>urineweg-gerelateerde </a:t>
            </a:r>
            <a:r>
              <a:rPr lang="nl-NL" sz="2400" dirty="0"/>
              <a:t>klachten </a:t>
            </a:r>
          </a:p>
        </p:txBody>
      </p:sp>
      <p:sp>
        <p:nvSpPr>
          <p:cNvPr id="4" name="Rechthoek 3"/>
          <p:cNvSpPr/>
          <p:nvPr/>
        </p:nvSpPr>
        <p:spPr>
          <a:xfrm>
            <a:off x="673100" y="4358244"/>
            <a:ext cx="9634681"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1105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3903893"/>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4: Verzorgende </a:t>
            </a:r>
            <a:r>
              <a:rPr lang="nl-NL" sz="2400" b="1" dirty="0">
                <a:solidFill>
                  <a:schemeClr val="accent2"/>
                </a:solidFill>
              </a:rPr>
              <a:t>heeft een </a:t>
            </a:r>
            <a:r>
              <a:rPr lang="nl-NL" sz="2400" b="1" dirty="0" smtClean="0">
                <a:solidFill>
                  <a:schemeClr val="accent2"/>
                </a:solidFill>
              </a:rPr>
              <a:t>urinestick </a:t>
            </a:r>
            <a:r>
              <a:rPr lang="nl-NL" sz="2400" b="1" dirty="0">
                <a:solidFill>
                  <a:schemeClr val="accent2"/>
                </a:solidFill>
              </a:rPr>
              <a:t>afgenomen bij bewoner zonder klachten: N+, L+. Wat doe je?</a:t>
            </a:r>
            <a:endParaRPr lang="nl-NL" sz="2400" dirty="0" smtClean="0">
              <a:solidFill>
                <a:schemeClr val="accent2"/>
              </a:solidFill>
            </a:endParaRPr>
          </a:p>
          <a:p>
            <a:pPr marL="0" indent="0">
              <a:lnSpc>
                <a:spcPct val="150000"/>
              </a:lnSpc>
              <a:buNone/>
            </a:pPr>
            <a:r>
              <a:rPr lang="nl-NL" sz="2400" dirty="0" smtClean="0"/>
              <a:t>A) Behandelen met antibiotica</a:t>
            </a:r>
          </a:p>
          <a:p>
            <a:pPr marL="0" indent="0">
              <a:lnSpc>
                <a:spcPct val="150000"/>
              </a:lnSpc>
              <a:buNone/>
            </a:pPr>
            <a:r>
              <a:rPr lang="nl-NL" sz="2400" dirty="0" smtClean="0"/>
              <a:t>B) Niet behandelen met antibiotica</a:t>
            </a:r>
          </a:p>
          <a:p>
            <a:pPr marL="0" indent="0">
              <a:lnSpc>
                <a:spcPct val="150000"/>
              </a:lnSpc>
              <a:buNone/>
            </a:pPr>
            <a:r>
              <a:rPr lang="nl-NL" sz="2400" dirty="0" smtClean="0"/>
              <a:t>C) Urinestick herhalen</a:t>
            </a:r>
          </a:p>
          <a:p>
            <a:pPr marL="0" indent="0">
              <a:lnSpc>
                <a:spcPct val="150000"/>
              </a:lnSpc>
              <a:buNone/>
            </a:pPr>
            <a:r>
              <a:rPr lang="nl-NL" sz="2400" dirty="0" smtClean="0"/>
              <a:t>D) Urinekweek inzetten</a:t>
            </a:r>
            <a:endParaRPr lang="nl-NL" sz="2400" dirty="0"/>
          </a:p>
        </p:txBody>
      </p:sp>
    </p:spTree>
    <p:extLst>
      <p:ext uri="{BB962C8B-B14F-4D97-AF65-F5344CB8AC3E}">
        <p14:creationId xmlns:p14="http://schemas.microsoft.com/office/powerpoint/2010/main" val="115873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4" y="2425655"/>
            <a:ext cx="10064100" cy="3903893"/>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4: Verzorgende </a:t>
            </a:r>
            <a:r>
              <a:rPr lang="nl-NL" sz="2400" b="1" dirty="0">
                <a:solidFill>
                  <a:schemeClr val="accent2"/>
                </a:solidFill>
              </a:rPr>
              <a:t>heeft een </a:t>
            </a:r>
            <a:r>
              <a:rPr lang="nl-NL" sz="2400" b="1" dirty="0" smtClean="0">
                <a:solidFill>
                  <a:schemeClr val="accent2"/>
                </a:solidFill>
              </a:rPr>
              <a:t>urinestick </a:t>
            </a:r>
            <a:r>
              <a:rPr lang="nl-NL" sz="2400" b="1" dirty="0">
                <a:solidFill>
                  <a:schemeClr val="accent2"/>
                </a:solidFill>
              </a:rPr>
              <a:t>afgenomen bij bewoner zonder klachten: N+, L+. Wat doe je?</a:t>
            </a:r>
            <a:endParaRPr lang="nl-NL" sz="2400" dirty="0" smtClean="0">
              <a:solidFill>
                <a:schemeClr val="accent2"/>
              </a:solidFill>
            </a:endParaRPr>
          </a:p>
          <a:p>
            <a:pPr marL="0" indent="0">
              <a:lnSpc>
                <a:spcPct val="150000"/>
              </a:lnSpc>
              <a:buNone/>
            </a:pPr>
            <a:r>
              <a:rPr lang="nl-NL" sz="2400" dirty="0" smtClean="0"/>
              <a:t>A) Behandelen met antibiotica</a:t>
            </a:r>
          </a:p>
          <a:p>
            <a:pPr marL="0" indent="0">
              <a:lnSpc>
                <a:spcPct val="150000"/>
              </a:lnSpc>
              <a:buNone/>
            </a:pPr>
            <a:r>
              <a:rPr lang="nl-NL" sz="2400" dirty="0" smtClean="0"/>
              <a:t>B) Niet behandelen met antibiotica</a:t>
            </a:r>
          </a:p>
          <a:p>
            <a:pPr marL="0" indent="0">
              <a:lnSpc>
                <a:spcPct val="150000"/>
              </a:lnSpc>
              <a:buNone/>
            </a:pPr>
            <a:r>
              <a:rPr lang="nl-NL" sz="2400" dirty="0" smtClean="0"/>
              <a:t>C) Urinestick herhalen</a:t>
            </a:r>
          </a:p>
          <a:p>
            <a:pPr marL="0" indent="0">
              <a:lnSpc>
                <a:spcPct val="150000"/>
              </a:lnSpc>
              <a:buNone/>
            </a:pPr>
            <a:r>
              <a:rPr lang="nl-NL" sz="2400" dirty="0" smtClean="0"/>
              <a:t>D) Urinekweek inzetten</a:t>
            </a:r>
            <a:endParaRPr lang="nl-NL" sz="2400" dirty="0"/>
          </a:p>
        </p:txBody>
      </p:sp>
      <p:sp>
        <p:nvSpPr>
          <p:cNvPr id="4" name="Rechthoek 3"/>
          <p:cNvSpPr/>
          <p:nvPr/>
        </p:nvSpPr>
        <p:spPr>
          <a:xfrm>
            <a:off x="673101" y="4358244"/>
            <a:ext cx="5205186"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0379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Na afloop…</a:t>
            </a:r>
            <a:endParaRPr lang="nl-NL" sz="3048" dirty="0"/>
          </a:p>
        </p:txBody>
      </p:sp>
      <p:sp>
        <p:nvSpPr>
          <p:cNvPr id="6" name="Tijdelijke aanduiding voor inhoud 5"/>
          <p:cNvSpPr>
            <a:spLocks noGrp="1"/>
          </p:cNvSpPr>
          <p:nvPr>
            <p:ph sz="half" idx="4294967295"/>
          </p:nvPr>
        </p:nvSpPr>
        <p:spPr>
          <a:xfrm>
            <a:off x="694944" y="2425655"/>
            <a:ext cx="8900318" cy="4070147"/>
          </a:xfrm>
          <a:prstGeom prst="rect">
            <a:avLst/>
          </a:prstGeom>
        </p:spPr>
        <p:txBody>
          <a:bodyPr/>
          <a:lstStyle/>
          <a:p>
            <a:pPr>
              <a:lnSpc>
                <a:spcPct val="150000"/>
              </a:lnSpc>
              <a:buFont typeface="Wingdings" panose="05000000000000000000" pitchFamily="2" charset="2"/>
              <a:buChar char="§"/>
            </a:pPr>
            <a:r>
              <a:rPr lang="nl-NL" sz="2400" dirty="0" smtClean="0"/>
              <a:t>Heb je </a:t>
            </a:r>
            <a:r>
              <a:rPr lang="nl-NL" sz="2400" b="1" dirty="0" smtClean="0">
                <a:solidFill>
                  <a:schemeClr val="accent2"/>
                </a:solidFill>
              </a:rPr>
              <a:t>kennis</a:t>
            </a:r>
            <a:r>
              <a:rPr lang="nl-NL" sz="2400" dirty="0" smtClean="0"/>
              <a:t> van </a:t>
            </a:r>
            <a:r>
              <a:rPr lang="nl-NL" sz="2400" smtClean="0"/>
              <a:t>de </a:t>
            </a:r>
            <a:r>
              <a:rPr lang="nl-NL" sz="2400" smtClean="0"/>
              <a:t>nieuwe </a:t>
            </a:r>
            <a:r>
              <a:rPr lang="nl-NL" sz="2400" dirty="0" smtClean="0"/>
              <a:t>richtlijn urineweginfecties</a:t>
            </a:r>
          </a:p>
          <a:p>
            <a:pPr>
              <a:lnSpc>
                <a:spcPct val="150000"/>
              </a:lnSpc>
              <a:buFont typeface="Wingdings" panose="05000000000000000000" pitchFamily="2" charset="2"/>
              <a:buChar char="§"/>
            </a:pPr>
            <a:r>
              <a:rPr lang="nl-NL" sz="2400" dirty="0" smtClean="0"/>
              <a:t>Durf je in de daarvoor geschikte situaties een </a:t>
            </a:r>
            <a:r>
              <a:rPr lang="nl-NL" sz="2400" b="1" dirty="0" smtClean="0">
                <a:solidFill>
                  <a:schemeClr val="accent2"/>
                </a:solidFill>
              </a:rPr>
              <a:t>actief monitorend beleid </a:t>
            </a:r>
            <a:r>
              <a:rPr lang="nl-NL" sz="2400" dirty="0" smtClean="0"/>
              <a:t>in te zetten</a:t>
            </a:r>
          </a:p>
          <a:p>
            <a:pPr>
              <a:lnSpc>
                <a:spcPct val="150000"/>
              </a:lnSpc>
              <a:buFont typeface="Wingdings" panose="05000000000000000000" pitchFamily="2" charset="2"/>
              <a:buChar char="§"/>
            </a:pPr>
            <a:r>
              <a:rPr lang="nl-NL" sz="2400" dirty="0" smtClean="0"/>
              <a:t>Voel je je meer bekwaam in het omgaan met </a:t>
            </a:r>
            <a:r>
              <a:rPr lang="nl-NL" sz="2400" b="1" dirty="0" smtClean="0">
                <a:solidFill>
                  <a:schemeClr val="accent2"/>
                </a:solidFill>
              </a:rPr>
              <a:t>externe druk</a:t>
            </a:r>
          </a:p>
          <a:p>
            <a:pPr>
              <a:lnSpc>
                <a:spcPct val="150000"/>
              </a:lnSpc>
              <a:buFont typeface="Wingdings" panose="05000000000000000000" pitchFamily="2" charset="2"/>
              <a:buChar char="§"/>
            </a:pPr>
            <a:r>
              <a:rPr lang="nl-NL" sz="2400" dirty="0" smtClean="0"/>
              <a:t>Heb je een idee hoe de verpleging &amp; verzorging te </a:t>
            </a:r>
            <a:r>
              <a:rPr lang="nl-NL" sz="2400" b="1" dirty="0" smtClean="0">
                <a:solidFill>
                  <a:schemeClr val="accent2"/>
                </a:solidFill>
              </a:rPr>
              <a:t>coachen</a:t>
            </a:r>
            <a:endParaRPr lang="nl-NL" sz="2400" b="1" dirty="0">
              <a:solidFill>
                <a:schemeClr val="accent2"/>
              </a:solidFill>
            </a:endParaRPr>
          </a:p>
        </p:txBody>
      </p:sp>
    </p:spTree>
    <p:extLst>
      <p:ext uri="{BB962C8B-B14F-4D97-AF65-F5344CB8AC3E}">
        <p14:creationId xmlns:p14="http://schemas.microsoft.com/office/powerpoint/2010/main" val="347289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3" y="2425655"/>
            <a:ext cx="10681617" cy="3903893"/>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5: Patiënt </a:t>
            </a:r>
            <a:r>
              <a:rPr lang="nl-NL" sz="2400" b="1" dirty="0">
                <a:solidFill>
                  <a:schemeClr val="accent2"/>
                </a:solidFill>
              </a:rPr>
              <a:t>(geen katheter) heeft pijn in de </a:t>
            </a:r>
            <a:r>
              <a:rPr lang="nl-NL" sz="2400" b="1" dirty="0" err="1">
                <a:solidFill>
                  <a:schemeClr val="accent2"/>
                </a:solidFill>
              </a:rPr>
              <a:t>nierloge</a:t>
            </a:r>
            <a:r>
              <a:rPr lang="nl-NL" sz="2400" b="1" dirty="0">
                <a:solidFill>
                  <a:schemeClr val="accent2"/>
                </a:solidFill>
              </a:rPr>
              <a:t> zonder </a:t>
            </a:r>
            <a:r>
              <a:rPr lang="nl-NL" sz="2400" b="1" dirty="0" smtClean="0">
                <a:solidFill>
                  <a:schemeClr val="accent2"/>
                </a:solidFill>
              </a:rPr>
              <a:t>urineweg-gerelateerde </a:t>
            </a:r>
            <a:r>
              <a:rPr lang="nl-NL" sz="2400" b="1" dirty="0">
                <a:solidFill>
                  <a:schemeClr val="accent2"/>
                </a:solidFill>
              </a:rPr>
              <a:t>klachten of systemische </a:t>
            </a:r>
            <a:r>
              <a:rPr lang="nl-NL" sz="2400" b="1" dirty="0" smtClean="0">
                <a:solidFill>
                  <a:schemeClr val="accent2"/>
                </a:solidFill>
              </a:rPr>
              <a:t>symptomen. Wat doe je?</a:t>
            </a:r>
            <a:endParaRPr lang="nl-NL" sz="2400" dirty="0" smtClean="0">
              <a:solidFill>
                <a:schemeClr val="accent2"/>
              </a:solidFill>
            </a:endParaRPr>
          </a:p>
          <a:p>
            <a:pPr marL="0" indent="0">
              <a:lnSpc>
                <a:spcPct val="150000"/>
              </a:lnSpc>
              <a:buNone/>
            </a:pPr>
            <a:r>
              <a:rPr lang="nl-NL" sz="2400" dirty="0" smtClean="0"/>
              <a:t>A) Behandelen met antibiotica</a:t>
            </a:r>
          </a:p>
          <a:p>
            <a:pPr marL="0" indent="0">
              <a:lnSpc>
                <a:spcPct val="150000"/>
              </a:lnSpc>
              <a:buNone/>
            </a:pPr>
            <a:r>
              <a:rPr lang="nl-NL" sz="2400" dirty="0" smtClean="0"/>
              <a:t>B) Actief monitorend beleid</a:t>
            </a:r>
          </a:p>
          <a:p>
            <a:pPr marL="0" indent="0">
              <a:lnSpc>
                <a:spcPct val="150000"/>
              </a:lnSpc>
              <a:buNone/>
            </a:pPr>
            <a:r>
              <a:rPr lang="nl-NL" sz="2400" dirty="0" smtClean="0"/>
              <a:t>C) Urinestick</a:t>
            </a:r>
          </a:p>
          <a:p>
            <a:pPr marL="0" indent="0">
              <a:lnSpc>
                <a:spcPct val="150000"/>
              </a:lnSpc>
              <a:buNone/>
            </a:pPr>
            <a:r>
              <a:rPr lang="nl-NL" sz="2400" dirty="0" smtClean="0"/>
              <a:t>D) Urinekweek</a:t>
            </a:r>
            <a:endParaRPr lang="nl-NL" sz="2400" dirty="0"/>
          </a:p>
        </p:txBody>
      </p:sp>
    </p:spTree>
    <p:extLst>
      <p:ext uri="{BB962C8B-B14F-4D97-AF65-F5344CB8AC3E}">
        <p14:creationId xmlns:p14="http://schemas.microsoft.com/office/powerpoint/2010/main" val="2838498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Interactief: test je kennis!</a:t>
            </a:r>
            <a:endParaRPr lang="nl-NL" sz="3048" dirty="0"/>
          </a:p>
        </p:txBody>
      </p:sp>
      <p:sp>
        <p:nvSpPr>
          <p:cNvPr id="6" name="Tijdelijke aanduiding voor inhoud 5"/>
          <p:cNvSpPr txBox="1">
            <a:spLocks/>
          </p:cNvSpPr>
          <p:nvPr/>
        </p:nvSpPr>
        <p:spPr>
          <a:xfrm>
            <a:off x="694943" y="2425655"/>
            <a:ext cx="10681617" cy="3903893"/>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solidFill>
                  <a:schemeClr val="accent2"/>
                </a:solidFill>
              </a:rPr>
              <a:t>Vraag </a:t>
            </a:r>
            <a:r>
              <a:rPr lang="nl-NL" sz="2400" b="1" dirty="0" smtClean="0">
                <a:solidFill>
                  <a:schemeClr val="accent2"/>
                </a:solidFill>
              </a:rPr>
              <a:t>5: Patiënt </a:t>
            </a:r>
            <a:r>
              <a:rPr lang="nl-NL" sz="2400" b="1" dirty="0">
                <a:solidFill>
                  <a:schemeClr val="accent2"/>
                </a:solidFill>
              </a:rPr>
              <a:t>(geen katheter) heeft pijn in de </a:t>
            </a:r>
            <a:r>
              <a:rPr lang="nl-NL" sz="2400" b="1" dirty="0" err="1">
                <a:solidFill>
                  <a:schemeClr val="accent2"/>
                </a:solidFill>
              </a:rPr>
              <a:t>nierloge</a:t>
            </a:r>
            <a:r>
              <a:rPr lang="nl-NL" sz="2400" b="1" dirty="0">
                <a:solidFill>
                  <a:schemeClr val="accent2"/>
                </a:solidFill>
              </a:rPr>
              <a:t> zonder </a:t>
            </a:r>
            <a:r>
              <a:rPr lang="nl-NL" sz="2400" b="1" dirty="0" smtClean="0">
                <a:solidFill>
                  <a:schemeClr val="accent2"/>
                </a:solidFill>
              </a:rPr>
              <a:t>urineweg-gerelateerde </a:t>
            </a:r>
            <a:r>
              <a:rPr lang="nl-NL" sz="2400" b="1" dirty="0">
                <a:solidFill>
                  <a:schemeClr val="accent2"/>
                </a:solidFill>
              </a:rPr>
              <a:t>klachten of systemische </a:t>
            </a:r>
            <a:r>
              <a:rPr lang="nl-NL" sz="2400" b="1" dirty="0" smtClean="0">
                <a:solidFill>
                  <a:schemeClr val="accent2"/>
                </a:solidFill>
              </a:rPr>
              <a:t>symptomen. Wat doe je?</a:t>
            </a:r>
            <a:endParaRPr lang="nl-NL" sz="2400" dirty="0" smtClean="0">
              <a:solidFill>
                <a:schemeClr val="accent2"/>
              </a:solidFill>
            </a:endParaRPr>
          </a:p>
          <a:p>
            <a:pPr marL="0" indent="0">
              <a:lnSpc>
                <a:spcPct val="150000"/>
              </a:lnSpc>
              <a:buNone/>
            </a:pPr>
            <a:r>
              <a:rPr lang="nl-NL" sz="2400" dirty="0" smtClean="0"/>
              <a:t>A) Behandelen met antibiotica</a:t>
            </a:r>
          </a:p>
          <a:p>
            <a:pPr marL="0" indent="0">
              <a:lnSpc>
                <a:spcPct val="150000"/>
              </a:lnSpc>
              <a:buNone/>
            </a:pPr>
            <a:r>
              <a:rPr lang="nl-NL" sz="2400" dirty="0" smtClean="0"/>
              <a:t>B) Actief monitorend beleid</a:t>
            </a:r>
          </a:p>
          <a:p>
            <a:pPr marL="0" indent="0">
              <a:lnSpc>
                <a:spcPct val="150000"/>
              </a:lnSpc>
              <a:buNone/>
            </a:pPr>
            <a:r>
              <a:rPr lang="nl-NL" sz="2400" dirty="0" smtClean="0"/>
              <a:t>C) Urinestick</a:t>
            </a:r>
          </a:p>
          <a:p>
            <a:pPr marL="0" indent="0">
              <a:lnSpc>
                <a:spcPct val="150000"/>
              </a:lnSpc>
              <a:buNone/>
            </a:pPr>
            <a:r>
              <a:rPr lang="nl-NL" sz="2400" dirty="0" smtClean="0"/>
              <a:t>D) Urinekweek</a:t>
            </a:r>
            <a:endParaRPr lang="nl-NL" sz="2400" dirty="0"/>
          </a:p>
        </p:txBody>
      </p:sp>
      <p:sp>
        <p:nvSpPr>
          <p:cNvPr id="4" name="Rechthoek 3"/>
          <p:cNvSpPr/>
          <p:nvPr/>
        </p:nvSpPr>
        <p:spPr>
          <a:xfrm>
            <a:off x="673101" y="4358244"/>
            <a:ext cx="4278909" cy="617517"/>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634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Referenties (1/2)</a:t>
            </a:r>
            <a:endParaRPr lang="nl-NL" sz="3048" dirty="0"/>
          </a:p>
        </p:txBody>
      </p:sp>
      <p:sp>
        <p:nvSpPr>
          <p:cNvPr id="6" name="Tijdelijke aanduiding voor inhoud 5"/>
          <p:cNvSpPr txBox="1">
            <a:spLocks/>
          </p:cNvSpPr>
          <p:nvPr/>
        </p:nvSpPr>
        <p:spPr>
          <a:xfrm>
            <a:off x="694944" y="1864427"/>
            <a:ext cx="10384734" cy="4993574"/>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nl-NL" sz="1200" dirty="0" err="1"/>
              <a:t>Albrutyn</a:t>
            </a:r>
            <a:r>
              <a:rPr lang="nl-NL" sz="1200" dirty="0"/>
              <a:t> E, </a:t>
            </a:r>
            <a:r>
              <a:rPr lang="nl-NL" sz="1200" dirty="0" err="1"/>
              <a:t>Mossey</a:t>
            </a:r>
            <a:r>
              <a:rPr lang="nl-NL" sz="1200" dirty="0"/>
              <a:t> J, Berlin JA, et al. </a:t>
            </a:r>
            <a:r>
              <a:rPr lang="en-US" sz="1200" dirty="0"/>
              <a:t>Does asymptomatic bacteriuria predict mortality and does antimicrobial treatment reduce mortality in elderly ambulatory women? Ann Intern Med 1994; 120 827-833.</a:t>
            </a:r>
            <a:endParaRPr lang="nl-NL" sz="1200" dirty="0"/>
          </a:p>
          <a:p>
            <a:pPr lvl="0">
              <a:lnSpc>
                <a:spcPct val="100000"/>
              </a:lnSpc>
              <a:spcBef>
                <a:spcPts val="0"/>
              </a:spcBef>
            </a:pPr>
            <a:r>
              <a:rPr lang="en-US" sz="1200" dirty="0"/>
              <a:t>Ashraf MS, Gaur S, Bushen OY, et al. Diagnosis, treatment, and prevention of urinary tract infections in post-acute and long-term care settings: a consensus statement from AMDA's Infection Advisory Subcommittee. J Am Med Dir </a:t>
            </a:r>
            <a:r>
              <a:rPr lang="en-US" sz="1200" dirty="0" err="1"/>
              <a:t>Assoc</a:t>
            </a:r>
            <a:r>
              <a:rPr lang="en-US" sz="1200" dirty="0"/>
              <a:t> 2020;21(1):12-24.e2.</a:t>
            </a:r>
            <a:endParaRPr lang="nl-NL" sz="1200" dirty="0"/>
          </a:p>
          <a:p>
            <a:pPr lvl="0">
              <a:lnSpc>
                <a:spcPct val="100000"/>
              </a:lnSpc>
              <a:spcBef>
                <a:spcPts val="0"/>
              </a:spcBef>
            </a:pPr>
            <a:r>
              <a:rPr lang="en-US" sz="1200" dirty="0" err="1"/>
              <a:t>Biggel</a:t>
            </a:r>
            <a:r>
              <a:rPr lang="en-US" sz="1200" dirty="0"/>
              <a:t>, M, </a:t>
            </a:r>
            <a:r>
              <a:rPr lang="en-US" sz="1200" dirty="0" err="1"/>
              <a:t>Heytens</a:t>
            </a:r>
            <a:r>
              <a:rPr lang="en-US" sz="1200" dirty="0"/>
              <a:t>, S, </a:t>
            </a:r>
            <a:r>
              <a:rPr lang="en-US" sz="1200" dirty="0" err="1"/>
              <a:t>Latour</a:t>
            </a:r>
            <a:r>
              <a:rPr lang="en-US" sz="1200" dirty="0"/>
              <a:t>, K, et al. Asymptomatic bacteriuria in older adults: the most fragile women are prone to long-term colonization. BMC </a:t>
            </a:r>
            <a:r>
              <a:rPr lang="en-US" sz="1200" dirty="0" err="1"/>
              <a:t>Geriatr</a:t>
            </a:r>
            <a:r>
              <a:rPr lang="en-US" sz="1200" dirty="0"/>
              <a:t> </a:t>
            </a:r>
            <a:r>
              <a:rPr lang="nl-NL" sz="1200" dirty="0"/>
              <a:t>2019;19(1):170.</a:t>
            </a:r>
          </a:p>
          <a:p>
            <a:pPr lvl="0">
              <a:lnSpc>
                <a:spcPct val="100000"/>
              </a:lnSpc>
              <a:spcBef>
                <a:spcPts val="0"/>
              </a:spcBef>
            </a:pPr>
            <a:r>
              <a:rPr lang="en-GB" sz="1200" dirty="0" err="1"/>
              <a:t>Dufour</a:t>
            </a:r>
            <a:r>
              <a:rPr lang="en-GB" sz="1200" dirty="0"/>
              <a:t> AB, Shaffer ML, </a:t>
            </a:r>
            <a:r>
              <a:rPr lang="en-GB" sz="1200" dirty="0" err="1"/>
              <a:t>D'Agata</a:t>
            </a:r>
            <a:r>
              <a:rPr lang="en-GB" sz="1200" dirty="0"/>
              <a:t> EM, et al. Survival after suspected urinary tract infection in individuals with advanced dementia. J Am </a:t>
            </a:r>
            <a:r>
              <a:rPr lang="en-GB" sz="1200" dirty="0" err="1"/>
              <a:t>Geriatr</a:t>
            </a:r>
            <a:r>
              <a:rPr lang="en-GB" sz="1200" dirty="0"/>
              <a:t> </a:t>
            </a:r>
            <a:r>
              <a:rPr lang="en-GB" sz="1200" dirty="0" err="1"/>
              <a:t>Soc</a:t>
            </a:r>
            <a:r>
              <a:rPr lang="en-GB" sz="1200" dirty="0"/>
              <a:t> 2015;63 2472-7.</a:t>
            </a:r>
            <a:endParaRPr lang="nl-NL" sz="1200" dirty="0"/>
          </a:p>
          <a:p>
            <a:pPr lvl="0">
              <a:lnSpc>
                <a:spcPct val="100000"/>
              </a:lnSpc>
              <a:spcBef>
                <a:spcPts val="0"/>
              </a:spcBef>
            </a:pPr>
            <a:r>
              <a:rPr lang="en-US" sz="1200" dirty="0" err="1"/>
              <a:t>Gau</a:t>
            </a:r>
            <a:r>
              <a:rPr lang="en-US" sz="1200" dirty="0"/>
              <a:t> JT, Clay S. Diagnostic accuracy of criteria for urinary tract infection in nursing homes. J Am </a:t>
            </a:r>
            <a:r>
              <a:rPr lang="en-US" sz="1200" dirty="0" err="1"/>
              <a:t>Geriatr</a:t>
            </a:r>
            <a:r>
              <a:rPr lang="en-US" sz="1200" dirty="0"/>
              <a:t> </a:t>
            </a:r>
            <a:r>
              <a:rPr lang="en-US" sz="1200" dirty="0" err="1"/>
              <a:t>Soc</a:t>
            </a:r>
            <a:r>
              <a:rPr lang="en-US" sz="1200" dirty="0"/>
              <a:t> 2008;56:571.</a:t>
            </a:r>
            <a:endParaRPr lang="nl-NL" sz="1200" dirty="0"/>
          </a:p>
          <a:p>
            <a:pPr lvl="0">
              <a:lnSpc>
                <a:spcPct val="100000"/>
              </a:lnSpc>
              <a:spcBef>
                <a:spcPts val="0"/>
              </a:spcBef>
            </a:pPr>
            <a:r>
              <a:rPr lang="en-US" sz="1200" dirty="0" err="1"/>
              <a:t>Hassanzadeh</a:t>
            </a:r>
            <a:r>
              <a:rPr lang="en-US" sz="1200" dirty="0"/>
              <a:t> P. </a:t>
            </a:r>
            <a:r>
              <a:rPr lang="en-US" sz="1200" dirty="0" err="1"/>
              <a:t>Motamedifar</a:t>
            </a:r>
            <a:r>
              <a:rPr lang="en-US" sz="1200" dirty="0"/>
              <a:t> M. The prevalence of asymptomatic bacteriuria in long term care facility residents in Shiraz, Southwest Iran: a cross-sectional study. Pak J </a:t>
            </a:r>
            <a:r>
              <a:rPr lang="en-US" sz="1200" dirty="0" err="1"/>
              <a:t>Biol</a:t>
            </a:r>
            <a:r>
              <a:rPr lang="en-US" sz="1200" dirty="0"/>
              <a:t> </a:t>
            </a:r>
            <a:r>
              <a:rPr lang="en-US" sz="1200" dirty="0" err="1"/>
              <a:t>Sci</a:t>
            </a:r>
            <a:r>
              <a:rPr lang="en-US" sz="1200" dirty="0"/>
              <a:t> 2007;10(21):3890-4.</a:t>
            </a:r>
            <a:endParaRPr lang="nl-NL" sz="1200" dirty="0"/>
          </a:p>
          <a:p>
            <a:pPr lvl="0">
              <a:lnSpc>
                <a:spcPct val="100000"/>
              </a:lnSpc>
              <a:spcBef>
                <a:spcPts val="0"/>
              </a:spcBef>
            </a:pPr>
            <a:r>
              <a:rPr lang="en-US" sz="1200" dirty="0"/>
              <a:t>Hedin K, </a:t>
            </a:r>
            <a:r>
              <a:rPr lang="en-US" sz="1200" dirty="0" err="1"/>
              <a:t>Petersson</a:t>
            </a:r>
            <a:r>
              <a:rPr lang="en-US" sz="1200" dirty="0"/>
              <a:t> C, </a:t>
            </a:r>
            <a:r>
              <a:rPr lang="en-US" sz="1200" dirty="0" err="1"/>
              <a:t>Widebäck</a:t>
            </a:r>
            <a:r>
              <a:rPr lang="en-US" sz="1200" dirty="0"/>
              <a:t> K, et al. Asymptomatic bacteriuria in a population of elderly in municipal institutional care. </a:t>
            </a:r>
            <a:r>
              <a:rPr lang="en-US" sz="1200" dirty="0" err="1"/>
              <a:t>Scand</a:t>
            </a:r>
            <a:r>
              <a:rPr lang="en-US" sz="1200" dirty="0"/>
              <a:t> J Prim Health Care 2002;20(3):166-8.</a:t>
            </a:r>
            <a:endParaRPr lang="nl-NL" sz="1200" dirty="0"/>
          </a:p>
          <a:p>
            <a:pPr lvl="0">
              <a:lnSpc>
                <a:spcPct val="100000"/>
              </a:lnSpc>
              <a:spcBef>
                <a:spcPts val="0"/>
              </a:spcBef>
            </a:pPr>
            <a:r>
              <a:rPr lang="nl-NL" sz="1200" dirty="0"/>
              <a:t>High KP, Bradley SF, </a:t>
            </a:r>
            <a:r>
              <a:rPr lang="nl-NL" sz="1200" dirty="0" err="1"/>
              <a:t>Gravenstein</a:t>
            </a:r>
            <a:r>
              <a:rPr lang="nl-NL" sz="1200" dirty="0"/>
              <a:t> S, et al. </a:t>
            </a:r>
            <a:r>
              <a:rPr lang="en-US" sz="1200" dirty="0"/>
              <a:t>Infectious Diseases Society of America. Clinical practice guideline for the evaluation of fever and infection in older adult residents of long-term care facilities: 2008 update by the Infectious Diseases Society of America. J Am </a:t>
            </a:r>
            <a:r>
              <a:rPr lang="en-US" sz="1200" dirty="0" err="1"/>
              <a:t>Geriatr</a:t>
            </a:r>
            <a:r>
              <a:rPr lang="en-US" sz="1200" dirty="0"/>
              <a:t> </a:t>
            </a:r>
            <a:r>
              <a:rPr lang="en-US" sz="1200" dirty="0" err="1"/>
              <a:t>Soc</a:t>
            </a:r>
            <a:r>
              <a:rPr lang="en-US" sz="1200" dirty="0"/>
              <a:t> 2009;57(3):375-394.</a:t>
            </a:r>
            <a:endParaRPr lang="nl-NL" sz="1200" dirty="0"/>
          </a:p>
          <a:p>
            <a:pPr lvl="0">
              <a:lnSpc>
                <a:spcPct val="100000"/>
              </a:lnSpc>
              <a:spcBef>
                <a:spcPts val="0"/>
              </a:spcBef>
            </a:pPr>
            <a:r>
              <a:rPr lang="en-US" sz="1200" dirty="0" err="1"/>
              <a:t>Juthani</a:t>
            </a:r>
            <a:r>
              <a:rPr lang="en-US" sz="1200" dirty="0"/>
              <a:t>-Mehta M, </a:t>
            </a:r>
            <a:r>
              <a:rPr lang="en-US" sz="1200" dirty="0" err="1"/>
              <a:t>Datunashvili</a:t>
            </a:r>
            <a:r>
              <a:rPr lang="en-US" sz="1200" dirty="0"/>
              <a:t> A, </a:t>
            </a:r>
            <a:r>
              <a:rPr lang="en-US" sz="1200" dirty="0" err="1"/>
              <a:t>Tinetti</a:t>
            </a:r>
            <a:r>
              <a:rPr lang="en-US" sz="1200" dirty="0"/>
              <a:t> M. Tests for urinary tract infection in nursing home residents. JAMA 2014;312(16):1687-8.</a:t>
            </a:r>
            <a:endParaRPr lang="nl-NL" sz="1200" dirty="0"/>
          </a:p>
          <a:p>
            <a:pPr lvl="0">
              <a:lnSpc>
                <a:spcPct val="100000"/>
              </a:lnSpc>
              <a:spcBef>
                <a:spcPts val="0"/>
              </a:spcBef>
            </a:pPr>
            <a:r>
              <a:rPr lang="en-US" sz="1200" dirty="0" err="1"/>
              <a:t>Juthani</a:t>
            </a:r>
            <a:r>
              <a:rPr lang="en-US" sz="1200" dirty="0"/>
              <a:t>-Mehta M, </a:t>
            </a:r>
            <a:r>
              <a:rPr lang="en-US" sz="1200" dirty="0" err="1"/>
              <a:t>Quagliarello</a:t>
            </a:r>
            <a:r>
              <a:rPr lang="en-US" sz="1200" dirty="0"/>
              <a:t> V, </a:t>
            </a:r>
            <a:r>
              <a:rPr lang="en-US" sz="1200" dirty="0" err="1"/>
              <a:t>Perrelli</a:t>
            </a:r>
            <a:r>
              <a:rPr lang="en-US" sz="1200" dirty="0"/>
              <a:t> E, et al. Clinical features to identify urinary tract infection in nursing home residents: a cohort study. J Am </a:t>
            </a:r>
            <a:r>
              <a:rPr lang="en-US" sz="1200" dirty="0" err="1"/>
              <a:t>Geriatr</a:t>
            </a:r>
            <a:r>
              <a:rPr lang="en-US" sz="1200" dirty="0"/>
              <a:t> </a:t>
            </a:r>
            <a:r>
              <a:rPr lang="en-US" sz="1200" dirty="0" err="1"/>
              <a:t>Soc</a:t>
            </a:r>
            <a:r>
              <a:rPr lang="en-US" sz="1200" dirty="0"/>
              <a:t> 2009;57(6):963-70.</a:t>
            </a:r>
            <a:endParaRPr lang="nl-NL" sz="1200" dirty="0"/>
          </a:p>
          <a:p>
            <a:pPr lvl="0">
              <a:lnSpc>
                <a:spcPct val="100000"/>
              </a:lnSpc>
              <a:spcBef>
                <a:spcPts val="0"/>
              </a:spcBef>
            </a:pPr>
            <a:r>
              <a:rPr lang="en-US" sz="1200" dirty="0"/>
              <a:t>Lin YT, Chen LK, Lin MH, Hwang SJ. Asymptomatic Bacteriuria Among the Institutionalized Elderly. J Chin Med </a:t>
            </a:r>
            <a:r>
              <a:rPr lang="en-US" sz="1200" dirty="0" err="1"/>
              <a:t>Assoc</a:t>
            </a:r>
            <a:r>
              <a:rPr lang="en-US" sz="1200" dirty="0"/>
              <a:t> 2006;69(5):213-7.</a:t>
            </a:r>
            <a:endParaRPr lang="nl-NL" sz="1200" dirty="0"/>
          </a:p>
          <a:p>
            <a:pPr lvl="0">
              <a:lnSpc>
                <a:spcPct val="100000"/>
              </a:lnSpc>
              <a:spcBef>
                <a:spcPts val="0"/>
              </a:spcBef>
            </a:pPr>
            <a:r>
              <a:rPr lang="en-US" sz="1200" dirty="0"/>
              <a:t>Loeb M, Brazil K, </a:t>
            </a:r>
            <a:r>
              <a:rPr lang="en-US" sz="1200" dirty="0" err="1"/>
              <a:t>Lohfeld</a:t>
            </a:r>
            <a:r>
              <a:rPr lang="en-US" sz="1200" dirty="0"/>
              <a:t> L. Effect of a multifaceted intervention on number of antimicrobial prescriptions for suspected urinary tract infections in residents of nursing homes: cluster </a:t>
            </a:r>
            <a:r>
              <a:rPr lang="en-US" sz="1200" dirty="0" err="1"/>
              <a:t>randomised</a:t>
            </a:r>
            <a:r>
              <a:rPr lang="en-US" sz="1200" dirty="0"/>
              <a:t> controlled trial. BMJ 2005;331(7518):669.</a:t>
            </a:r>
            <a:endParaRPr lang="nl-NL" sz="1200" dirty="0"/>
          </a:p>
          <a:p>
            <a:pPr lvl="0">
              <a:lnSpc>
                <a:spcPct val="100000"/>
              </a:lnSpc>
              <a:spcBef>
                <a:spcPts val="0"/>
              </a:spcBef>
            </a:pPr>
            <a:r>
              <a:rPr lang="en-US" sz="1200" dirty="0" err="1"/>
              <a:t>Lundkvist</a:t>
            </a:r>
            <a:r>
              <a:rPr lang="en-US" sz="1200" dirty="0"/>
              <a:t> J, </a:t>
            </a:r>
            <a:r>
              <a:rPr lang="en-US" sz="1200" dirty="0" err="1"/>
              <a:t>Akerlind</a:t>
            </a:r>
            <a:r>
              <a:rPr lang="en-US" sz="1200" dirty="0"/>
              <a:t> I, </a:t>
            </a:r>
            <a:r>
              <a:rPr lang="en-US" sz="1200" dirty="0" err="1"/>
              <a:t>Borgquist</a:t>
            </a:r>
            <a:r>
              <a:rPr lang="en-US" sz="1200" dirty="0"/>
              <a:t> L, </a:t>
            </a:r>
            <a:r>
              <a:rPr lang="en-US" sz="1200" dirty="0" err="1"/>
              <a:t>Mölstad</a:t>
            </a:r>
            <a:r>
              <a:rPr lang="en-US" sz="1200" dirty="0"/>
              <a:t> S. The more time spent on listening, the less time spent on prescribing antibiotics in general practice. Fam </a:t>
            </a:r>
            <a:r>
              <a:rPr lang="en-US" sz="1200" dirty="0" err="1"/>
              <a:t>Pract</a:t>
            </a:r>
            <a:r>
              <a:rPr lang="en-US" sz="1200" dirty="0"/>
              <a:t> 2002;19(6):638-40.</a:t>
            </a:r>
            <a:endParaRPr lang="nl-NL" sz="1200" dirty="0"/>
          </a:p>
          <a:p>
            <a:pPr lvl="0">
              <a:lnSpc>
                <a:spcPct val="100000"/>
              </a:lnSpc>
              <a:spcBef>
                <a:spcPts val="0"/>
              </a:spcBef>
            </a:pPr>
            <a:r>
              <a:rPr lang="en-US" sz="1200" dirty="0"/>
              <a:t>Mody L, </a:t>
            </a:r>
            <a:r>
              <a:rPr lang="en-US" sz="1200" dirty="0" err="1"/>
              <a:t>Juthani</a:t>
            </a:r>
            <a:r>
              <a:rPr lang="en-US" sz="1200" dirty="0"/>
              <a:t>-Mehta M. Urinary tract infections in older women: a clinical review. JAMA 2014;26;311(8):844-54</a:t>
            </a:r>
            <a:r>
              <a:rPr lang="en-US" sz="1200" dirty="0" smtClean="0"/>
              <a:t>.</a:t>
            </a:r>
            <a:endParaRPr lang="nl-NL" sz="1200" dirty="0"/>
          </a:p>
        </p:txBody>
      </p:sp>
    </p:spTree>
    <p:extLst>
      <p:ext uri="{BB962C8B-B14F-4D97-AF65-F5344CB8AC3E}">
        <p14:creationId xmlns:p14="http://schemas.microsoft.com/office/powerpoint/2010/main" val="299093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Referenties (2/2)</a:t>
            </a:r>
            <a:endParaRPr lang="nl-NL" sz="3048" dirty="0"/>
          </a:p>
        </p:txBody>
      </p:sp>
      <p:sp>
        <p:nvSpPr>
          <p:cNvPr id="6" name="Tijdelijke aanduiding voor inhoud 5"/>
          <p:cNvSpPr txBox="1">
            <a:spLocks/>
          </p:cNvSpPr>
          <p:nvPr/>
        </p:nvSpPr>
        <p:spPr>
          <a:xfrm>
            <a:off x="694944" y="1864427"/>
            <a:ext cx="10064100" cy="4993574"/>
          </a:xfrm>
          <a:prstGeom prst="rect">
            <a:avLst/>
          </a:prstGeom>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1200" dirty="0" smtClean="0"/>
              <a:t>Nace </a:t>
            </a:r>
            <a:r>
              <a:rPr lang="en-US" sz="1200" dirty="0"/>
              <a:t>DA, </a:t>
            </a:r>
            <a:r>
              <a:rPr lang="en-US" sz="1200" dirty="0" err="1"/>
              <a:t>Drinka</a:t>
            </a:r>
            <a:r>
              <a:rPr lang="en-US" sz="1200" dirty="0"/>
              <a:t> PJ, Crnich CJ. Clinical uncertainties in the approach to long term care residents with possible urinary tract infection. J Am Med Dir </a:t>
            </a:r>
            <a:r>
              <a:rPr lang="en-US" sz="1200" dirty="0" err="1"/>
              <a:t>Assoc</a:t>
            </a:r>
            <a:r>
              <a:rPr lang="en-US" sz="1200" dirty="0"/>
              <a:t> 2014 Feb;15(2):133-9.</a:t>
            </a:r>
            <a:endParaRPr lang="nl-NL" sz="1200" dirty="0"/>
          </a:p>
          <a:p>
            <a:pPr lvl="0">
              <a:lnSpc>
                <a:spcPct val="100000"/>
              </a:lnSpc>
              <a:spcBef>
                <a:spcPts val="0"/>
              </a:spcBef>
            </a:pPr>
            <a:r>
              <a:rPr lang="en-US" sz="1200" dirty="0"/>
              <a:t>Nicolle LE, Bjornson J, Harding GKM. Bacteriuria in elderly institutionalized men. N </a:t>
            </a:r>
            <a:r>
              <a:rPr lang="en-US" sz="1200" dirty="0" err="1"/>
              <a:t>Engl</a:t>
            </a:r>
            <a:r>
              <a:rPr lang="en-US" sz="1200" dirty="0"/>
              <a:t> J Med 1983;309(23):1420-5.</a:t>
            </a:r>
            <a:endParaRPr lang="nl-NL" sz="1200" dirty="0"/>
          </a:p>
          <a:p>
            <a:pPr lvl="0">
              <a:lnSpc>
                <a:spcPct val="100000"/>
              </a:lnSpc>
              <a:spcBef>
                <a:spcPts val="0"/>
              </a:spcBef>
            </a:pPr>
            <a:r>
              <a:rPr lang="en-US" sz="1200" dirty="0"/>
              <a:t>Nicolle LE, Mayhew WJ, Bryan L. Prospective randomized comparison of therapy and no therapy for asymptomatic bacteriuria in institutionalized elderly woman. Am J Med 1987 Jul;83(1):27-33.</a:t>
            </a:r>
            <a:endParaRPr lang="nl-NL" sz="1200" dirty="0"/>
          </a:p>
          <a:p>
            <a:pPr lvl="0">
              <a:lnSpc>
                <a:spcPct val="100000"/>
              </a:lnSpc>
              <a:spcBef>
                <a:spcPts val="0"/>
              </a:spcBef>
            </a:pPr>
            <a:r>
              <a:rPr lang="en-US" sz="1200" dirty="0"/>
              <a:t>Nicolle LE. Urinary tract infection in long-term-care facility residents. </a:t>
            </a:r>
            <a:r>
              <a:rPr lang="en-US" sz="1200" dirty="0" err="1"/>
              <a:t>Clin</a:t>
            </a:r>
            <a:r>
              <a:rPr lang="en-US" sz="1200" dirty="0"/>
              <a:t> Infect Dis 2000;31:757–61.</a:t>
            </a:r>
            <a:endParaRPr lang="nl-NL" sz="1200" dirty="0"/>
          </a:p>
          <a:p>
            <a:pPr lvl="0">
              <a:lnSpc>
                <a:spcPct val="100000"/>
              </a:lnSpc>
              <a:spcBef>
                <a:spcPts val="0"/>
              </a:spcBef>
            </a:pPr>
            <a:r>
              <a:rPr lang="en-US" sz="1200" dirty="0"/>
              <a:t>Norman DC. Fever in the Elderly. </a:t>
            </a:r>
            <a:r>
              <a:rPr lang="en-US" sz="1200" dirty="0" err="1"/>
              <a:t>Clin</a:t>
            </a:r>
            <a:r>
              <a:rPr lang="en-US" sz="1200" dirty="0"/>
              <a:t> Infect Dis 2000;31(1):148-51.</a:t>
            </a:r>
            <a:endParaRPr lang="nl-NL" sz="1200" dirty="0"/>
          </a:p>
          <a:p>
            <a:pPr lvl="0">
              <a:lnSpc>
                <a:spcPct val="100000"/>
              </a:lnSpc>
              <a:spcBef>
                <a:spcPts val="0"/>
              </a:spcBef>
            </a:pPr>
            <a:r>
              <a:rPr lang="en-US" sz="1200" dirty="0" err="1"/>
              <a:t>Pettersson</a:t>
            </a:r>
            <a:r>
              <a:rPr lang="en-US" sz="1200" dirty="0"/>
              <a:t> E, </a:t>
            </a:r>
            <a:r>
              <a:rPr lang="en-US" sz="1200" dirty="0" err="1"/>
              <a:t>Vernby</a:t>
            </a:r>
            <a:r>
              <a:rPr lang="en-US" sz="1200" dirty="0"/>
              <a:t> A, </a:t>
            </a:r>
            <a:r>
              <a:rPr lang="en-US" sz="1200" dirty="0" err="1"/>
              <a:t>Molstad</a:t>
            </a:r>
            <a:r>
              <a:rPr lang="en-US" sz="1200" dirty="0"/>
              <a:t> S, et al. Can a multifaceted educational intervention targeting both nurses and physicians change the prescribing of antibiotics to nursing home residents? A cluster randomized controlled trial. J </a:t>
            </a:r>
            <a:r>
              <a:rPr lang="en-US" sz="1200" dirty="0" err="1"/>
              <a:t>Antmicrob</a:t>
            </a:r>
            <a:r>
              <a:rPr lang="en-US" sz="1200" dirty="0"/>
              <a:t> </a:t>
            </a:r>
            <a:r>
              <a:rPr lang="en-US" sz="1200" dirty="0" err="1"/>
              <a:t>Chemother</a:t>
            </a:r>
            <a:r>
              <a:rPr lang="en-US" sz="1200" dirty="0"/>
              <a:t> 2011;66:2659-2666.</a:t>
            </a:r>
            <a:endParaRPr lang="nl-NL" sz="1200" dirty="0"/>
          </a:p>
          <a:p>
            <a:pPr lvl="0">
              <a:lnSpc>
                <a:spcPct val="100000"/>
              </a:lnSpc>
              <a:spcBef>
                <a:spcPts val="0"/>
              </a:spcBef>
            </a:pPr>
            <a:r>
              <a:rPr lang="en-US" sz="1200" dirty="0"/>
              <a:t>Sundvall PD, </a:t>
            </a:r>
            <a:r>
              <a:rPr lang="en-US" sz="1200" dirty="0" err="1"/>
              <a:t>Ulleryd</a:t>
            </a:r>
            <a:r>
              <a:rPr lang="en-US" sz="1200" dirty="0"/>
              <a:t> P, </a:t>
            </a:r>
            <a:r>
              <a:rPr lang="en-US" sz="1200" dirty="0" err="1"/>
              <a:t>Gunnarson</a:t>
            </a:r>
            <a:r>
              <a:rPr lang="en-US" sz="1200" dirty="0"/>
              <a:t> RK. Urine culture doubtful in determining etiology of diffuse symptoms among elderly individuals: a cross sectional study of 32 nursing homes. BMC Fam </a:t>
            </a:r>
            <a:r>
              <a:rPr lang="en-US" sz="1200" dirty="0" err="1"/>
              <a:t>Pract</a:t>
            </a:r>
            <a:r>
              <a:rPr lang="en-US" sz="1200" dirty="0"/>
              <a:t> 2011;12:36.</a:t>
            </a:r>
            <a:endParaRPr lang="nl-NL" sz="1200" dirty="0"/>
          </a:p>
          <a:p>
            <a:pPr lvl="0">
              <a:lnSpc>
                <a:spcPct val="100000"/>
              </a:lnSpc>
              <a:spcBef>
                <a:spcPts val="0"/>
              </a:spcBef>
            </a:pPr>
            <a:r>
              <a:rPr lang="nl-NL" sz="1200" dirty="0"/>
              <a:t>Van Buul LW, Vreeken HL, Bradley SF, et al. </a:t>
            </a:r>
            <a:r>
              <a:rPr lang="en-US" sz="1200" dirty="0"/>
              <a:t>The development of a decision tool for the empiric treatment of suspected urinary tract infection in frail older adults: a </a:t>
            </a:r>
            <a:r>
              <a:rPr lang="en-US" sz="1200" dirty="0" err="1"/>
              <a:t>delphi</a:t>
            </a:r>
            <a:r>
              <a:rPr lang="en-US" sz="1200" dirty="0"/>
              <a:t> consensus procedure. J Am Med Dir </a:t>
            </a:r>
            <a:r>
              <a:rPr lang="en-US" sz="1200" dirty="0" err="1"/>
              <a:t>Assoc</a:t>
            </a:r>
            <a:r>
              <a:rPr lang="en-US" sz="1200" dirty="0"/>
              <a:t> 2018 Sep;19(9):757-764.</a:t>
            </a:r>
            <a:endParaRPr lang="nl-NL" sz="1200" dirty="0"/>
          </a:p>
          <a:p>
            <a:pPr lvl="0">
              <a:lnSpc>
                <a:spcPct val="100000"/>
              </a:lnSpc>
              <a:spcBef>
                <a:spcPts val="0"/>
              </a:spcBef>
            </a:pPr>
            <a:r>
              <a:rPr lang="nl-NL" sz="1200" dirty="0"/>
              <a:t>Van Buul LW, van der Steen JT, Doncker SM, et al. </a:t>
            </a:r>
            <a:r>
              <a:rPr lang="en-US" sz="1200" dirty="0"/>
              <a:t>Factors influencing antibiotic prescribing in long-term care facilities: a qualitative in-depth study. BMC </a:t>
            </a:r>
            <a:r>
              <a:rPr lang="en-US" sz="1200" dirty="0" err="1"/>
              <a:t>Geriatr</a:t>
            </a:r>
            <a:r>
              <a:rPr lang="en-US" sz="1200" dirty="0"/>
              <a:t> 2014 Dec 16;14:136.</a:t>
            </a:r>
            <a:endParaRPr lang="nl-NL" sz="1200" dirty="0"/>
          </a:p>
          <a:p>
            <a:pPr lvl="0">
              <a:lnSpc>
                <a:spcPct val="100000"/>
              </a:lnSpc>
              <a:spcBef>
                <a:spcPts val="0"/>
              </a:spcBef>
            </a:pPr>
            <a:r>
              <a:rPr lang="nl-NL" sz="1200" dirty="0"/>
              <a:t>Verenso. Urineweginfecties bij kwetsbare ouderen. Verenso 2018. Beschikbaar </a:t>
            </a:r>
            <a:r>
              <a:rPr lang="nl-NL" sz="1200" dirty="0" err="1"/>
              <a:t>via:https</a:t>
            </a:r>
            <a:r>
              <a:rPr lang="nl-NL" sz="1200" dirty="0"/>
              <a:t>://www.verenso.nl/richtlijnen-en-praktijkvoering/richtlijnendatabase/urineweginfecties</a:t>
            </a:r>
          </a:p>
          <a:p>
            <a:pPr lvl="0">
              <a:lnSpc>
                <a:spcPct val="100000"/>
              </a:lnSpc>
              <a:spcBef>
                <a:spcPts val="0"/>
              </a:spcBef>
            </a:pPr>
            <a:r>
              <a:rPr lang="en-US" sz="1200" dirty="0"/>
              <a:t>Walker S, </a:t>
            </a:r>
            <a:r>
              <a:rPr lang="en-US" sz="1200" dirty="0" err="1"/>
              <a:t>McGeer</a:t>
            </a:r>
            <a:r>
              <a:rPr lang="en-US" sz="1200" dirty="0"/>
              <a:t> A, </a:t>
            </a:r>
            <a:r>
              <a:rPr lang="en-US" sz="1200" dirty="0" err="1"/>
              <a:t>Simor</a:t>
            </a:r>
            <a:r>
              <a:rPr lang="en-US" sz="1200" dirty="0"/>
              <a:t> AE, et al. Why are antibiotics prescribed for asymptomatic bacteriuria in institutionalized elderly people? A qualitative study of physicians‘ and nurses' perceptions. CMAJ 2000;163(3):273-7.</a:t>
            </a:r>
            <a:endParaRPr lang="nl-NL" sz="1200" dirty="0"/>
          </a:p>
          <a:p>
            <a:pPr lvl="0">
              <a:lnSpc>
                <a:spcPct val="100000"/>
              </a:lnSpc>
              <a:spcBef>
                <a:spcPts val="0"/>
              </a:spcBef>
            </a:pPr>
            <a:r>
              <a:rPr lang="nl-NL" sz="1200" dirty="0" err="1"/>
              <a:t>Woodford</a:t>
            </a:r>
            <a:r>
              <a:rPr lang="nl-NL" sz="1200" dirty="0"/>
              <a:t> HJ, Graham C, </a:t>
            </a:r>
            <a:r>
              <a:rPr lang="nl-NL" sz="1200" dirty="0" err="1"/>
              <a:t>Meda</a:t>
            </a:r>
            <a:r>
              <a:rPr lang="nl-NL" sz="1200" dirty="0"/>
              <a:t> M, et al. </a:t>
            </a:r>
            <a:r>
              <a:rPr lang="en-US" sz="1200" dirty="0" err="1"/>
              <a:t>Bacteremic</a:t>
            </a:r>
            <a:r>
              <a:rPr lang="en-US" sz="1200" dirty="0"/>
              <a:t> urinary tract infection in hospitalized older patients - are any currently available diagnostic criteria sensitive enough. JAGS 2011;59 (03).</a:t>
            </a:r>
            <a:endParaRPr lang="nl-NL" sz="1200" dirty="0"/>
          </a:p>
          <a:p>
            <a:pPr>
              <a:lnSpc>
                <a:spcPct val="100000"/>
              </a:lnSpc>
              <a:spcBef>
                <a:spcPts val="0"/>
              </a:spcBef>
              <a:buFont typeface="Wingdings" panose="05000000000000000000" pitchFamily="2" charset="2"/>
              <a:buChar char="§"/>
            </a:pPr>
            <a:endParaRPr lang="nl-NL" sz="1200" dirty="0" smtClean="0">
              <a:solidFill>
                <a:srgbClr val="00B050"/>
              </a:solidFill>
            </a:endParaRPr>
          </a:p>
        </p:txBody>
      </p:sp>
    </p:spTree>
    <p:extLst>
      <p:ext uri="{BB962C8B-B14F-4D97-AF65-F5344CB8AC3E}">
        <p14:creationId xmlns:p14="http://schemas.microsoft.com/office/powerpoint/2010/main" val="65866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1952090"/>
            <a:ext cx="12192000" cy="2774022"/>
          </a:xfrm>
          <a:prstGeom prst="rect">
            <a:avLst/>
          </a:prstGeom>
          <a:solidFill>
            <a:srgbClr val="3A9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nl-NL" sz="2400">
              <a:solidFill>
                <a:srgbClr val="FFFFFF"/>
              </a:solidFill>
              <a:latin typeface="Calibri"/>
            </a:endParaRPr>
          </a:p>
        </p:txBody>
      </p:sp>
      <p:sp>
        <p:nvSpPr>
          <p:cNvPr id="7" name="Titel 1"/>
          <p:cNvSpPr txBox="1">
            <a:spLocks/>
          </p:cNvSpPr>
          <p:nvPr/>
        </p:nvSpPr>
        <p:spPr>
          <a:xfrm>
            <a:off x="815413" y="2575927"/>
            <a:ext cx="10465064" cy="1617133"/>
          </a:xfrm>
          <a:prstGeom prst="rect">
            <a:avLst/>
          </a:prstGeom>
        </p:spPr>
        <p:txBody>
          <a:bodyPr lIns="0" tIns="0" rIns="0" bIns="0"/>
          <a:lstStyle>
            <a:lvl1pPr algn="l" defTabSz="685800" rtl="0" eaLnBrk="1" fontAlgn="base" hangingPunct="1">
              <a:spcBef>
                <a:spcPct val="0"/>
              </a:spcBef>
              <a:spcAft>
                <a:spcPct val="0"/>
              </a:spcAft>
              <a:defRPr sz="3300" b="1" i="0" kern="1200" baseline="0">
                <a:solidFill>
                  <a:srgbClr val="003741"/>
                </a:solidFill>
                <a:latin typeface="Trebuchet MS" charset="0"/>
                <a:ea typeface="+mj-ea"/>
                <a:cs typeface="+mj-cs"/>
              </a:defRPr>
            </a:lvl1pPr>
            <a:lvl2pPr algn="ctr" defTabSz="685800" rtl="0" eaLnBrk="1" fontAlgn="base" hangingPunct="1">
              <a:spcBef>
                <a:spcPct val="0"/>
              </a:spcBef>
              <a:spcAft>
                <a:spcPct val="0"/>
              </a:spcAft>
              <a:defRPr sz="3300">
                <a:solidFill>
                  <a:schemeClr val="tx1"/>
                </a:solidFill>
                <a:latin typeface="Univers 45 Light" charset="0"/>
              </a:defRPr>
            </a:lvl2pPr>
            <a:lvl3pPr algn="ctr" defTabSz="685800" rtl="0" eaLnBrk="1" fontAlgn="base" hangingPunct="1">
              <a:spcBef>
                <a:spcPct val="0"/>
              </a:spcBef>
              <a:spcAft>
                <a:spcPct val="0"/>
              </a:spcAft>
              <a:defRPr sz="3300">
                <a:solidFill>
                  <a:schemeClr val="tx1"/>
                </a:solidFill>
                <a:latin typeface="Univers 45 Light" charset="0"/>
              </a:defRPr>
            </a:lvl3pPr>
            <a:lvl4pPr algn="ctr" defTabSz="685800" rtl="0" eaLnBrk="1" fontAlgn="base" hangingPunct="1">
              <a:spcBef>
                <a:spcPct val="0"/>
              </a:spcBef>
              <a:spcAft>
                <a:spcPct val="0"/>
              </a:spcAft>
              <a:defRPr sz="3300">
                <a:solidFill>
                  <a:schemeClr val="tx1"/>
                </a:solidFill>
                <a:latin typeface="Univers 45 Light" charset="0"/>
              </a:defRPr>
            </a:lvl4pPr>
            <a:lvl5pPr algn="ctr" defTabSz="685800" rtl="0" eaLnBrk="1" fontAlgn="base" hangingPunct="1">
              <a:spcBef>
                <a:spcPct val="0"/>
              </a:spcBef>
              <a:spcAft>
                <a:spcPct val="0"/>
              </a:spcAft>
              <a:defRPr sz="3300">
                <a:solidFill>
                  <a:schemeClr val="tx1"/>
                </a:solidFill>
                <a:latin typeface="Univers 45 Light" charset="0"/>
              </a:defRPr>
            </a:lvl5pPr>
            <a:lvl6pPr marL="457200" algn="ctr" defTabSz="685800" rtl="0" eaLnBrk="1" fontAlgn="base" hangingPunct="1">
              <a:spcBef>
                <a:spcPct val="0"/>
              </a:spcBef>
              <a:spcAft>
                <a:spcPct val="0"/>
              </a:spcAft>
              <a:defRPr sz="3300">
                <a:solidFill>
                  <a:schemeClr val="tx1"/>
                </a:solidFill>
                <a:latin typeface="Univers 45 Light" charset="0"/>
              </a:defRPr>
            </a:lvl6pPr>
            <a:lvl7pPr marL="914400" algn="ctr" defTabSz="685800" rtl="0" eaLnBrk="1" fontAlgn="base" hangingPunct="1">
              <a:spcBef>
                <a:spcPct val="0"/>
              </a:spcBef>
              <a:spcAft>
                <a:spcPct val="0"/>
              </a:spcAft>
              <a:defRPr sz="3300">
                <a:solidFill>
                  <a:schemeClr val="tx1"/>
                </a:solidFill>
                <a:latin typeface="Univers 45 Light" charset="0"/>
              </a:defRPr>
            </a:lvl7pPr>
            <a:lvl8pPr marL="1371600" algn="ctr" defTabSz="685800" rtl="0" eaLnBrk="1" fontAlgn="base" hangingPunct="1">
              <a:spcBef>
                <a:spcPct val="0"/>
              </a:spcBef>
              <a:spcAft>
                <a:spcPct val="0"/>
              </a:spcAft>
              <a:defRPr sz="3300">
                <a:solidFill>
                  <a:schemeClr val="tx1"/>
                </a:solidFill>
                <a:latin typeface="Univers 45 Light" charset="0"/>
              </a:defRPr>
            </a:lvl8pPr>
            <a:lvl9pPr marL="1828800" algn="ctr" defTabSz="685800" rtl="0" eaLnBrk="1" fontAlgn="base" hangingPunct="1">
              <a:spcBef>
                <a:spcPct val="0"/>
              </a:spcBef>
              <a:spcAft>
                <a:spcPct val="0"/>
              </a:spcAft>
              <a:defRPr sz="3300">
                <a:solidFill>
                  <a:schemeClr val="tx1"/>
                </a:solidFill>
                <a:latin typeface="Univers 45 Light" charset="0"/>
              </a:defRPr>
            </a:lvl9pPr>
          </a:lstStyle>
          <a:p>
            <a:pPr algn="ctr" defTabSz="914377"/>
            <a:r>
              <a:rPr lang="nl-NL" sz="5400" dirty="0">
                <a:solidFill>
                  <a:srgbClr val="FFFFFF"/>
                </a:solidFill>
                <a:latin typeface="Trebuchet MS" panose="020B0603020202020204" pitchFamily="34" charset="0"/>
                <a:ea typeface="Univers 45 Light" charset="0"/>
                <a:cs typeface="Univers 45 Light" charset="0"/>
              </a:rPr>
              <a:t>Bedankt voor je </a:t>
            </a:r>
            <a:r>
              <a:rPr lang="nl-NL" sz="5400" dirty="0" smtClean="0">
                <a:solidFill>
                  <a:srgbClr val="FFFFFF"/>
                </a:solidFill>
                <a:latin typeface="Trebuchet MS" panose="020B0603020202020204" pitchFamily="34" charset="0"/>
                <a:ea typeface="Univers 45 Light" charset="0"/>
                <a:cs typeface="Univers 45 Light" charset="0"/>
              </a:rPr>
              <a:t>interesse in deze scholing</a:t>
            </a:r>
            <a:r>
              <a:rPr lang="nl-NL" sz="3600" b="0" dirty="0">
                <a:solidFill>
                  <a:srgbClr val="FFFFFF"/>
                </a:solidFill>
                <a:latin typeface="Trebuchet MS" panose="020B0603020202020204" pitchFamily="34" charset="0"/>
                <a:ea typeface="Univers 45 Light" charset="0"/>
                <a:cs typeface="Univers 45 Light" charset="0"/>
              </a:rPr>
              <a:t/>
            </a:r>
            <a:br>
              <a:rPr lang="nl-NL" sz="3600" b="0" dirty="0">
                <a:solidFill>
                  <a:srgbClr val="FFFFFF"/>
                </a:solidFill>
                <a:latin typeface="Trebuchet MS" panose="020B0603020202020204" pitchFamily="34" charset="0"/>
                <a:ea typeface="Univers 45 Light" charset="0"/>
                <a:cs typeface="Univers 45 Light" charset="0"/>
              </a:rPr>
            </a:br>
            <a:r>
              <a:rPr lang="nl-NL" sz="800" b="0" dirty="0">
                <a:solidFill>
                  <a:srgbClr val="FFFFFF"/>
                </a:solidFill>
                <a:latin typeface="Trebuchet MS" panose="020B0603020202020204" pitchFamily="34" charset="0"/>
              </a:rPr>
              <a:t/>
            </a:r>
            <a:br>
              <a:rPr lang="nl-NL" sz="800" b="0" dirty="0">
                <a:solidFill>
                  <a:srgbClr val="FFFFFF"/>
                </a:solidFill>
                <a:latin typeface="Trebuchet MS" panose="020B0603020202020204" pitchFamily="34" charset="0"/>
              </a:rPr>
            </a:br>
            <a:endParaRPr lang="nl-NL" altLang="nl-NL" sz="2667" b="0" i="1" dirty="0">
              <a:solidFill>
                <a:srgbClr val="FFFFFF"/>
              </a:solidFill>
              <a:ea typeface="Univers 45 Light" charset="0"/>
              <a:cs typeface="Univers 45 Light" charset="0"/>
            </a:endParaRPr>
          </a:p>
          <a:p>
            <a:pPr defTabSz="914377">
              <a:defRPr/>
            </a:pPr>
            <a:endParaRPr lang="nl-NL" altLang="nl-NL" sz="2667" b="0" i="1" dirty="0">
              <a:solidFill>
                <a:srgbClr val="FFFFFF"/>
              </a:solidFill>
              <a:ea typeface="Univers 45 Light" charset="0"/>
              <a:cs typeface="Univers 45 Light" charset="0"/>
            </a:endParaRPr>
          </a:p>
          <a:p>
            <a:pPr defTabSz="914377">
              <a:defRPr/>
            </a:pPr>
            <a:endParaRPr lang="nl-NL" altLang="nl-NL" sz="667" b="0" dirty="0">
              <a:solidFill>
                <a:srgbClr val="FFFFFF"/>
              </a:solidFill>
              <a:ea typeface="Univers 45 Light" charset="0"/>
              <a:cs typeface="Univers 45 Light" charset="0"/>
            </a:endParaRPr>
          </a:p>
        </p:txBody>
      </p:sp>
      <p:pic>
        <p:nvPicPr>
          <p:cNvPr id="8" name="Afbeelding 7"/>
          <p:cNvPicPr>
            <a:picLocks noChangeAspect="1"/>
          </p:cNvPicPr>
          <p:nvPr/>
        </p:nvPicPr>
        <p:blipFill>
          <a:blip r:embed="rId3"/>
          <a:stretch>
            <a:fillRect/>
          </a:stretch>
        </p:blipFill>
        <p:spPr>
          <a:xfrm>
            <a:off x="3686569" y="513995"/>
            <a:ext cx="4922896" cy="833244"/>
          </a:xfrm>
          <a:prstGeom prst="rect">
            <a:avLst/>
          </a:prstGeom>
        </p:spPr>
      </p:pic>
      <p:sp>
        <p:nvSpPr>
          <p:cNvPr id="9" name="Titel 1"/>
          <p:cNvSpPr txBox="1">
            <a:spLocks/>
          </p:cNvSpPr>
          <p:nvPr/>
        </p:nvSpPr>
        <p:spPr>
          <a:xfrm>
            <a:off x="1318161" y="4947522"/>
            <a:ext cx="9666514" cy="942635"/>
          </a:xfrm>
          <a:prstGeom prst="rect">
            <a:avLst/>
          </a:prstGeom>
        </p:spPr>
        <p:txBody>
          <a:bodyPr lIns="0" tIns="0" rIns="0" bIns="0"/>
          <a:lstStyle>
            <a:lvl1pPr algn="l" defTabSz="685800" rtl="0" eaLnBrk="1" fontAlgn="base" hangingPunct="1">
              <a:spcBef>
                <a:spcPct val="0"/>
              </a:spcBef>
              <a:spcAft>
                <a:spcPct val="0"/>
              </a:spcAft>
              <a:defRPr sz="3300" b="1" i="0" kern="1200" baseline="0">
                <a:solidFill>
                  <a:srgbClr val="003741"/>
                </a:solidFill>
                <a:latin typeface="Trebuchet MS" charset="0"/>
                <a:ea typeface="+mj-ea"/>
                <a:cs typeface="+mj-cs"/>
              </a:defRPr>
            </a:lvl1pPr>
            <a:lvl2pPr algn="ctr" defTabSz="685800" rtl="0" eaLnBrk="1" fontAlgn="base" hangingPunct="1">
              <a:spcBef>
                <a:spcPct val="0"/>
              </a:spcBef>
              <a:spcAft>
                <a:spcPct val="0"/>
              </a:spcAft>
              <a:defRPr sz="3300">
                <a:solidFill>
                  <a:schemeClr val="tx1"/>
                </a:solidFill>
                <a:latin typeface="Univers 45 Light" charset="0"/>
              </a:defRPr>
            </a:lvl2pPr>
            <a:lvl3pPr algn="ctr" defTabSz="685800" rtl="0" eaLnBrk="1" fontAlgn="base" hangingPunct="1">
              <a:spcBef>
                <a:spcPct val="0"/>
              </a:spcBef>
              <a:spcAft>
                <a:spcPct val="0"/>
              </a:spcAft>
              <a:defRPr sz="3300">
                <a:solidFill>
                  <a:schemeClr val="tx1"/>
                </a:solidFill>
                <a:latin typeface="Univers 45 Light" charset="0"/>
              </a:defRPr>
            </a:lvl3pPr>
            <a:lvl4pPr algn="ctr" defTabSz="685800" rtl="0" eaLnBrk="1" fontAlgn="base" hangingPunct="1">
              <a:spcBef>
                <a:spcPct val="0"/>
              </a:spcBef>
              <a:spcAft>
                <a:spcPct val="0"/>
              </a:spcAft>
              <a:defRPr sz="3300">
                <a:solidFill>
                  <a:schemeClr val="tx1"/>
                </a:solidFill>
                <a:latin typeface="Univers 45 Light" charset="0"/>
              </a:defRPr>
            </a:lvl4pPr>
            <a:lvl5pPr algn="ctr" defTabSz="685800" rtl="0" eaLnBrk="1" fontAlgn="base" hangingPunct="1">
              <a:spcBef>
                <a:spcPct val="0"/>
              </a:spcBef>
              <a:spcAft>
                <a:spcPct val="0"/>
              </a:spcAft>
              <a:defRPr sz="3300">
                <a:solidFill>
                  <a:schemeClr val="tx1"/>
                </a:solidFill>
                <a:latin typeface="Univers 45 Light" charset="0"/>
              </a:defRPr>
            </a:lvl5pPr>
            <a:lvl6pPr marL="457200" algn="ctr" defTabSz="685800" rtl="0" eaLnBrk="1" fontAlgn="base" hangingPunct="1">
              <a:spcBef>
                <a:spcPct val="0"/>
              </a:spcBef>
              <a:spcAft>
                <a:spcPct val="0"/>
              </a:spcAft>
              <a:defRPr sz="3300">
                <a:solidFill>
                  <a:schemeClr val="tx1"/>
                </a:solidFill>
                <a:latin typeface="Univers 45 Light" charset="0"/>
              </a:defRPr>
            </a:lvl6pPr>
            <a:lvl7pPr marL="914400" algn="ctr" defTabSz="685800" rtl="0" eaLnBrk="1" fontAlgn="base" hangingPunct="1">
              <a:spcBef>
                <a:spcPct val="0"/>
              </a:spcBef>
              <a:spcAft>
                <a:spcPct val="0"/>
              </a:spcAft>
              <a:defRPr sz="3300">
                <a:solidFill>
                  <a:schemeClr val="tx1"/>
                </a:solidFill>
                <a:latin typeface="Univers 45 Light" charset="0"/>
              </a:defRPr>
            </a:lvl7pPr>
            <a:lvl8pPr marL="1371600" algn="ctr" defTabSz="685800" rtl="0" eaLnBrk="1" fontAlgn="base" hangingPunct="1">
              <a:spcBef>
                <a:spcPct val="0"/>
              </a:spcBef>
              <a:spcAft>
                <a:spcPct val="0"/>
              </a:spcAft>
              <a:defRPr sz="3300">
                <a:solidFill>
                  <a:schemeClr val="tx1"/>
                </a:solidFill>
                <a:latin typeface="Univers 45 Light" charset="0"/>
              </a:defRPr>
            </a:lvl8pPr>
            <a:lvl9pPr marL="1828800" algn="ctr" defTabSz="685800" rtl="0" eaLnBrk="1" fontAlgn="base" hangingPunct="1">
              <a:spcBef>
                <a:spcPct val="0"/>
              </a:spcBef>
              <a:spcAft>
                <a:spcPct val="0"/>
              </a:spcAft>
              <a:defRPr sz="3300">
                <a:solidFill>
                  <a:schemeClr val="tx1"/>
                </a:solidFill>
                <a:latin typeface="Univers 45 Light" charset="0"/>
              </a:defRPr>
            </a:lvl9pPr>
          </a:lstStyle>
          <a:p>
            <a:pPr algn="ctr" defTabSz="914377"/>
            <a:r>
              <a:rPr lang="nl-NL" sz="2400" b="0" dirty="0" smtClean="0">
                <a:solidFill>
                  <a:schemeClr val="accent2"/>
                </a:solidFill>
                <a:latin typeface="Trebuchet MS" panose="020B0603020202020204" pitchFamily="34" charset="0"/>
                <a:ea typeface="Univers 45 Light" charset="0"/>
                <a:cs typeface="Univers 45 Light" charset="0"/>
              </a:rPr>
              <a:t>Vragen of opmerkingen over deze scholing?</a:t>
            </a:r>
          </a:p>
          <a:p>
            <a:pPr algn="ctr" defTabSz="914377"/>
            <a:r>
              <a:rPr lang="nl-NL" sz="2400" b="0" dirty="0" smtClean="0">
                <a:solidFill>
                  <a:schemeClr val="accent2"/>
                </a:solidFill>
                <a:latin typeface="Trebuchet MS" panose="020B0603020202020204" pitchFamily="34" charset="0"/>
                <a:ea typeface="Univers 45 Light" charset="0"/>
                <a:cs typeface="Univers 45 Light" charset="0"/>
              </a:rPr>
              <a:t>Mail: uno@amsterdamumc.nl</a:t>
            </a:r>
            <a:r>
              <a:rPr lang="nl-NL" sz="3600" b="0" dirty="0">
                <a:solidFill>
                  <a:schemeClr val="accent2"/>
                </a:solidFill>
                <a:latin typeface="Trebuchet MS" panose="020B0603020202020204" pitchFamily="34" charset="0"/>
                <a:ea typeface="Univers 45 Light" charset="0"/>
                <a:cs typeface="Univers 45 Light" charset="0"/>
              </a:rPr>
              <a:t/>
            </a:r>
            <a:br>
              <a:rPr lang="nl-NL" sz="3600" b="0" dirty="0">
                <a:solidFill>
                  <a:schemeClr val="accent2"/>
                </a:solidFill>
                <a:latin typeface="Trebuchet MS" panose="020B0603020202020204" pitchFamily="34" charset="0"/>
                <a:ea typeface="Univers 45 Light" charset="0"/>
                <a:cs typeface="Univers 45 Light" charset="0"/>
              </a:rPr>
            </a:br>
            <a:r>
              <a:rPr lang="nl-NL" sz="800" b="0" dirty="0">
                <a:solidFill>
                  <a:schemeClr val="accent2"/>
                </a:solidFill>
                <a:latin typeface="Trebuchet MS" panose="020B0603020202020204" pitchFamily="34" charset="0"/>
              </a:rPr>
              <a:t/>
            </a:r>
            <a:br>
              <a:rPr lang="nl-NL" sz="800" b="0" dirty="0">
                <a:solidFill>
                  <a:schemeClr val="accent2"/>
                </a:solidFill>
                <a:latin typeface="Trebuchet MS" panose="020B0603020202020204" pitchFamily="34" charset="0"/>
              </a:rPr>
            </a:br>
            <a:endParaRPr lang="nl-NL" altLang="nl-NL" sz="2667" b="0" i="1" dirty="0">
              <a:solidFill>
                <a:schemeClr val="accent2"/>
              </a:solidFill>
              <a:ea typeface="Univers 45 Light" charset="0"/>
              <a:cs typeface="Univers 45 Light" charset="0"/>
            </a:endParaRPr>
          </a:p>
          <a:p>
            <a:pPr defTabSz="914377">
              <a:defRPr/>
            </a:pPr>
            <a:endParaRPr lang="nl-NL" altLang="nl-NL" sz="2667" b="0" i="1" dirty="0">
              <a:solidFill>
                <a:schemeClr val="accent2"/>
              </a:solidFill>
              <a:ea typeface="Univers 45 Light" charset="0"/>
              <a:cs typeface="Univers 45 Light" charset="0"/>
            </a:endParaRPr>
          </a:p>
          <a:p>
            <a:pPr defTabSz="914377">
              <a:defRPr/>
            </a:pPr>
            <a:endParaRPr lang="nl-NL" altLang="nl-NL" sz="667" b="0" dirty="0">
              <a:solidFill>
                <a:schemeClr val="accent2"/>
              </a:solidFill>
              <a:ea typeface="Univers 45 Light" charset="0"/>
              <a:cs typeface="Univers 45 Light" charset="0"/>
            </a:endParaRPr>
          </a:p>
        </p:txBody>
      </p:sp>
    </p:spTree>
    <p:extLst>
      <p:ext uri="{BB962C8B-B14F-4D97-AF65-F5344CB8AC3E}">
        <p14:creationId xmlns:p14="http://schemas.microsoft.com/office/powerpoint/2010/main" val="783220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Belangrijkste veranderingen nieuwe UWI richtlijn </a:t>
            </a:r>
            <a:endParaRPr lang="nl-NL" sz="3048" dirty="0"/>
          </a:p>
        </p:txBody>
      </p:sp>
      <p:sp>
        <p:nvSpPr>
          <p:cNvPr id="6" name="Tijdelijke aanduiding voor inhoud 5"/>
          <p:cNvSpPr>
            <a:spLocks noGrp="1"/>
          </p:cNvSpPr>
          <p:nvPr>
            <p:ph sz="half" idx="4294967295"/>
          </p:nvPr>
        </p:nvSpPr>
        <p:spPr>
          <a:xfrm>
            <a:off x="694944" y="2425655"/>
            <a:ext cx="7130895" cy="4070147"/>
          </a:xfrm>
          <a:prstGeom prst="rect">
            <a:avLst/>
          </a:prstGeom>
        </p:spPr>
        <p:txBody>
          <a:bodyPr/>
          <a:lstStyle/>
          <a:p>
            <a:pPr>
              <a:lnSpc>
                <a:spcPct val="150000"/>
              </a:lnSpc>
              <a:buFont typeface="Wingdings" panose="05000000000000000000" pitchFamily="2" charset="2"/>
              <a:buChar char="§"/>
            </a:pPr>
            <a:r>
              <a:rPr lang="nl-NL" sz="2400" dirty="0"/>
              <a:t>Geen antibiotica voor aspecifieke symptomen</a:t>
            </a:r>
          </a:p>
          <a:p>
            <a:pPr>
              <a:lnSpc>
                <a:spcPct val="150000"/>
              </a:lnSpc>
              <a:buFont typeface="Wingdings" panose="05000000000000000000" pitchFamily="2" charset="2"/>
              <a:buChar char="§"/>
            </a:pPr>
            <a:r>
              <a:rPr lang="nl-NL" sz="2400" dirty="0"/>
              <a:t>Geen urine onderzoek (</a:t>
            </a:r>
            <a:r>
              <a:rPr lang="nl-NL" sz="2400" dirty="0" smtClean="0"/>
              <a:t>urinestick </a:t>
            </a:r>
            <a:r>
              <a:rPr lang="nl-NL" sz="2400" dirty="0"/>
              <a:t>/ urinekweek) om een </a:t>
            </a:r>
            <a:r>
              <a:rPr lang="nl-NL" sz="2400" dirty="0" smtClean="0"/>
              <a:t>UWI </a:t>
            </a:r>
            <a:r>
              <a:rPr lang="nl-NL" sz="2400" dirty="0"/>
              <a:t>aan te tonen</a:t>
            </a:r>
          </a:p>
          <a:p>
            <a:pPr>
              <a:lnSpc>
                <a:spcPct val="150000"/>
              </a:lnSpc>
              <a:buFont typeface="Wingdings" panose="05000000000000000000" pitchFamily="2" charset="2"/>
              <a:buChar char="§"/>
            </a:pPr>
            <a:endParaRPr lang="nl-NL" sz="2400" b="1" dirty="0">
              <a:solidFill>
                <a:schemeClr val="accent2"/>
              </a:solidFill>
            </a:endParaRPr>
          </a:p>
        </p:txBody>
      </p:sp>
      <p:pic>
        <p:nvPicPr>
          <p:cNvPr id="4" name="Picture 2" descr="Rails, Track, Drempel, Trein, Zachte, Reizen, Spoorw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162" y="1653759"/>
            <a:ext cx="3071719" cy="403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87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Belangrijkste veranderingen nieuwe UWI richtlijn </a:t>
            </a:r>
            <a:endParaRPr lang="nl-NL" sz="3048" dirty="0"/>
          </a:p>
        </p:txBody>
      </p:sp>
      <p:sp>
        <p:nvSpPr>
          <p:cNvPr id="6" name="Tijdelijke aanduiding voor inhoud 5"/>
          <p:cNvSpPr>
            <a:spLocks noGrp="1"/>
          </p:cNvSpPr>
          <p:nvPr>
            <p:ph sz="half" idx="4294967295"/>
          </p:nvPr>
        </p:nvSpPr>
        <p:spPr>
          <a:xfrm>
            <a:off x="694944" y="2425655"/>
            <a:ext cx="7130895" cy="4070147"/>
          </a:xfrm>
          <a:prstGeom prst="rect">
            <a:avLst/>
          </a:prstGeom>
        </p:spPr>
        <p:txBody>
          <a:bodyPr/>
          <a:lstStyle/>
          <a:p>
            <a:pPr>
              <a:lnSpc>
                <a:spcPct val="150000"/>
              </a:lnSpc>
              <a:buFont typeface="Wingdings" panose="05000000000000000000" pitchFamily="2" charset="2"/>
              <a:buChar char="§"/>
            </a:pPr>
            <a:r>
              <a:rPr lang="nl-NL" sz="2400" b="1" dirty="0">
                <a:solidFill>
                  <a:schemeClr val="accent2"/>
                </a:solidFill>
              </a:rPr>
              <a:t>Geen antibiotica voor aspecifieke symptomen</a:t>
            </a:r>
          </a:p>
          <a:p>
            <a:pPr>
              <a:lnSpc>
                <a:spcPct val="150000"/>
              </a:lnSpc>
              <a:buFont typeface="Wingdings" panose="05000000000000000000" pitchFamily="2" charset="2"/>
              <a:buChar char="§"/>
            </a:pPr>
            <a:r>
              <a:rPr lang="nl-NL" sz="2400" dirty="0"/>
              <a:t>Geen urine onderzoek (urinestrip / urinekweek) om een </a:t>
            </a:r>
            <a:r>
              <a:rPr lang="nl-NL" sz="2400" dirty="0" smtClean="0"/>
              <a:t>UWI </a:t>
            </a:r>
            <a:r>
              <a:rPr lang="nl-NL" sz="2400" dirty="0"/>
              <a:t>aan te tonen</a:t>
            </a:r>
          </a:p>
          <a:p>
            <a:pPr>
              <a:lnSpc>
                <a:spcPct val="150000"/>
              </a:lnSpc>
              <a:buFont typeface="Wingdings" panose="05000000000000000000" pitchFamily="2" charset="2"/>
              <a:buChar char="§"/>
            </a:pPr>
            <a:endParaRPr lang="nl-NL" sz="2400" b="1" dirty="0">
              <a:solidFill>
                <a:schemeClr val="accent2"/>
              </a:solidFill>
            </a:endParaRPr>
          </a:p>
        </p:txBody>
      </p:sp>
      <p:pic>
        <p:nvPicPr>
          <p:cNvPr id="4" name="Picture 2" descr="Rails, Track, Drempel, Trein, Zachte, Reizen, Spoorw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162" y="1653759"/>
            <a:ext cx="3071719" cy="403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51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Aspecifieke symptomen</a:t>
            </a:r>
            <a:endParaRPr lang="nl-NL" sz="3048" dirty="0"/>
          </a:p>
        </p:txBody>
      </p:sp>
      <p:sp>
        <p:nvSpPr>
          <p:cNvPr id="6" name="Tijdelijke aanduiding voor inhoud 5"/>
          <p:cNvSpPr>
            <a:spLocks noGrp="1"/>
          </p:cNvSpPr>
          <p:nvPr>
            <p:ph sz="half" idx="4294967295"/>
          </p:nvPr>
        </p:nvSpPr>
        <p:spPr>
          <a:xfrm>
            <a:off x="673101" y="2105022"/>
            <a:ext cx="3269507" cy="2229472"/>
          </a:xfrm>
          <a:prstGeom prst="rect">
            <a:avLst/>
          </a:prstGeom>
          <a:solidFill>
            <a:schemeClr val="bg2"/>
          </a:solidFill>
        </p:spPr>
        <p:txBody>
          <a:bodyPr/>
          <a:lstStyle/>
          <a:p>
            <a:pPr marL="0" indent="0">
              <a:lnSpc>
                <a:spcPct val="150000"/>
              </a:lnSpc>
              <a:spcBef>
                <a:spcPts val="0"/>
              </a:spcBef>
              <a:buNone/>
            </a:pPr>
            <a:r>
              <a:rPr lang="nl-NL" sz="2400" b="1" dirty="0" smtClean="0">
                <a:solidFill>
                  <a:schemeClr val="accent2"/>
                </a:solidFill>
              </a:rPr>
              <a:t>Urine</a:t>
            </a:r>
            <a:endParaRPr lang="nl-NL" sz="2400" b="1" dirty="0">
              <a:solidFill>
                <a:schemeClr val="accent2"/>
              </a:solidFill>
            </a:endParaRP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Veranderingen in kleur/geur</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Troebele urine</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Macroscopische </a:t>
            </a:r>
            <a:r>
              <a:rPr lang="nl-NL" sz="1800" dirty="0" smtClean="0">
                <a:solidFill>
                  <a:schemeClr val="tx1">
                    <a:lumMod val="85000"/>
                    <a:lumOff val="15000"/>
                  </a:schemeClr>
                </a:solidFill>
                <a:latin typeface="Trebuchet MS" panose="020B0603020202020204" pitchFamily="34" charset="0"/>
              </a:rPr>
              <a:t>hematurie</a:t>
            </a:r>
            <a:endParaRPr lang="nl-NL" sz="1800" dirty="0">
              <a:solidFill>
                <a:schemeClr val="tx1">
                  <a:lumMod val="85000"/>
                  <a:lumOff val="15000"/>
                </a:schemeClr>
              </a:solidFill>
              <a:latin typeface="Trebuchet MS" panose="020B0603020202020204" pitchFamily="34" charset="0"/>
            </a:endParaRPr>
          </a:p>
        </p:txBody>
      </p:sp>
      <p:sp>
        <p:nvSpPr>
          <p:cNvPr id="7" name="Tijdelijke aanduiding voor inhoud 5"/>
          <p:cNvSpPr txBox="1">
            <a:spLocks/>
          </p:cNvSpPr>
          <p:nvPr/>
        </p:nvSpPr>
        <p:spPr>
          <a:xfrm>
            <a:off x="673101" y="4478108"/>
            <a:ext cx="3269507" cy="2229472"/>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nl-NL" sz="2400" b="1" dirty="0" smtClean="0">
                <a:solidFill>
                  <a:schemeClr val="accent2"/>
                </a:solidFill>
              </a:rPr>
              <a:t>Urogenitaal</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Scrotumpijn</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Urineretentie</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Nycturie</a:t>
            </a:r>
            <a:endParaRPr lang="nl-NL" sz="1800" dirty="0">
              <a:solidFill>
                <a:schemeClr val="tx1">
                  <a:lumMod val="85000"/>
                  <a:lumOff val="15000"/>
                </a:schemeClr>
              </a:solidFill>
              <a:latin typeface="Trebuchet MS" panose="020B0603020202020204" pitchFamily="34" charset="0"/>
            </a:endParaRPr>
          </a:p>
        </p:txBody>
      </p:sp>
      <p:sp>
        <p:nvSpPr>
          <p:cNvPr id="8" name="Tijdelijke aanduiding voor inhoud 5"/>
          <p:cNvSpPr txBox="1">
            <a:spLocks/>
          </p:cNvSpPr>
          <p:nvPr/>
        </p:nvSpPr>
        <p:spPr>
          <a:xfrm>
            <a:off x="4085112" y="2105022"/>
            <a:ext cx="4678878" cy="2229472"/>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nl-NL" sz="2400" b="1" dirty="0" smtClean="0">
                <a:solidFill>
                  <a:schemeClr val="accent2"/>
                </a:solidFill>
              </a:rPr>
              <a:t>Mentaal</a:t>
            </a:r>
          </a:p>
          <a:p>
            <a:pPr marL="0" indent="0">
              <a:lnSpc>
                <a:spcPct val="150000"/>
              </a:lnSpc>
              <a:spcBef>
                <a:spcPts val="0"/>
              </a:spcBef>
              <a:buNone/>
            </a:pPr>
            <a:r>
              <a:rPr lang="nl-NL" sz="1800" dirty="0" smtClean="0">
                <a:solidFill>
                  <a:schemeClr val="tx1">
                    <a:lumMod val="85000"/>
                    <a:lumOff val="15000"/>
                  </a:schemeClr>
                </a:solidFill>
                <a:latin typeface="Trebuchet MS" panose="020B0603020202020204" pitchFamily="34" charset="0"/>
              </a:rPr>
              <a:t>‘</a:t>
            </a:r>
            <a:r>
              <a:rPr lang="nl-NL" sz="1800" dirty="0">
                <a:solidFill>
                  <a:schemeClr val="tx1">
                    <a:lumMod val="85000"/>
                    <a:lumOff val="15000"/>
                  </a:schemeClr>
                </a:solidFill>
                <a:latin typeface="Trebuchet MS" panose="020B0603020202020204" pitchFamily="34" charset="0"/>
              </a:rPr>
              <a:t>Anders dan anders’</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Agitatie/agressie</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Verandering in mentale status (geen </a:t>
            </a:r>
            <a:r>
              <a:rPr lang="nl-NL" sz="1800" dirty="0" smtClean="0">
                <a:solidFill>
                  <a:schemeClr val="tx1">
                    <a:lumMod val="85000"/>
                    <a:lumOff val="15000"/>
                  </a:schemeClr>
                </a:solidFill>
                <a:latin typeface="Trebuchet MS" panose="020B0603020202020204" pitchFamily="34" charset="0"/>
              </a:rPr>
              <a:t>delier)</a:t>
            </a:r>
            <a:endParaRPr lang="nl-NL" sz="1800" dirty="0">
              <a:solidFill>
                <a:schemeClr val="tx1">
                  <a:lumMod val="85000"/>
                  <a:lumOff val="15000"/>
                </a:schemeClr>
              </a:solidFill>
              <a:latin typeface="Trebuchet MS" panose="020B0603020202020204" pitchFamily="34" charset="0"/>
            </a:endParaRPr>
          </a:p>
        </p:txBody>
      </p:sp>
      <p:sp>
        <p:nvSpPr>
          <p:cNvPr id="9" name="Tijdelijke aanduiding voor inhoud 5"/>
          <p:cNvSpPr txBox="1">
            <a:spLocks/>
          </p:cNvSpPr>
          <p:nvPr/>
        </p:nvSpPr>
        <p:spPr>
          <a:xfrm>
            <a:off x="4085112" y="4478108"/>
            <a:ext cx="4678878" cy="2229472"/>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nl-NL" sz="2400" b="1" dirty="0" smtClean="0">
                <a:solidFill>
                  <a:schemeClr val="accent2"/>
                </a:solidFill>
              </a:rPr>
              <a:t>Gastro-intestinaal</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Verminderde intake (voeding/vocht)</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Misselijkheid/braken</a:t>
            </a:r>
            <a:endParaRPr lang="nl-NL" sz="1800" dirty="0">
              <a:solidFill>
                <a:schemeClr val="tx1">
                  <a:lumMod val="85000"/>
                  <a:lumOff val="15000"/>
                </a:schemeClr>
              </a:solidFill>
              <a:latin typeface="Trebuchet MS" panose="020B0603020202020204" pitchFamily="34" charset="0"/>
            </a:endParaRPr>
          </a:p>
        </p:txBody>
      </p:sp>
      <p:sp>
        <p:nvSpPr>
          <p:cNvPr id="10" name="Tijdelijke aanduiding voor inhoud 5"/>
          <p:cNvSpPr txBox="1">
            <a:spLocks/>
          </p:cNvSpPr>
          <p:nvPr/>
        </p:nvSpPr>
        <p:spPr>
          <a:xfrm>
            <a:off x="8906494" y="2105022"/>
            <a:ext cx="3040083" cy="2229472"/>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nl-NL" sz="2400" b="1" dirty="0" smtClean="0">
                <a:solidFill>
                  <a:schemeClr val="accent2"/>
                </a:solidFill>
              </a:rPr>
              <a:t>Overig</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Algehele malaise</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Vermoeidheid</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Verminderd functioneren</a:t>
            </a:r>
            <a:endParaRPr lang="nl-NL" sz="1800" dirty="0">
              <a:solidFill>
                <a:schemeClr val="tx1">
                  <a:lumMod val="85000"/>
                  <a:lumOff val="15000"/>
                </a:schemeClr>
              </a:solidFill>
              <a:latin typeface="Trebuchet MS" panose="020B0603020202020204" pitchFamily="34" charset="0"/>
            </a:endParaRPr>
          </a:p>
        </p:txBody>
      </p:sp>
    </p:spTree>
    <p:extLst>
      <p:ext uri="{BB962C8B-B14F-4D97-AF65-F5344CB8AC3E}">
        <p14:creationId xmlns:p14="http://schemas.microsoft.com/office/powerpoint/2010/main" val="197699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Voor UWI specifieke klachten</a:t>
            </a:r>
            <a:endParaRPr lang="nl-NL" sz="3048" dirty="0"/>
          </a:p>
        </p:txBody>
      </p:sp>
      <p:sp>
        <p:nvSpPr>
          <p:cNvPr id="6" name="Tijdelijke aanduiding voor inhoud 5"/>
          <p:cNvSpPr>
            <a:spLocks noGrp="1"/>
          </p:cNvSpPr>
          <p:nvPr>
            <p:ph sz="half" idx="4294967295"/>
          </p:nvPr>
        </p:nvSpPr>
        <p:spPr>
          <a:xfrm>
            <a:off x="673101" y="2105022"/>
            <a:ext cx="5217060" cy="4602558"/>
          </a:xfrm>
          <a:prstGeom prst="rect">
            <a:avLst/>
          </a:prstGeom>
          <a:solidFill>
            <a:schemeClr val="bg2"/>
          </a:solidFill>
        </p:spPr>
        <p:txBody>
          <a:bodyPr/>
          <a:lstStyle/>
          <a:p>
            <a:pPr marL="0" indent="0">
              <a:lnSpc>
                <a:spcPct val="150000"/>
              </a:lnSpc>
              <a:spcBef>
                <a:spcPts val="0"/>
              </a:spcBef>
              <a:buNone/>
            </a:pPr>
            <a:r>
              <a:rPr lang="nl-NL" sz="2400" b="1" dirty="0" smtClean="0">
                <a:solidFill>
                  <a:schemeClr val="accent2"/>
                </a:solidFill>
              </a:rPr>
              <a:t>Urineweg-gerelateerde symptomen</a:t>
            </a:r>
            <a:endParaRPr lang="nl-NL" sz="2400" b="1" dirty="0">
              <a:solidFill>
                <a:schemeClr val="accent2"/>
              </a:solidFill>
            </a:endParaRPr>
          </a:p>
          <a:p>
            <a:pPr marL="0" indent="0">
              <a:lnSpc>
                <a:spcPct val="150000"/>
              </a:lnSpc>
              <a:spcBef>
                <a:spcPts val="0"/>
              </a:spcBef>
              <a:buNone/>
            </a:pPr>
            <a:r>
              <a:rPr lang="nl-NL" sz="1800" dirty="0" smtClean="0">
                <a:solidFill>
                  <a:schemeClr val="tx1">
                    <a:lumMod val="85000"/>
                    <a:lumOff val="15000"/>
                  </a:schemeClr>
                </a:solidFill>
                <a:latin typeface="Trebuchet MS" panose="020B0603020202020204" pitchFamily="34" charset="0"/>
              </a:rPr>
              <a:t>Dysurie</a:t>
            </a:r>
            <a:endParaRPr lang="nl-NL" sz="1800" dirty="0">
              <a:solidFill>
                <a:schemeClr val="tx1">
                  <a:lumMod val="85000"/>
                  <a:lumOff val="15000"/>
                </a:schemeClr>
              </a:solidFill>
              <a:latin typeface="Trebuchet MS" panose="020B0603020202020204" pitchFamily="34" charset="0"/>
            </a:endParaRP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Mictiedrang</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Frequente mictie</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Recent ontstane urine-incontinentie</a:t>
            </a:r>
          </a:p>
          <a:p>
            <a:pPr marL="0" indent="0">
              <a:lnSpc>
                <a:spcPct val="150000"/>
              </a:lnSpc>
              <a:spcBef>
                <a:spcPts val="0"/>
              </a:spcBef>
              <a:buNone/>
            </a:pPr>
            <a:r>
              <a:rPr lang="nl-NL" sz="1800" dirty="0">
                <a:solidFill>
                  <a:schemeClr val="tx1">
                    <a:lumMod val="85000"/>
                    <a:lumOff val="15000"/>
                  </a:schemeClr>
                </a:solidFill>
                <a:latin typeface="Trebuchet MS" panose="020B0603020202020204" pitchFamily="34" charset="0"/>
              </a:rPr>
              <a:t>(zichtbare) urethrale pusvorming</a:t>
            </a:r>
          </a:p>
          <a:p>
            <a:pPr marL="0" indent="0">
              <a:lnSpc>
                <a:spcPct val="150000"/>
              </a:lnSpc>
              <a:spcBef>
                <a:spcPts val="0"/>
              </a:spcBef>
              <a:buNone/>
            </a:pPr>
            <a:endParaRPr lang="nl-NL" sz="1800" dirty="0">
              <a:solidFill>
                <a:schemeClr val="tx1">
                  <a:lumMod val="85000"/>
                  <a:lumOff val="15000"/>
                </a:schemeClr>
              </a:solidFill>
              <a:latin typeface="Trebuchet MS" panose="020B0603020202020204" pitchFamily="34" charset="0"/>
            </a:endParaRPr>
          </a:p>
        </p:txBody>
      </p:sp>
      <p:sp>
        <p:nvSpPr>
          <p:cNvPr id="8" name="Tijdelijke aanduiding voor inhoud 5"/>
          <p:cNvSpPr txBox="1">
            <a:spLocks/>
          </p:cNvSpPr>
          <p:nvPr/>
        </p:nvSpPr>
        <p:spPr>
          <a:xfrm>
            <a:off x="6187046" y="2105022"/>
            <a:ext cx="4678878" cy="2229472"/>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nl-NL" sz="2400" b="1" dirty="0" smtClean="0">
                <a:solidFill>
                  <a:schemeClr val="accent2"/>
                </a:solidFill>
              </a:rPr>
              <a:t>Systemische symptomen</a:t>
            </a:r>
          </a:p>
          <a:p>
            <a:pPr marL="0" indent="0">
              <a:lnSpc>
                <a:spcPct val="150000"/>
              </a:lnSpc>
              <a:spcBef>
                <a:spcPts val="0"/>
              </a:spcBef>
              <a:buNone/>
            </a:pPr>
            <a:r>
              <a:rPr lang="nl-NL" sz="1800" dirty="0" smtClean="0">
                <a:solidFill>
                  <a:schemeClr val="tx1">
                    <a:lumMod val="85000"/>
                    <a:lumOff val="15000"/>
                  </a:schemeClr>
                </a:solidFill>
                <a:latin typeface="Trebuchet MS" panose="020B0603020202020204" pitchFamily="34" charset="0"/>
              </a:rPr>
              <a:t>Koorts</a:t>
            </a:r>
          </a:p>
          <a:p>
            <a:pPr marL="0" indent="0">
              <a:lnSpc>
                <a:spcPct val="150000"/>
              </a:lnSpc>
              <a:spcBef>
                <a:spcPts val="0"/>
              </a:spcBef>
              <a:buNone/>
            </a:pPr>
            <a:r>
              <a:rPr lang="nl-NL" sz="1800" dirty="0" smtClean="0">
                <a:solidFill>
                  <a:schemeClr val="tx1">
                    <a:lumMod val="85000"/>
                    <a:lumOff val="15000"/>
                  </a:schemeClr>
                </a:solidFill>
                <a:latin typeface="Trebuchet MS" panose="020B0603020202020204" pitchFamily="34" charset="0"/>
              </a:rPr>
              <a:t>Koude rillingen</a:t>
            </a:r>
          </a:p>
          <a:p>
            <a:pPr marL="0" indent="0">
              <a:lnSpc>
                <a:spcPct val="150000"/>
              </a:lnSpc>
              <a:spcBef>
                <a:spcPts val="0"/>
              </a:spcBef>
              <a:buNone/>
            </a:pPr>
            <a:r>
              <a:rPr lang="nl-NL" sz="1800" dirty="0" smtClean="0">
                <a:solidFill>
                  <a:schemeClr val="tx1">
                    <a:lumMod val="85000"/>
                    <a:lumOff val="15000"/>
                  </a:schemeClr>
                </a:solidFill>
                <a:latin typeface="Trebuchet MS" panose="020B0603020202020204" pitchFamily="34" charset="0"/>
              </a:rPr>
              <a:t>Duidelijk delier</a:t>
            </a:r>
            <a:endParaRPr lang="nl-NL" sz="1800" dirty="0">
              <a:solidFill>
                <a:schemeClr val="tx1">
                  <a:lumMod val="85000"/>
                  <a:lumOff val="15000"/>
                </a:schemeClr>
              </a:solidFill>
              <a:latin typeface="Trebuchet MS" panose="020B0603020202020204" pitchFamily="34" charset="0"/>
            </a:endParaRPr>
          </a:p>
        </p:txBody>
      </p:sp>
      <p:sp>
        <p:nvSpPr>
          <p:cNvPr id="9" name="Tijdelijke aanduiding voor inhoud 5"/>
          <p:cNvSpPr txBox="1">
            <a:spLocks/>
          </p:cNvSpPr>
          <p:nvPr/>
        </p:nvSpPr>
        <p:spPr>
          <a:xfrm>
            <a:off x="6187046" y="4478108"/>
            <a:ext cx="4678878" cy="2229472"/>
          </a:xfrm>
          <a:prstGeom prst="rect">
            <a:avLst/>
          </a:prstGeom>
          <a:solidFill>
            <a:schemeClr val="bg2"/>
          </a:solidFill>
        </p:spPr>
        <p:txBody>
          <a:bodyPr/>
          <a:lstStyle>
            <a:lvl1pPr marL="228620" indent="-228620" algn="l" defTabSz="91448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1" indent="-228620" algn="l" defTabSz="9144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1" indent="-228620" algn="l" defTabSz="91448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42"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8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2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63"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0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44" indent="-228620" algn="l" defTabSz="91448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nl-NL" sz="2400" b="1" dirty="0" smtClean="0">
                <a:solidFill>
                  <a:schemeClr val="accent2"/>
                </a:solidFill>
              </a:rPr>
              <a:t>Overige aanwijzingen</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Pijn/gevoeligheid in de </a:t>
            </a:r>
            <a:r>
              <a:rPr lang="nl-NL" sz="1800" dirty="0" err="1" smtClean="0">
                <a:solidFill>
                  <a:schemeClr val="tx1">
                    <a:lumMod val="85000"/>
                    <a:lumOff val="15000"/>
                  </a:schemeClr>
                </a:solidFill>
                <a:latin typeface="Trebuchet MS" panose="020B0603020202020204" pitchFamily="34" charset="0"/>
              </a:rPr>
              <a:t>nierloge</a:t>
            </a:r>
            <a:r>
              <a:rPr lang="nl-NL" sz="1800" dirty="0" smtClean="0">
                <a:solidFill>
                  <a:schemeClr val="tx1">
                    <a:lumMod val="85000"/>
                    <a:lumOff val="15000"/>
                  </a:schemeClr>
                </a:solidFill>
                <a:latin typeface="Trebuchet MS" panose="020B0603020202020204" pitchFamily="34" charset="0"/>
              </a:rPr>
              <a:t> (flankpijn)</a:t>
            </a:r>
          </a:p>
          <a:p>
            <a:pPr marL="0" indent="0">
              <a:lnSpc>
                <a:spcPct val="150000"/>
              </a:lnSpc>
              <a:spcBef>
                <a:spcPts val="0"/>
              </a:spcBef>
              <a:buFont typeface="Arial" panose="020B0604020202020204" pitchFamily="34" charset="0"/>
              <a:buNone/>
            </a:pPr>
            <a:r>
              <a:rPr lang="nl-NL" sz="1800" dirty="0" smtClean="0">
                <a:solidFill>
                  <a:schemeClr val="tx1">
                    <a:lumMod val="85000"/>
                    <a:lumOff val="15000"/>
                  </a:schemeClr>
                </a:solidFill>
                <a:latin typeface="Trebuchet MS" panose="020B0603020202020204" pitchFamily="34" charset="0"/>
              </a:rPr>
              <a:t>Suprapubische pijn</a:t>
            </a:r>
            <a:endParaRPr lang="nl-NL" sz="1800" dirty="0">
              <a:solidFill>
                <a:schemeClr val="tx1">
                  <a:lumMod val="85000"/>
                  <a:lumOff val="15000"/>
                </a:schemeClr>
              </a:solidFill>
              <a:latin typeface="Trebuchet MS" panose="020B0603020202020204" pitchFamily="34" charset="0"/>
            </a:endParaRPr>
          </a:p>
        </p:txBody>
      </p:sp>
      <p:pic>
        <p:nvPicPr>
          <p:cNvPr id="11" name="Picture 4" descr="Pillen, Capsules, Geneeskunde, Gezondheidszorg, Dr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3806">
            <a:off x="3843437" y="5201895"/>
            <a:ext cx="2525321" cy="1262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20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673101" y="1100094"/>
            <a:ext cx="11273476" cy="1325563"/>
          </a:xfrm>
          <a:prstGeom prst="rect">
            <a:avLst/>
          </a:prstGeom>
        </p:spPr>
        <p:txBody>
          <a:bodyPr/>
          <a:lstStyle/>
          <a:p>
            <a:r>
              <a:rPr lang="nl-NL" sz="3048" dirty="0" smtClean="0"/>
              <a:t>Belangrijkste veranderingen nieuwe UWI richtlijn </a:t>
            </a:r>
            <a:endParaRPr lang="nl-NL" sz="3048" dirty="0"/>
          </a:p>
        </p:txBody>
      </p:sp>
      <p:sp>
        <p:nvSpPr>
          <p:cNvPr id="6" name="Tijdelijke aanduiding voor inhoud 5"/>
          <p:cNvSpPr>
            <a:spLocks noGrp="1"/>
          </p:cNvSpPr>
          <p:nvPr>
            <p:ph sz="half" idx="4294967295"/>
          </p:nvPr>
        </p:nvSpPr>
        <p:spPr>
          <a:xfrm>
            <a:off x="694944" y="2425655"/>
            <a:ext cx="7130895" cy="4070147"/>
          </a:xfrm>
          <a:prstGeom prst="rect">
            <a:avLst/>
          </a:prstGeom>
        </p:spPr>
        <p:txBody>
          <a:bodyPr/>
          <a:lstStyle/>
          <a:p>
            <a:pPr>
              <a:lnSpc>
                <a:spcPct val="150000"/>
              </a:lnSpc>
              <a:buFont typeface="Wingdings" panose="05000000000000000000" pitchFamily="2" charset="2"/>
              <a:buChar char="§"/>
            </a:pPr>
            <a:r>
              <a:rPr lang="nl-NL" sz="2400" dirty="0"/>
              <a:t>Geen antibiotica voor aspecifieke symptomen</a:t>
            </a:r>
          </a:p>
          <a:p>
            <a:pPr>
              <a:lnSpc>
                <a:spcPct val="150000"/>
              </a:lnSpc>
              <a:buFont typeface="Wingdings" panose="05000000000000000000" pitchFamily="2" charset="2"/>
              <a:buChar char="§"/>
            </a:pPr>
            <a:r>
              <a:rPr lang="nl-NL" sz="2400" b="1" dirty="0">
                <a:solidFill>
                  <a:schemeClr val="accent2"/>
                </a:solidFill>
              </a:rPr>
              <a:t>Geen urine onderzoek (</a:t>
            </a:r>
            <a:r>
              <a:rPr lang="nl-NL" sz="2400" b="1" dirty="0" smtClean="0">
                <a:solidFill>
                  <a:schemeClr val="accent2"/>
                </a:solidFill>
              </a:rPr>
              <a:t>urinestick </a:t>
            </a:r>
            <a:r>
              <a:rPr lang="nl-NL" sz="2400" b="1" dirty="0">
                <a:solidFill>
                  <a:schemeClr val="accent2"/>
                </a:solidFill>
              </a:rPr>
              <a:t>/ urinekweek) om een </a:t>
            </a:r>
            <a:r>
              <a:rPr lang="nl-NL" sz="2400" b="1" dirty="0" smtClean="0">
                <a:solidFill>
                  <a:schemeClr val="accent2"/>
                </a:solidFill>
              </a:rPr>
              <a:t>UWI </a:t>
            </a:r>
            <a:r>
              <a:rPr lang="nl-NL" sz="2400" b="1" dirty="0">
                <a:solidFill>
                  <a:schemeClr val="accent2"/>
                </a:solidFill>
              </a:rPr>
              <a:t>aan te tonen</a:t>
            </a:r>
          </a:p>
          <a:p>
            <a:pPr>
              <a:lnSpc>
                <a:spcPct val="150000"/>
              </a:lnSpc>
              <a:buFont typeface="Wingdings" panose="05000000000000000000" pitchFamily="2" charset="2"/>
              <a:buChar char="§"/>
            </a:pPr>
            <a:endParaRPr lang="nl-NL" sz="2400" b="1" dirty="0">
              <a:solidFill>
                <a:schemeClr val="accent2"/>
              </a:solidFill>
            </a:endParaRPr>
          </a:p>
        </p:txBody>
      </p:sp>
      <p:pic>
        <p:nvPicPr>
          <p:cNvPr id="4" name="Picture 2" descr="Rails, Track, Drempel, Trein, Zachte, Reizen, Spoorw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162" y="1653759"/>
            <a:ext cx="3071719" cy="403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620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a Amsterdam UMC afd H&amp;O">
  <a:themeElements>
    <a:clrScheme name="Amsterdam UMC">
      <a:dk1>
        <a:sysClr val="windowText" lastClr="000000"/>
      </a:dk1>
      <a:lt1>
        <a:sysClr val="window" lastClr="FFFFFF"/>
      </a:lt1>
      <a:dk2>
        <a:srgbClr val="44546A"/>
      </a:dk2>
      <a:lt2>
        <a:srgbClr val="E7E6E6"/>
      </a:lt2>
      <a:accent1>
        <a:srgbClr val="009CB4"/>
      </a:accent1>
      <a:accent2>
        <a:srgbClr val="F07814"/>
      </a:accent2>
      <a:accent3>
        <a:srgbClr val="CED9E5"/>
      </a:accent3>
      <a:accent4>
        <a:srgbClr val="FFDF2C"/>
      </a:accent4>
      <a:accent5>
        <a:srgbClr val="6AB650"/>
      </a:accent5>
      <a:accent6>
        <a:srgbClr val="694893"/>
      </a:accent6>
      <a:hlink>
        <a:srgbClr val="00AAF0"/>
      </a:hlink>
      <a:folHlink>
        <a:srgbClr val="954F72"/>
      </a:folHlink>
    </a:clrScheme>
    <a:fontScheme name="Amsterdam UMC">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Amsterdam UMC afd H&amp;O" id="{8C36A455-067C-49E0-979B-AE7394291A7F}" vid="{E5AF6159-EF37-4610-B560-0A6C493F54B8}"/>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TotalTime>
  <Words>6050</Words>
  <Application>Microsoft Office PowerPoint</Application>
  <PresentationFormat>Breedbeeld</PresentationFormat>
  <Paragraphs>478</Paragraphs>
  <Slides>44</Slides>
  <Notes>44</Notes>
  <HiddenSlides>0</HiddenSlides>
  <MMClips>0</MMClips>
  <ScaleCrop>false</ScaleCrop>
  <HeadingPairs>
    <vt:vector size="8" baseType="variant">
      <vt:variant>
        <vt:lpstr>Gebruikte lettertypen</vt:lpstr>
      </vt:variant>
      <vt:variant>
        <vt:i4>7</vt:i4>
      </vt:variant>
      <vt:variant>
        <vt:lpstr>Thema</vt:lpstr>
      </vt:variant>
      <vt:variant>
        <vt:i4>2</vt:i4>
      </vt:variant>
      <vt:variant>
        <vt:lpstr>Ingesloten OLE-bronprogramma's</vt:lpstr>
      </vt:variant>
      <vt:variant>
        <vt:i4>1</vt:i4>
      </vt:variant>
      <vt:variant>
        <vt:lpstr>Diatitels</vt:lpstr>
      </vt:variant>
      <vt:variant>
        <vt:i4>44</vt:i4>
      </vt:variant>
    </vt:vector>
  </HeadingPairs>
  <TitlesOfParts>
    <vt:vector size="54" baseType="lpstr">
      <vt:lpstr>ＭＳ Ｐゴシック</vt:lpstr>
      <vt:lpstr>Arial</vt:lpstr>
      <vt:lpstr>Calibri</vt:lpstr>
      <vt:lpstr>Calibri Light</vt:lpstr>
      <vt:lpstr>Trebuchet MS</vt:lpstr>
      <vt:lpstr>Univers 45 Light</vt:lpstr>
      <vt:lpstr>Wingdings</vt:lpstr>
      <vt:lpstr>Kantoorthema</vt:lpstr>
      <vt:lpstr>Thema Amsterdam UMC afd H&amp;O</vt:lpstr>
      <vt:lpstr>Bitmapafbeelding</vt:lpstr>
      <vt:lpstr>PowerPoint-presentatie</vt:lpstr>
      <vt:lpstr>Disclaimer</vt:lpstr>
      <vt:lpstr>Verenso richtlijn ‘Urineweginfecties bij kwetsbare ouderen’</vt:lpstr>
      <vt:lpstr>Na afloop…</vt:lpstr>
      <vt:lpstr>Belangrijkste veranderingen nieuwe UWI richtlijn </vt:lpstr>
      <vt:lpstr>Belangrijkste veranderingen nieuwe UWI richtlijn </vt:lpstr>
      <vt:lpstr>Aspecifieke symptomen</vt:lpstr>
      <vt:lpstr>Voor UWI specifieke klachten</vt:lpstr>
      <vt:lpstr>Belangrijkste veranderingen nieuwe UWI richtlijn </vt:lpstr>
      <vt:lpstr>Urine onderzoek</vt:lpstr>
      <vt:lpstr>Casuïstiek</vt:lpstr>
      <vt:lpstr>Casuïstiek</vt:lpstr>
      <vt:lpstr>Casuïstiek</vt:lpstr>
      <vt:lpstr>Casuïstiek</vt:lpstr>
      <vt:lpstr>Casuïstiek</vt:lpstr>
      <vt:lpstr>Actief monitorend beleid</vt:lpstr>
      <vt:lpstr>Actief monitorend beleid</vt:lpstr>
      <vt:lpstr>Urosepsis</vt:lpstr>
      <vt:lpstr>Casuïstiek</vt:lpstr>
      <vt:lpstr>Definitie van koorts</vt:lpstr>
      <vt:lpstr>Casuïstiek</vt:lpstr>
      <vt:lpstr>Casuïstiek</vt:lpstr>
      <vt:lpstr>Gelukkig: we mogen antibiotica starten!</vt:lpstr>
      <vt:lpstr>Wat hebben we een uitdagend beroep!</vt:lpstr>
      <vt:lpstr>Totstandkoming Verenso stroomdiagram</vt:lpstr>
      <vt:lpstr>Bewoners en familie: tips!</vt:lpstr>
      <vt:lpstr>Verpleging en verzorging: tips!</vt:lpstr>
      <vt:lpstr>En voor de artsen…</vt:lpstr>
      <vt:lpstr>Interactief: rollenspel 1</vt:lpstr>
      <vt:lpstr>Interactief: rollenspel 2</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Interactief: test je kennis!</vt:lpstr>
      <vt:lpstr>Referenties (1/2)</vt:lpstr>
      <vt:lpstr>Referenties (2/2)</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ANNA onderzoek</dc:title>
  <dc:creator>Rutten</dc:creator>
  <cp:lastModifiedBy>Buul, L.W. van</cp:lastModifiedBy>
  <cp:revision>282</cp:revision>
  <dcterms:created xsi:type="dcterms:W3CDTF">2018-11-15T11:47:23Z</dcterms:created>
  <dcterms:modified xsi:type="dcterms:W3CDTF">2021-04-30T07:35:50Z</dcterms:modified>
</cp:coreProperties>
</file>