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2"/>
  </p:notesMasterIdLst>
  <p:sldIdLst>
    <p:sldId id="355" r:id="rId3"/>
    <p:sldId id="378" r:id="rId4"/>
    <p:sldId id="424" r:id="rId5"/>
    <p:sldId id="379" r:id="rId6"/>
    <p:sldId id="426" r:id="rId7"/>
    <p:sldId id="446" r:id="rId8"/>
    <p:sldId id="425" r:id="rId9"/>
    <p:sldId id="427" r:id="rId10"/>
    <p:sldId id="462" r:id="rId11"/>
    <p:sldId id="463" r:id="rId12"/>
    <p:sldId id="464" r:id="rId13"/>
    <p:sldId id="431" r:id="rId14"/>
    <p:sldId id="439" r:id="rId15"/>
    <p:sldId id="448" r:id="rId16"/>
    <p:sldId id="434" r:id="rId17"/>
    <p:sldId id="451" r:id="rId18"/>
    <p:sldId id="449" r:id="rId19"/>
    <p:sldId id="452" r:id="rId20"/>
    <p:sldId id="465" r:id="rId21"/>
    <p:sldId id="435" r:id="rId22"/>
    <p:sldId id="455" r:id="rId23"/>
    <p:sldId id="466" r:id="rId24"/>
    <p:sldId id="458" r:id="rId25"/>
    <p:sldId id="459" r:id="rId26"/>
    <p:sldId id="436" r:id="rId27"/>
    <p:sldId id="467" r:id="rId28"/>
    <p:sldId id="468" r:id="rId29"/>
    <p:sldId id="469" r:id="rId30"/>
    <p:sldId id="470" r:id="rId31"/>
    <p:sldId id="471" r:id="rId32"/>
    <p:sldId id="472" r:id="rId33"/>
    <p:sldId id="473" r:id="rId34"/>
    <p:sldId id="475" r:id="rId35"/>
    <p:sldId id="474" r:id="rId36"/>
    <p:sldId id="476" r:id="rId37"/>
    <p:sldId id="477" r:id="rId38"/>
    <p:sldId id="445" r:id="rId39"/>
    <p:sldId id="461" r:id="rId40"/>
    <p:sldId id="419"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ten" initials="JJS" lastIdx="16" clrIdx="0">
    <p:extLst>
      <p:ext uri="{19B8F6BF-5375-455C-9EA6-DF929625EA0E}">
        <p15:presenceInfo xmlns:p15="http://schemas.microsoft.com/office/powerpoint/2012/main" userId="Rutten" providerId="None"/>
      </p:ext>
    </p:extLst>
  </p:cmAuthor>
  <p:cmAuthor id="2" name="Smalbrugge, M" initials="SM" lastIdx="23" clrIdx="1">
    <p:extLst>
      <p:ext uri="{19B8F6BF-5375-455C-9EA6-DF929625EA0E}">
        <p15:presenceInfo xmlns:p15="http://schemas.microsoft.com/office/powerpoint/2012/main" userId="Smalbrugge, M" providerId="None"/>
      </p:ext>
    </p:extLst>
  </p:cmAuthor>
  <p:cmAuthor id="3" name="Boere, T.M. (Tjarda)" initials="BT(" lastIdx="10" clrIdx="2">
    <p:extLst>
      <p:ext uri="{19B8F6BF-5375-455C-9EA6-DF929625EA0E}">
        <p15:presenceInfo xmlns:p15="http://schemas.microsoft.com/office/powerpoint/2012/main" userId="Boere, T.M. (Tjar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7814"/>
    <a:srgbClr val="CED9E5"/>
    <a:srgbClr val="009CB4"/>
    <a:srgbClr val="1D798C"/>
    <a:srgbClr val="FF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2" autoAdjust="0"/>
    <p:restoredTop sz="73407" autoAdjust="0"/>
  </p:normalViewPr>
  <p:slideViewPr>
    <p:cSldViewPr snapToGrid="0">
      <p:cViewPr varScale="1">
        <p:scale>
          <a:sx n="81" d="100"/>
          <a:sy n="81" d="100"/>
        </p:scale>
        <p:origin x="1218" y="78"/>
      </p:cViewPr>
      <p:guideLst/>
    </p:cSldViewPr>
  </p:slideViewPr>
  <p:notesTextViewPr>
    <p:cViewPr>
      <p:scale>
        <a:sx n="1" d="1"/>
        <a:sy n="1" d="1"/>
      </p:scale>
      <p:origin x="0" y="0"/>
    </p:cViewPr>
  </p:notesTextViewPr>
  <p:sorterViewPr>
    <p:cViewPr>
      <p:scale>
        <a:sx n="100" d="100"/>
        <a:sy n="100" d="100"/>
      </p:scale>
      <p:origin x="0" y="-1786"/>
    </p:cViewPr>
  </p:sorterViewPr>
  <p:notesViewPr>
    <p:cSldViewPr snapToGrid="0">
      <p:cViewPr varScale="1">
        <p:scale>
          <a:sx n="85" d="100"/>
          <a:sy n="85" d="100"/>
        </p:scale>
        <p:origin x="299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597D9-5547-41BF-B3C9-E395D24B25A5}" type="datetimeFigureOut">
              <a:rPr lang="nl-NL" smtClean="0"/>
              <a:t>17-5-2021</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43555-3AA9-4874-B54D-F558188B3D4C}" type="slidenum">
              <a:rPr lang="nl-NL" smtClean="0"/>
              <a:t>‹nr.›</a:t>
            </a:fld>
            <a:endParaRPr lang="nl-NL" dirty="0"/>
          </a:p>
        </p:txBody>
      </p:sp>
    </p:spTree>
    <p:extLst>
      <p:ext uri="{BB962C8B-B14F-4D97-AF65-F5344CB8AC3E}">
        <p14:creationId xmlns:p14="http://schemas.microsoft.com/office/powerpoint/2010/main" val="14452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300" b="0" i="0" u="none" strike="noStrike" kern="1200" cap="none" spc="0" normalizeH="0" baseline="0" noProof="0" dirty="0">
                <a:ln>
                  <a:noFill/>
                </a:ln>
                <a:solidFill>
                  <a:srgbClr val="000080"/>
                </a:solidFill>
                <a:effectLst/>
                <a:uLnTx/>
                <a:uFillTx/>
                <a:latin typeface="Arial" pitchFamily="34" charset="0"/>
                <a:ea typeface="ＭＳ Ｐゴシック" pitchFamily="34" charset="-128"/>
              </a:rPr>
              <a:t>VUmc Basispresentatie</a:t>
            </a:r>
          </a:p>
        </p:txBody>
      </p:sp>
      <p:sp>
        <p:nvSpPr>
          <p:cNvPr id="26627" name="Rectangle 7"/>
          <p:cNvSpPr>
            <a:spLocks noGrp="1" noChangeArrowheads="1"/>
          </p:cNvSpPr>
          <p:nvPr>
            <p:ph type="sldNum" sz="quarter" idx="5"/>
          </p:nvPr>
        </p:nvSpPr>
        <p:spPr>
          <a:noFill/>
        </p:spPr>
        <p:txBody>
          <a:bodyPr/>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1A9914-4BF2-4860-80E3-6D599DBE33A3}" type="slidenum">
              <a:rPr kumimoji="0" lang="en-US" altLang="nl-NL" sz="1000" b="0" i="0" u="none" strike="noStrike" kern="1200" cap="none" spc="0" normalizeH="0" baseline="0" noProof="0">
                <a:ln>
                  <a:noFill/>
                </a:ln>
                <a:solidFill>
                  <a:srgbClr val="00008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nl-NL" sz="1000" b="0" i="0" u="none" strike="noStrike" kern="1200" cap="none" spc="0" normalizeH="0" baseline="0" noProof="0" dirty="0">
              <a:ln>
                <a:noFill/>
              </a:ln>
              <a:solidFill>
                <a:srgbClr val="000080"/>
              </a:solidFill>
              <a:effectLst/>
              <a:uLnTx/>
              <a:uFillTx/>
              <a:latin typeface="Arial" pitchFamily="34" charset="0"/>
              <a:ea typeface="ＭＳ Ｐゴシック" pitchFamily="34" charset="-128"/>
              <a:cs typeface="+mn-cs"/>
            </a:endParaRPr>
          </a:p>
        </p:txBody>
      </p:sp>
      <p:sp>
        <p:nvSpPr>
          <p:cNvPr id="5122" name="Rectangle 2"/>
          <p:cNvSpPr>
            <a:spLocks noGrp="1" noRot="1" noChangeAspect="1" noChangeArrowheads="1" noTextEdit="1"/>
          </p:cNvSpPr>
          <p:nvPr>
            <p:ph type="sldImg"/>
          </p:nvPr>
        </p:nvSpPr>
        <p:spPr>
          <a:xfrm>
            <a:off x="139700" y="768350"/>
            <a:ext cx="6819900" cy="3836988"/>
          </a:xfrm>
          <a:ln/>
          <a:extLst/>
        </p:spPr>
      </p:sp>
      <p:sp>
        <p:nvSpPr>
          <p:cNvPr id="26629" name="Rectangle 3"/>
          <p:cNvSpPr>
            <a:spLocks noGrp="1" noChangeArrowheads="1"/>
          </p:cNvSpPr>
          <p:nvPr>
            <p:ph type="body" idx="1"/>
          </p:nvPr>
        </p:nvSpPr>
        <p:spPr>
          <a:noFill/>
        </p:spPr>
        <p:txBody>
          <a:bodyPr/>
          <a:lstStyle/>
          <a:p>
            <a:pPr eaLnBrk="1" hangingPunct="1"/>
            <a:r>
              <a:rPr lang="nl-NL" altLang="nl-NL" dirty="0" smtClean="0">
                <a:latin typeface="Arial" pitchFamily="34" charset="0"/>
                <a:ea typeface="ＭＳ Ｐゴシック" pitchFamily="34" charset="-128"/>
              </a:rPr>
              <a:t>Deze scholing is ontwikkeld voor </a:t>
            </a:r>
            <a:r>
              <a:rPr lang="nl-NL" altLang="nl-NL" b="1" dirty="0" smtClean="0">
                <a:latin typeface="Arial" pitchFamily="34" charset="0"/>
                <a:ea typeface="ＭＳ Ｐゴシック" pitchFamily="34" charset="-128"/>
              </a:rPr>
              <a:t>artsen die werken in verpleeghuizen</a:t>
            </a:r>
            <a:r>
              <a:rPr lang="nl-NL" altLang="nl-NL" dirty="0" smtClean="0">
                <a:latin typeface="Arial" pitchFamily="34" charset="0"/>
                <a:ea typeface="ＭＳ Ｐゴシック" pitchFamily="34" charset="-128"/>
              </a:rPr>
              <a:t> en richt zich op het overdragen van kennis met betrekking tot </a:t>
            </a:r>
            <a:r>
              <a:rPr lang="nl-NL" altLang="nl-NL" b="1" dirty="0" smtClean="0">
                <a:latin typeface="Arial" pitchFamily="34" charset="0"/>
                <a:ea typeface="ＭＳ Ｐゴシック" pitchFamily="34" charset="-128"/>
              </a:rPr>
              <a:t>diagnostiek en management van lage luchtweginfecties</a:t>
            </a:r>
            <a:r>
              <a:rPr lang="nl-NL" altLang="nl-NL" dirty="0" smtClean="0">
                <a:latin typeface="Arial" pitchFamily="34" charset="0"/>
                <a:ea typeface="ＭＳ Ｐゴシック" pitchFamily="34" charset="-128"/>
              </a:rPr>
              <a:t> bij verpleeghuisbewoners,</a:t>
            </a:r>
            <a:r>
              <a:rPr lang="nl-NL" altLang="nl-NL" baseline="0" dirty="0" smtClean="0">
                <a:latin typeface="Arial" pitchFamily="34" charset="0"/>
                <a:ea typeface="ＭＳ Ｐゴシック" pitchFamily="34" charset="-128"/>
              </a:rPr>
              <a:t> in het bijzonder de rol van </a:t>
            </a:r>
            <a:r>
              <a:rPr lang="nl-NL" altLang="nl-NL" b="1" baseline="0" dirty="0" smtClean="0">
                <a:latin typeface="Arial" pitchFamily="34" charset="0"/>
                <a:ea typeface="ＭＳ Ｐゴシック" pitchFamily="34" charset="-128"/>
              </a:rPr>
              <a:t>CRP POCT </a:t>
            </a:r>
            <a:r>
              <a:rPr lang="nl-NL" altLang="nl-NL" baseline="0" dirty="0" smtClean="0">
                <a:latin typeface="Arial" pitchFamily="34" charset="0"/>
                <a:ea typeface="ＭＳ Ｐゴシック" pitchFamily="34" charset="-128"/>
              </a:rPr>
              <a:t>daarin. De kennis uit deze scholing is gebaseerd op de </a:t>
            </a:r>
            <a:r>
              <a:rPr lang="nl-NL" altLang="nl-NL" b="0" dirty="0" smtClean="0">
                <a:latin typeface="Arial" pitchFamily="34" charset="0"/>
                <a:ea typeface="ＭＳ Ｐゴシック" pitchFamily="34" charset="-128"/>
              </a:rPr>
              <a:t>Verenso richtlijn ‘Lage luchtweginfecties bij kwetsbare ouderen’</a:t>
            </a:r>
            <a:r>
              <a:rPr lang="nl-NL" altLang="nl-NL" dirty="0" smtClean="0">
                <a:latin typeface="Arial" pitchFamily="34" charset="0"/>
                <a:ea typeface="ＭＳ Ｐゴシック" pitchFamily="34" charset="-128"/>
              </a:rPr>
              <a:t> (2018)</a:t>
            </a:r>
            <a:r>
              <a:rPr lang="nl-NL" altLang="nl-NL" baseline="0" dirty="0" smtClean="0">
                <a:latin typeface="Arial" pitchFamily="34" charset="0"/>
                <a:ea typeface="ＭＳ Ｐゴシック" pitchFamily="34" charset="-128"/>
              </a:rPr>
              <a:t> en recente inzichten uit wetenschappelijk onderzoek.</a:t>
            </a:r>
            <a:endParaRPr lang="nl-NL" altLang="nl-NL" dirty="0" smtClean="0">
              <a:latin typeface="Arial" pitchFamily="34" charset="0"/>
              <a:ea typeface="ＭＳ Ｐゴシック" pitchFamily="34" charset="-128"/>
            </a:endParaRPr>
          </a:p>
          <a:p>
            <a:pPr eaLnBrk="1" hangingPunct="1"/>
            <a:endParaRPr lang="nl-NL" altLang="nl-NL"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 scholing bestaat uit deze PowerPoint presentatie met casuïstiek, ondersteunende notities, en een kennistoets. De scholing kan </a:t>
            </a:r>
            <a:r>
              <a:rPr lang="nl-NL" sz="1200" b="1" kern="1200" dirty="0" smtClean="0">
                <a:solidFill>
                  <a:schemeClr val="tx1"/>
                </a:solidFill>
                <a:effectLst/>
                <a:latin typeface="+mn-lt"/>
                <a:ea typeface="+mn-ea"/>
                <a:cs typeface="+mn-cs"/>
              </a:rPr>
              <a:t>individueel </a:t>
            </a:r>
            <a:r>
              <a:rPr lang="nl-NL" sz="1200" kern="1200" dirty="0" smtClean="0">
                <a:solidFill>
                  <a:schemeClr val="tx1"/>
                </a:solidFill>
                <a:effectLst/>
                <a:latin typeface="+mn-lt"/>
                <a:ea typeface="+mn-ea"/>
                <a:cs typeface="+mn-cs"/>
              </a:rPr>
              <a:t>gebruikt worden (tijdsduur:</a:t>
            </a:r>
            <a:r>
              <a:rPr lang="nl-NL" sz="1200" kern="1200" baseline="0" dirty="0" smtClean="0">
                <a:solidFill>
                  <a:schemeClr val="tx1"/>
                </a:solidFill>
                <a:effectLst/>
                <a:latin typeface="+mn-lt"/>
                <a:ea typeface="+mn-ea"/>
                <a:cs typeface="+mn-cs"/>
              </a:rPr>
              <a:t> ca. 30 minuten)</a:t>
            </a:r>
            <a:r>
              <a:rPr lang="nl-NL" sz="1200" kern="1200" dirty="0" smtClean="0">
                <a:solidFill>
                  <a:schemeClr val="tx1"/>
                </a:solidFill>
                <a:effectLst/>
                <a:latin typeface="+mn-lt"/>
                <a:ea typeface="+mn-ea"/>
                <a:cs typeface="+mn-cs"/>
              </a:rPr>
              <a:t> of in een </a:t>
            </a:r>
            <a:r>
              <a:rPr lang="nl-NL" sz="1200" b="1" kern="1200" dirty="0" smtClean="0">
                <a:solidFill>
                  <a:schemeClr val="tx1"/>
                </a:solidFill>
                <a:effectLst/>
                <a:latin typeface="+mn-lt"/>
                <a:ea typeface="+mn-ea"/>
                <a:cs typeface="+mn-cs"/>
              </a:rPr>
              <a:t>groep</a:t>
            </a:r>
            <a:r>
              <a:rPr lang="nl-NL" sz="1200" b="0" kern="1200" dirty="0" smtClean="0">
                <a:solidFill>
                  <a:schemeClr val="tx1"/>
                </a:solidFill>
                <a:effectLst/>
                <a:latin typeface="+mn-lt"/>
                <a:ea typeface="+mn-ea"/>
                <a:cs typeface="+mn-cs"/>
              </a:rPr>
              <a:t>, bijvoorbeeld tijdens een artsenoverleg</a:t>
            </a:r>
            <a:r>
              <a:rPr lang="nl-NL" sz="1200" kern="1200" dirty="0" smtClean="0">
                <a:solidFill>
                  <a:schemeClr val="tx1"/>
                </a:solidFill>
                <a:effectLst/>
                <a:latin typeface="+mn-lt"/>
                <a:ea typeface="+mn-ea"/>
                <a:cs typeface="+mn-cs"/>
              </a:rPr>
              <a:t> (tijdsduur: 45 à 60 minuten). Voor deze laatste situatie zitten ook interactieve elementen in de scholing, zoals het</a:t>
            </a:r>
            <a:r>
              <a:rPr lang="nl-NL" sz="1200" kern="1200" baseline="0" dirty="0" smtClean="0">
                <a:solidFill>
                  <a:schemeClr val="tx1"/>
                </a:solidFill>
                <a:effectLst/>
                <a:latin typeface="+mn-lt"/>
                <a:ea typeface="+mn-ea"/>
                <a:cs typeface="+mn-cs"/>
              </a:rPr>
              <a:t> bespreken van casuïstiek en het delen van ervaringen</a:t>
            </a:r>
            <a:r>
              <a:rPr lang="nl-NL" sz="1200" kern="1200" dirty="0" smtClean="0">
                <a:solidFill>
                  <a:schemeClr val="tx1"/>
                </a:solidFill>
                <a:effectLst/>
                <a:latin typeface="+mn-lt"/>
                <a:ea typeface="+mn-ea"/>
                <a:cs typeface="+mn-cs"/>
              </a:rPr>
              <a:t>.</a:t>
            </a:r>
            <a:r>
              <a:rPr lang="nl-NL" sz="1200" kern="1200" baseline="0" dirty="0" smtClean="0">
                <a:solidFill>
                  <a:schemeClr val="tx1"/>
                </a:solidFill>
                <a:effectLst/>
                <a:latin typeface="+mn-lt"/>
                <a:ea typeface="+mn-ea"/>
                <a:cs typeface="+mn-cs"/>
              </a:rPr>
              <a:t> Degene die de scholing geeft aan de groep kan</a:t>
            </a:r>
            <a:r>
              <a:rPr lang="nl-NL" altLang="nl-NL" baseline="0" dirty="0" smtClean="0">
                <a:latin typeface="Arial" pitchFamily="34" charset="0"/>
                <a:ea typeface="ＭＳ Ｐゴシック" pitchFamily="34" charset="-128"/>
              </a:rPr>
              <a:t> zijn/haar naam en de datum van de presentatie invullen op deze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r>
              <a:rPr lang="nl-NL" sz="1200" b="1" kern="1200" dirty="0" smtClean="0">
                <a:solidFill>
                  <a:schemeClr val="tx1"/>
                </a:solidFill>
                <a:effectLst/>
                <a:latin typeface="+mn-lt"/>
                <a:ea typeface="+mn-ea"/>
                <a:cs typeface="+mn-cs"/>
              </a:rPr>
              <a:t>Waarom</a:t>
            </a:r>
            <a:r>
              <a:rPr lang="nl-NL" sz="1200" b="1" kern="1200" baseline="0" dirty="0" smtClean="0">
                <a:solidFill>
                  <a:schemeClr val="tx1"/>
                </a:solidFill>
                <a:effectLst/>
                <a:latin typeface="+mn-lt"/>
                <a:ea typeface="+mn-ea"/>
                <a:cs typeface="+mn-cs"/>
              </a:rPr>
              <a:t> deze scholing?</a:t>
            </a:r>
            <a:endParaRPr lang="nl-NL" sz="1200" b="1"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Deze scholing beoogt bij te dragen aan het terugdringen van antibioticaresistentie, door het bevorderen van het goed diagnosticeren van lage luchtweginfecties en vervolgens het op een juiste manier (niet) inzetten van antibiotica.</a:t>
            </a:r>
          </a:p>
        </p:txBody>
      </p:sp>
    </p:spTree>
    <p:extLst>
      <p:ext uri="{BB962C8B-B14F-4D97-AF65-F5344CB8AC3E}">
        <p14:creationId xmlns:p14="http://schemas.microsoft.com/office/powerpoint/2010/main" val="1272120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CRP POCT kan ingezet worden in situaties waarin de Verenso richtlijn LLWI (2018) adviseert om een CRP-bepaling te doen. In de richtlijn zijn </a:t>
            </a:r>
            <a:r>
              <a:rPr lang="nl-NL" sz="1200" b="1" i="0" u="none" strike="noStrike" kern="1200" baseline="0" dirty="0" smtClean="0">
                <a:solidFill>
                  <a:schemeClr val="tx1"/>
                </a:solidFill>
                <a:latin typeface="+mn-lt"/>
                <a:ea typeface="+mn-ea"/>
                <a:cs typeface="+mn-cs"/>
              </a:rPr>
              <a:t>stroomdiagrammen voor diagnostiek van LLWI </a:t>
            </a:r>
            <a:r>
              <a:rPr lang="nl-NL" sz="1200" b="0" i="0" u="none" strike="noStrike" kern="1200" baseline="0" dirty="0" smtClean="0">
                <a:solidFill>
                  <a:schemeClr val="tx1"/>
                </a:solidFill>
                <a:latin typeface="+mn-lt"/>
                <a:ea typeface="+mn-ea"/>
                <a:cs typeface="+mn-cs"/>
              </a:rPr>
              <a:t>opgenomen, waarbij onderscheid gemaakt wordt op basis van de ingangsklacht. Bij bewoners die </a:t>
            </a:r>
            <a:r>
              <a:rPr lang="nl-NL" sz="1200" b="1" i="0" u="none" strike="noStrike" kern="1200" baseline="0" dirty="0" smtClean="0">
                <a:solidFill>
                  <a:schemeClr val="tx1"/>
                </a:solidFill>
                <a:latin typeface="+mn-lt"/>
                <a:ea typeface="+mn-ea"/>
                <a:cs typeface="+mn-cs"/>
              </a:rPr>
              <a:t>acuut hoesten als ingangsklacht </a:t>
            </a:r>
            <a:r>
              <a:rPr lang="nl-NL" sz="1200" b="0" i="0" u="none" strike="noStrike" kern="1200" baseline="0" dirty="0" smtClean="0">
                <a:solidFill>
                  <a:schemeClr val="tx1"/>
                </a:solidFill>
                <a:latin typeface="+mn-lt"/>
                <a:ea typeface="+mn-ea"/>
                <a:cs typeface="+mn-cs"/>
              </a:rPr>
              <a:t>hebben, wordt een CRP-bepaling aanbevolen bij matig zieke patiënten zonder nieuwe, eenzijdige auscultatoire afwijkingen. </a:t>
            </a:r>
            <a:r>
              <a:rPr lang="nl-NL" sz="1200" b="0" i="1" u="none" strike="noStrike" kern="1200" baseline="0" dirty="0" smtClean="0">
                <a:solidFill>
                  <a:schemeClr val="tx1"/>
                </a:solidFill>
                <a:latin typeface="+mn-lt"/>
                <a:ea typeface="+mn-ea"/>
                <a:cs typeface="+mn-cs"/>
              </a:rPr>
              <a:t>(Verenso 2018)</a:t>
            </a:r>
          </a:p>
          <a:p>
            <a:endParaRPr lang="nl-NL" sz="1200" b="0" i="0" u="none" strike="noStrike" kern="1200" baseline="0" dirty="0" smtClean="0">
              <a:solidFill>
                <a:schemeClr val="tx1"/>
              </a:solidFill>
              <a:latin typeface="+mn-lt"/>
              <a:ea typeface="+mn-ea"/>
              <a:cs typeface="+mn-cs"/>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04393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Bij bewoners die </a:t>
            </a:r>
            <a:r>
              <a:rPr lang="nl-NL" sz="1200" b="1" i="0" u="none" strike="noStrike" kern="1200" baseline="0" dirty="0" smtClean="0">
                <a:solidFill>
                  <a:schemeClr val="tx1"/>
                </a:solidFill>
                <a:latin typeface="+mn-lt"/>
                <a:ea typeface="+mn-ea"/>
                <a:cs typeface="+mn-cs"/>
              </a:rPr>
              <a:t>koorts en/of delier als ingangsklacht </a:t>
            </a:r>
            <a:r>
              <a:rPr lang="nl-NL" sz="1200" b="0" i="0" u="none" strike="noStrike" kern="1200" baseline="0" dirty="0" smtClean="0">
                <a:solidFill>
                  <a:schemeClr val="tx1"/>
                </a:solidFill>
                <a:latin typeface="+mn-lt"/>
                <a:ea typeface="+mn-ea"/>
                <a:cs typeface="+mn-cs"/>
              </a:rPr>
              <a:t>hebben, wordt een CRP-bepaling aanbevolen bij matig zieke patiënten met tachypneu en zonder nieuwe, eenzijdige auscultatoire afwijkingen. </a:t>
            </a:r>
            <a:r>
              <a:rPr lang="nl-NL" sz="1200" b="0" i="1" u="none" strike="noStrike" kern="1200" baseline="0" dirty="0" smtClean="0">
                <a:solidFill>
                  <a:schemeClr val="tx1"/>
                </a:solidFill>
                <a:latin typeface="+mn-lt"/>
                <a:ea typeface="+mn-ea"/>
                <a:cs typeface="+mn-cs"/>
              </a:rPr>
              <a:t>(Verenso 2018)</a:t>
            </a:r>
            <a:endParaRPr lang="nl-NL" sz="1200" b="0" i="0" u="none" strike="noStrike" kern="1200" baseline="0" dirty="0" smtClean="0">
              <a:solidFill>
                <a:schemeClr val="tx1"/>
              </a:solidFill>
              <a:latin typeface="+mn-lt"/>
              <a:ea typeface="+mn-ea"/>
              <a:cs typeface="+mn-cs"/>
            </a:endParaRPr>
          </a:p>
          <a:p>
            <a:endParaRPr lang="nl-NL"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In de ouderenpopulatie is het nog onbekend hoe goed CRP POCT als </a:t>
            </a:r>
            <a:r>
              <a:rPr lang="nl-NL" sz="1200" b="1" i="0" u="none" strike="noStrike" kern="1200" baseline="0" dirty="0" smtClean="0">
                <a:solidFill>
                  <a:schemeClr val="tx1"/>
                </a:solidFill>
                <a:latin typeface="+mn-lt"/>
                <a:ea typeface="+mn-ea"/>
                <a:cs typeface="+mn-cs"/>
              </a:rPr>
              <a:t>monitoringsinstrument </a:t>
            </a:r>
            <a:r>
              <a:rPr lang="nl-NL" sz="1200" b="0" i="0" u="none" strike="noStrike" kern="1200" baseline="0" dirty="0" smtClean="0">
                <a:solidFill>
                  <a:schemeClr val="tx1"/>
                </a:solidFill>
                <a:latin typeface="+mn-lt"/>
                <a:ea typeface="+mn-ea"/>
                <a:cs typeface="+mn-cs"/>
              </a:rPr>
              <a:t>gebruikt kan worden om de therapierespons / aanwezigheid van infectieuze complicaties te bepalen (hiervoor zijn wel al aanwijzingen in de huisartspraktijk). Follow-up van CRP-waarden kan desondanks belangrijk zijn, bijvoorbeeld wanneer een initiële acute bronchitis wordt opgevolgd door een superinfectie (LLWI). </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97408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Deze</a:t>
            </a:r>
            <a:r>
              <a:rPr lang="nl-NL" altLang="nl-NL" baseline="0" dirty="0" smtClean="0">
                <a:latin typeface="Arial" pitchFamily="34" charset="0"/>
                <a:ea typeface="ＭＳ Ｐゴシック" pitchFamily="34" charset="-128"/>
              </a:rPr>
              <a:t> informatie over </a:t>
            </a:r>
            <a:r>
              <a:rPr lang="nl-NL" altLang="nl-NL" b="1" baseline="0" dirty="0" smtClean="0">
                <a:latin typeface="Arial" pitchFamily="34" charset="0"/>
                <a:ea typeface="ＭＳ Ｐゴシック" pitchFamily="34" charset="-128"/>
              </a:rPr>
              <a:t>voorspellers voor de CRP-waarde bij een verdenking LLWI bij verpleeghuisbewoners </a:t>
            </a:r>
            <a:r>
              <a:rPr lang="nl-NL" altLang="nl-NL" baseline="0" dirty="0" smtClean="0">
                <a:latin typeface="Arial" pitchFamily="34" charset="0"/>
                <a:ea typeface="ＭＳ Ｐゴシック" pitchFamily="34" charset="-128"/>
              </a:rPr>
              <a:t>is bedoeld als </a:t>
            </a:r>
            <a:r>
              <a:rPr lang="nl-NL" altLang="nl-NL" b="1" baseline="0" dirty="0" smtClean="0">
                <a:latin typeface="Arial" pitchFamily="34" charset="0"/>
                <a:ea typeface="ＭＳ Ｐゴシック" pitchFamily="34" charset="-128"/>
              </a:rPr>
              <a:t>aanvulling van risico-inschatting </a:t>
            </a:r>
            <a:r>
              <a:rPr lang="nl-NL" altLang="nl-NL" baseline="0" dirty="0" smtClean="0">
                <a:latin typeface="Arial" pitchFamily="34" charset="0"/>
                <a:ea typeface="ＭＳ Ｐゴシック" pitchFamily="34" charset="-128"/>
              </a:rPr>
              <a:t>bij verdenkingen op LLWI, </a:t>
            </a:r>
            <a:r>
              <a:rPr lang="nl-NL" altLang="nl-NL" b="1" baseline="0" dirty="0" smtClean="0">
                <a:latin typeface="Arial" pitchFamily="34" charset="0"/>
                <a:ea typeface="ＭＳ Ｐゴシック" pitchFamily="34" charset="-128"/>
              </a:rPr>
              <a:t>niet </a:t>
            </a:r>
            <a:r>
              <a:rPr lang="nl-NL" altLang="nl-NL" b="0" baseline="0" dirty="0" smtClean="0">
                <a:latin typeface="Arial" pitchFamily="34" charset="0"/>
                <a:ea typeface="ＭＳ Ｐゴシック" pitchFamily="34" charset="-128"/>
              </a:rPr>
              <a:t>om te sturen op het wel of niet-uitvoeren van een</a:t>
            </a:r>
            <a:r>
              <a:rPr lang="nl-NL" altLang="nl-NL" baseline="0" dirty="0" smtClean="0">
                <a:latin typeface="Arial" pitchFamily="34" charset="0"/>
                <a:ea typeface="ＭＳ Ｐゴシック" pitchFamily="34" charset="-128"/>
              </a:rPr>
              <a:t> CRP-bepaling. Het kan wel zijn dat er individuele gevallen zijn waar om bepaalde redenen geen CRP-bepaling kan worden gedaan. Deze informatie kan daar dan bij ondersteunen. Alle voorspellers zeggen meer iets over ‘uitsluiten’ dan over ‘bevestigen’.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Deze voorspellers zijn gebaseerd op eerder beschreven onderzoek naar het toepassen van CRP POCT in verpleeghuizen. </a:t>
            </a:r>
            <a:r>
              <a:rPr lang="nl-NL" altLang="nl-NL" i="1" baseline="0" dirty="0" smtClean="0">
                <a:latin typeface="Arial" pitchFamily="34" charset="0"/>
                <a:ea typeface="ＭＳ Ｐゴシック" pitchFamily="34" charset="-128"/>
              </a:rPr>
              <a:t>(Boere 2021) </a:t>
            </a:r>
            <a:r>
              <a:rPr lang="nl-NL" altLang="nl-NL" i="0" baseline="0" dirty="0" smtClean="0">
                <a:latin typeface="Arial" pitchFamily="34" charset="0"/>
                <a:ea typeface="ＭＳ Ｐゴシック" pitchFamily="34" charset="-128"/>
              </a:rPr>
              <a:t>Hieruit bleek dat </a:t>
            </a:r>
            <a:r>
              <a:rPr lang="nl-NL" altLang="nl-NL" b="1" i="0" baseline="0" dirty="0" smtClean="0">
                <a:latin typeface="Arial" pitchFamily="34" charset="0"/>
                <a:ea typeface="ＭＳ Ｐゴシック" pitchFamily="34" charset="-128"/>
              </a:rPr>
              <a:t>voorspellers voor een lage CRP-waarde </a:t>
            </a:r>
            <a:r>
              <a:rPr lang="nl-NL" altLang="nl-NL" i="0" baseline="0" dirty="0" smtClean="0">
                <a:latin typeface="Arial" pitchFamily="34" charset="0"/>
                <a:ea typeface="ＭＳ Ｐゴシック" pitchFamily="34" charset="-128"/>
              </a:rPr>
              <a:t>(&lt;20 mg/L) zijn: vrouwelijk geslacht, lijden aan hartfalen, en geen tachypneu, dyspneu of koorts hebben.  Het hebben van koorts bleek </a:t>
            </a:r>
            <a:r>
              <a:rPr lang="nl-NL" altLang="nl-NL" b="1" i="0" baseline="0" dirty="0" smtClean="0">
                <a:latin typeface="Arial" pitchFamily="34" charset="0"/>
                <a:ea typeface="ＭＳ Ｐゴシック" pitchFamily="34" charset="-128"/>
              </a:rPr>
              <a:t>geassocieerd met een hoge CRP-waarde </a:t>
            </a:r>
            <a:r>
              <a:rPr lang="nl-NL" altLang="nl-NL" i="0" baseline="0" dirty="0" smtClean="0">
                <a:latin typeface="Arial" pitchFamily="34" charset="0"/>
                <a:ea typeface="ＭＳ Ｐゴシック" pitchFamily="34" charset="-128"/>
              </a:rPr>
              <a:t>(≥60 mg/L). </a:t>
            </a:r>
            <a:r>
              <a:rPr lang="nl-NL" altLang="nl-NL" sz="1200" i="0" baseline="0" dirty="0" smtClean="0">
                <a:solidFill>
                  <a:schemeClr val="accent2"/>
                </a:solidFill>
                <a:latin typeface="+mn-lt"/>
                <a:ea typeface="+mn-ea"/>
              </a:rPr>
              <a:t>Opmerking met betrekking tot ‘koorts’:</a:t>
            </a:r>
            <a:r>
              <a:rPr lang="nl-NL" sz="1200" i="0" dirty="0" smtClean="0">
                <a:solidFill>
                  <a:schemeClr val="accent2"/>
                </a:solidFill>
              </a:rPr>
              <a:t> afwezigheid van koorts zegt meer (namelijk,</a:t>
            </a:r>
            <a:r>
              <a:rPr lang="nl-NL" sz="1200" i="0" baseline="0" dirty="0" smtClean="0">
                <a:solidFill>
                  <a:schemeClr val="accent2"/>
                </a:solidFill>
              </a:rPr>
              <a:t> hogere kans op CRP</a:t>
            </a:r>
            <a:r>
              <a:rPr lang="nl-NL" sz="1200" i="0" dirty="0" smtClean="0">
                <a:solidFill>
                  <a:schemeClr val="accent2"/>
                </a:solidFill>
              </a:rPr>
              <a:t> &lt;60 mg/L) dan aanwezigheid van koorts suggereert (namelijk CRP ≥60mg/L).</a:t>
            </a:r>
            <a:r>
              <a:rPr lang="nl-NL" sz="1200" i="0" baseline="0" dirty="0" smtClean="0">
                <a:solidFill>
                  <a:schemeClr val="accent2"/>
                </a:solidFill>
              </a:rPr>
              <a:t> De sensitiviteit en positief voorspellende waarde waren namelijk erg laag, maar de specificiteit en negatief voorspellende waarde waren voldoende (&gt;70%).</a:t>
            </a:r>
            <a:endParaRPr lang="nl-NL" altLang="nl-NL" i="0" baseline="0"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25045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De CRP-waarde die gegenereerd wordt bij CRP</a:t>
            </a:r>
            <a:r>
              <a:rPr lang="nl-NL" altLang="nl-NL" baseline="0" dirty="0" smtClean="0">
                <a:latin typeface="Arial" pitchFamily="34" charset="0"/>
                <a:ea typeface="ＭＳ Ｐゴシック" pitchFamily="34" charset="-128"/>
              </a:rPr>
              <a:t> POCT wordt geïnterpreteerd conform de Verenso richtlijn LLWI (2018). </a:t>
            </a:r>
            <a:r>
              <a:rPr lang="nl-NL" altLang="nl-NL" i="1" baseline="0" dirty="0" smtClean="0">
                <a:latin typeface="Arial" pitchFamily="34" charset="0"/>
                <a:ea typeface="ＭＳ Ｐゴシック" pitchFamily="34" charset="-128"/>
              </a:rPr>
              <a:t>(Verenso 2018)</a:t>
            </a:r>
            <a:r>
              <a:rPr lang="nl-NL" altLang="nl-NL" baseline="0" dirty="0" smtClean="0">
                <a:latin typeface="Arial" pitchFamily="34" charset="0"/>
                <a:ea typeface="ＭＳ Ｐゴシック" pitchFamily="34" charset="-128"/>
              </a:rPr>
              <a:t> Dit houdt in dat antibiotica niet geïndiceerd zijn bij een </a:t>
            </a:r>
            <a:r>
              <a:rPr lang="nl-NL" altLang="nl-NL" b="1" baseline="0" dirty="0" smtClean="0">
                <a:latin typeface="Arial" pitchFamily="34" charset="0"/>
                <a:ea typeface="ＭＳ Ｐゴシック" pitchFamily="34" charset="-128"/>
              </a:rPr>
              <a:t>CRP-waarde &lt;20 mg/L </a:t>
            </a:r>
            <a:r>
              <a:rPr lang="nl-NL" altLang="nl-NL" baseline="0" dirty="0" smtClean="0">
                <a:latin typeface="Arial" pitchFamily="34" charset="0"/>
                <a:ea typeface="ＭＳ Ｐゴシック" pitchFamily="34" charset="-128"/>
              </a:rPr>
              <a:t>en wel geïndiceerd zijn bij </a:t>
            </a:r>
            <a:r>
              <a:rPr lang="nl-NL" altLang="nl-NL" b="1" baseline="0" dirty="0" smtClean="0">
                <a:latin typeface="Arial" pitchFamily="34" charset="0"/>
                <a:ea typeface="ＭＳ Ｐゴシック" pitchFamily="34" charset="-128"/>
              </a:rPr>
              <a:t>CRP-waarden ≥60 mg/L </a:t>
            </a:r>
            <a:r>
              <a:rPr lang="nl-NL" altLang="nl-NL" baseline="0" dirty="0" smtClean="0">
                <a:latin typeface="Arial" pitchFamily="34" charset="0"/>
                <a:ea typeface="ＭＳ Ｐゴシック" pitchFamily="34" charset="-128"/>
              </a:rPr>
              <a:t>(bij ingangsklacht delier en/of koorts is daarbij het advies om dit alleen te doen na uitsluiten andere oorzaken, vooral bij afwezigheid van koorts). In het </a:t>
            </a:r>
            <a:r>
              <a:rPr lang="nl-NL" altLang="nl-NL" b="1" baseline="0" dirty="0" smtClean="0">
                <a:latin typeface="Arial" pitchFamily="34" charset="0"/>
                <a:ea typeface="ＭＳ Ｐゴシック" pitchFamily="34" charset="-128"/>
              </a:rPr>
              <a:t>tussengebied (20-60 mg/L) </a:t>
            </a:r>
            <a:r>
              <a:rPr lang="nl-NL" altLang="nl-NL" baseline="0" dirty="0" smtClean="0">
                <a:latin typeface="Arial" pitchFamily="34" charset="0"/>
                <a:ea typeface="ＭＳ Ｐゴシック" pitchFamily="34" charset="-128"/>
              </a:rPr>
              <a:t>is het klinisch oordeel doorslaggevend, waarbij het advies is om expectatief te zijn, actief te vervolgen en er alert op te zijn dat het CRP nog stijgende kan zijn bij patiënten die kort na het ontstaan van de ziekteverschijnselen worden gezien.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Deze </a:t>
            </a:r>
            <a:r>
              <a:rPr lang="nl-NL" altLang="nl-NL" b="1" baseline="0" dirty="0" smtClean="0">
                <a:latin typeface="Arial" pitchFamily="34" charset="0"/>
                <a:ea typeface="ＭＳ Ｐゴシック" pitchFamily="34" charset="-128"/>
              </a:rPr>
              <a:t>afkappunten</a:t>
            </a:r>
            <a:r>
              <a:rPr lang="nl-NL" altLang="nl-NL" baseline="0" dirty="0" smtClean="0">
                <a:latin typeface="Arial" pitchFamily="34" charset="0"/>
                <a:ea typeface="ＭＳ Ｐゴシック" pitchFamily="34" charset="-128"/>
              </a:rPr>
              <a:t> uit de Verenso richtlijn LLWI wijken af van de afkappunten uit de NHG-standaard ‘Acuut hoesten’. </a:t>
            </a:r>
            <a:r>
              <a:rPr lang="nl-NL" altLang="nl-NL" i="1" baseline="0" dirty="0" smtClean="0">
                <a:latin typeface="Arial" pitchFamily="34" charset="0"/>
                <a:ea typeface="ＭＳ Ｐゴシック" pitchFamily="34" charset="-128"/>
              </a:rPr>
              <a:t>(Nederlands huisartsengenootschap 2011)</a:t>
            </a:r>
            <a:r>
              <a:rPr lang="nl-NL" altLang="nl-NL" baseline="0" dirty="0" smtClean="0">
                <a:latin typeface="Arial" pitchFamily="34" charset="0"/>
                <a:ea typeface="ＭＳ Ｐゴシック" pitchFamily="34" charset="-128"/>
              </a:rPr>
              <a:t> Daarin wordt een CRP-waarde van ≥ 100 mg/L aangehouden. In de Verenso richtlijn is dit op basis van onderzoek specifiek in de </a:t>
            </a:r>
            <a:r>
              <a:rPr lang="nl-NL" altLang="nl-NL" baseline="0" dirty="0" smtClean="0">
                <a:latin typeface="Arial" pitchFamily="34" charset="0"/>
                <a:ea typeface="ＭＳ Ｐゴシック" pitchFamily="34" charset="-128"/>
              </a:rPr>
              <a:t>verpleeghuis setting </a:t>
            </a:r>
            <a:r>
              <a:rPr lang="nl-NL" altLang="nl-NL" baseline="0" dirty="0" smtClean="0">
                <a:latin typeface="Arial" pitchFamily="34" charset="0"/>
                <a:ea typeface="ＭＳ Ｐゴシック" pitchFamily="34" charset="-128"/>
              </a:rPr>
              <a:t>aangepast naar een bovengrens van 60 mg/L. </a:t>
            </a:r>
            <a:r>
              <a:rPr lang="nl-NL" altLang="nl-NL" i="1" baseline="0" dirty="0" smtClean="0">
                <a:latin typeface="Arial" pitchFamily="34" charset="0"/>
                <a:ea typeface="ＭＳ Ｐゴシック" pitchFamily="34" charset="-128"/>
              </a:rPr>
              <a:t>(Nouvenne 2016, Porfyridis 2014)</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8125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Overige informatie met betrekking tot de interpretatie van CRP-waarden: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ltLang="nl-NL" baseline="0" dirty="0" smtClean="0">
                <a:latin typeface="Arial" pitchFamily="34" charset="0"/>
                <a:ea typeface="ＭＳ Ｐゴシック" pitchFamily="34" charset="-128"/>
              </a:rPr>
              <a:t>Uit onderzoek bleek </a:t>
            </a:r>
            <a:r>
              <a:rPr lang="nl-NL" altLang="nl-NL" b="1" baseline="0" dirty="0" smtClean="0">
                <a:latin typeface="Arial" pitchFamily="34" charset="0"/>
                <a:ea typeface="ＭＳ Ｐゴシック" pitchFamily="34" charset="-128"/>
              </a:rPr>
              <a:t>weinig verschil in CRP-waarden tussen ouderen binnen versus buiten het verpleeghuis</a:t>
            </a:r>
            <a:r>
              <a:rPr lang="nl-NL" altLang="nl-NL" b="0" baseline="0" dirty="0" smtClean="0">
                <a:latin typeface="Arial" pitchFamily="34" charset="0"/>
                <a:ea typeface="ＭＳ Ｐゴシック" pitchFamily="34" charset="-128"/>
              </a:rPr>
              <a:t>.</a:t>
            </a:r>
            <a:r>
              <a:rPr lang="nl-NL" altLang="nl-NL" b="1" baseline="0" dirty="0" smtClean="0">
                <a:latin typeface="Arial" pitchFamily="34" charset="0"/>
                <a:ea typeface="ＭＳ Ｐゴシック" pitchFamily="34" charset="-128"/>
              </a:rPr>
              <a:t> </a:t>
            </a:r>
            <a:r>
              <a:rPr lang="nl-NL" altLang="nl-NL" i="1" baseline="0" dirty="0" smtClean="0">
                <a:latin typeface="Arial" pitchFamily="34" charset="0"/>
                <a:ea typeface="ＭＳ Ｐゴシック" pitchFamily="34" charset="-128"/>
              </a:rPr>
              <a:t>(Lim 2001, Nouvenne 2016)</a:t>
            </a:r>
            <a:r>
              <a:rPr lang="nl-NL" altLang="nl-NL" baseline="0" dirty="0" smtClean="0">
                <a:latin typeface="Arial" pitchFamily="34" charset="0"/>
                <a:ea typeface="ＭＳ Ｐゴシック" pitchFamily="34" charset="-128"/>
              </a:rPr>
              <a:t> </a:t>
            </a:r>
            <a:r>
              <a:rPr lang="nl-NL" altLang="nl-NL" baseline="0" dirty="0" smtClean="0">
                <a:latin typeface="+mn-lt"/>
                <a:ea typeface="+mn-ea"/>
              </a:rPr>
              <a:t>Een k</a:t>
            </a:r>
            <a:r>
              <a:rPr lang="nl-NL" dirty="0" smtClean="0"/>
              <a:t>lein</a:t>
            </a:r>
            <a:r>
              <a:rPr lang="nl-NL" baseline="0" dirty="0" smtClean="0"/>
              <a:t> </a:t>
            </a:r>
            <a:r>
              <a:rPr lang="nl-NL" dirty="0" smtClean="0"/>
              <a:t>verschil in CRP was (mogelijk) deels te verklaren doordat verpleeghuisbewoners met pneumonie ernstiger</a:t>
            </a:r>
            <a:r>
              <a:rPr lang="nl-NL" baseline="0" dirty="0" smtClean="0"/>
              <a:t> ziek waren</a:t>
            </a:r>
            <a:r>
              <a:rPr lang="nl-NL" dirty="0" smtClean="0"/>
              <a:t>.</a:t>
            </a:r>
            <a:r>
              <a:rPr lang="nl-NL" baseline="0" dirty="0" smtClean="0"/>
              <a:t> </a:t>
            </a:r>
            <a:r>
              <a:rPr lang="nl-NL" i="1" baseline="0" dirty="0" smtClean="0"/>
              <a:t>(Lim 2001)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smtClean="0"/>
              <a:t>CRP-waarden zijn wel duidelijker verschillend als het gaat om pneumonie versus andere pulmonale ziekten. Je ziet een duidelijk (gemiddeld) hogere CRP-waarde bij pneumonie (164 mg/L) versus andere pulmonale ziekten (52 mg/L) onder verpleeghuisbewoners. </a:t>
            </a:r>
            <a:r>
              <a:rPr lang="nl-NL" b="0" i="1" baseline="0" dirty="0" smtClean="0"/>
              <a:t>(Porfyridis 2014)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baseline="0" dirty="0" smtClean="0"/>
              <a:t>CRP-waarden </a:t>
            </a:r>
            <a:r>
              <a:rPr lang="nl-NL" baseline="0" dirty="0" smtClean="0"/>
              <a:t>zijn over het algemeen hoger bij pneumonie in vergelijking met hartfalen. </a:t>
            </a:r>
            <a:r>
              <a:rPr lang="nl-NL" i="1" baseline="0" dirty="0" smtClean="0"/>
              <a:t>(Joffe 2009)</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0" i="1"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5951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voorgaande informatie nemen we nog eens door met behulp van drie casussen. De eerste casus betreft mevrouw Janssens </a:t>
            </a:r>
            <a:r>
              <a:rPr lang="nl-NL" baseline="0" dirty="0" smtClean="0"/>
              <a:t>van 87 jaar. Zie de informatie op de slide.</a:t>
            </a:r>
          </a:p>
          <a:p>
            <a:endParaRPr lang="nl-NL"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smtClean="0">
                <a:solidFill>
                  <a:srgbClr val="FF0000"/>
                </a:solidFill>
              </a:rPr>
              <a:t>Bij scholing in groepsverband: vraag wat vervolgacties van de aanwezigen zouden zijn.</a:t>
            </a:r>
            <a:endParaRPr lang="nl-NL" b="1" i="0" dirty="0" smtClean="0">
              <a:solidFill>
                <a:srgbClr val="FF0000"/>
              </a:solidFill>
            </a:endParaRPr>
          </a:p>
          <a:p>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659487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Er wordt een CRP-POCT bepaling gedaan, conform het</a:t>
            </a:r>
            <a:r>
              <a:rPr lang="nl-NL" altLang="nl-NL" baseline="0" dirty="0" smtClean="0">
                <a:latin typeface="Arial" pitchFamily="34" charset="0"/>
                <a:ea typeface="ＭＳ Ｐゴシック" pitchFamily="34" charset="-128"/>
              </a:rPr>
              <a:t> stroomdiagram uit de Verenso richtlijn LLWI met ‘acuut hoesten’ als ingangsklacht. De CRP-waarde die het apparaat aangeeft is 7 mg/L.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smtClean="0">
                <a:solidFill>
                  <a:srgbClr val="FF0000"/>
                </a:solidFill>
              </a:rPr>
              <a:t>Bij scholing in groepsverband: vraag wat vervolgacties van de aanwezigen zouden zijn.</a:t>
            </a:r>
            <a:endParaRPr lang="nl-NL" b="1" i="0" dirty="0" smtClean="0">
              <a:solidFill>
                <a:srgbClr val="FF0000"/>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986681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Op basis van het</a:t>
            </a:r>
            <a:r>
              <a:rPr lang="nl-NL" altLang="nl-NL" baseline="0" dirty="0" smtClean="0">
                <a:latin typeface="Arial" pitchFamily="34" charset="0"/>
                <a:ea typeface="ＭＳ Ｐゴシック" pitchFamily="34" charset="-128"/>
              </a:rPr>
              <a:t> klinisch beeld in combinatie met de lage CRP-waarde wordt geconcludeerd dat er geen sprake is van een ernstige LLWI. Er wordt daarom géén antibiotica gestart, mevrouw Janssens wordt wel goed opgevolgd. De familie is voorlopig gerustgesteld, nu ze weten dat de CRP-waarde laag is en mevrouw Janssens goed in de gaten wordt gehouden.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86343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40" lvl="2" indent="0" algn="just">
              <a:lnSpc>
                <a:spcPct val="150000"/>
              </a:lnSpc>
              <a:buNone/>
            </a:pPr>
            <a:r>
              <a:rPr lang="nl-NL" sz="2400" dirty="0" smtClean="0"/>
              <a:t>De tweede casus betreft mevrouw Pieterse van 97 jaar. Zie de informatie op de slide.</a:t>
            </a:r>
          </a:p>
          <a:p>
            <a:pPr marL="457240" lvl="2" indent="0" algn="just">
              <a:lnSpc>
                <a:spcPct val="150000"/>
              </a:lnSpc>
              <a:buNone/>
            </a:pPr>
            <a:endParaRPr lang="nl-NL" sz="2400" b="1" i="0" baseline="0" dirty="0" smtClean="0">
              <a:solidFill>
                <a:srgbClr val="FF0000"/>
              </a:solidFill>
            </a:endParaRPr>
          </a:p>
          <a:p>
            <a:pPr marL="457240" lvl="2" indent="0" algn="just">
              <a:lnSpc>
                <a:spcPct val="150000"/>
              </a:lnSpc>
              <a:buNone/>
            </a:pPr>
            <a:r>
              <a:rPr lang="nl-NL" sz="2400" b="1" i="0" baseline="0" dirty="0" smtClean="0">
                <a:solidFill>
                  <a:srgbClr val="FF0000"/>
                </a:solidFill>
              </a:rPr>
              <a:t>Bij scholing in groepsverband: vraag wat vervolgacties van de aanwezigen zouden zijn.</a:t>
            </a:r>
            <a:endParaRPr lang="nl-NL" sz="2400" b="1" i="0" dirty="0" smtClean="0">
              <a:solidFill>
                <a:srgbClr val="FF0000"/>
              </a:solidFill>
            </a:endParaRPr>
          </a:p>
          <a:p>
            <a:pPr marL="457240" lvl="2" indent="0" algn="just">
              <a:lnSpc>
                <a:spcPct val="150000"/>
              </a:lnSpc>
              <a:buNone/>
            </a:pPr>
            <a:endParaRPr lang="nl-NL" sz="2400"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584546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In de situatie van mevrouw Pieterse zijn</a:t>
            </a:r>
            <a:r>
              <a:rPr lang="nl-NL" altLang="nl-NL" baseline="0" dirty="0" smtClean="0">
                <a:latin typeface="Arial" pitchFamily="34" charset="0"/>
                <a:ea typeface="ＭＳ Ｐゴシック" pitchFamily="34" charset="-128"/>
              </a:rPr>
              <a:t> de stroomdiagrammen uit de Verenso richtlijn LLWI beperkt bruikbaar. Mevrouw Pieterse heeft géén hoestklachten, maar ook geen delier en/of koorts (wel verhoging). Vanwege de verhoging wordt besloten het stroomschema te volgen met koorts als ingangsklacht. Mevrouw maakt een matig zieke indruk, heeft tachypneu en er zijn géén nieuwe eenzijdige ausculatoire afwijkingen. Een CRP-bepaling wordt daarom geadviseerd. De CRP-waarde die het apparaat aangeeft is 120 mg/L.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smtClean="0">
                <a:solidFill>
                  <a:srgbClr val="FF0000"/>
                </a:solidFill>
              </a:rPr>
              <a:t>Bij scholing in groepsverband: vraag wat vervolgacties van de aanwezigen zouden zijn.</a:t>
            </a:r>
            <a:endParaRPr lang="nl-NL" b="1" i="0" dirty="0" smtClean="0">
              <a:solidFill>
                <a:srgbClr val="FF0000"/>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96379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33204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Op basis van het klinisch beeld en de hoge</a:t>
            </a:r>
            <a:r>
              <a:rPr lang="nl-NL" altLang="nl-NL" baseline="0" dirty="0" smtClean="0">
                <a:latin typeface="Arial" pitchFamily="34" charset="0"/>
                <a:ea typeface="ＭＳ Ｐゴシック" pitchFamily="34" charset="-128"/>
              </a:rPr>
              <a:t> CRP-waarde wordt antibiotica gestart op verdenking van een mogelijk ernstige LLWI.</a:t>
            </a: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963528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40" lvl="2" indent="0" algn="just">
              <a:lnSpc>
                <a:spcPct val="150000"/>
              </a:lnSpc>
              <a:buNone/>
            </a:pPr>
            <a:r>
              <a:rPr lang="nl-NL" sz="2400" dirty="0" smtClean="0"/>
              <a:t>De</a:t>
            </a:r>
            <a:r>
              <a:rPr lang="nl-NL" sz="2400" baseline="0" dirty="0" smtClean="0"/>
              <a:t> laatste casus betreft meneer Knoest van 93 jaar. Zie de informatie op de slide.</a:t>
            </a:r>
          </a:p>
          <a:p>
            <a:pPr marL="457240" lvl="2" indent="0" algn="just">
              <a:lnSpc>
                <a:spcPct val="150000"/>
              </a:lnSpc>
              <a:buNone/>
            </a:pPr>
            <a:endParaRPr lang="nl-NL" sz="2400" baseline="0" dirty="0" smtClean="0"/>
          </a:p>
          <a:p>
            <a:pPr marL="457240" marR="0" lvl="2" indent="0" algn="just" defTabSz="914400" rtl="0" eaLnBrk="1" fontAlgn="auto" latinLnBrk="0" hangingPunct="1">
              <a:lnSpc>
                <a:spcPct val="150000"/>
              </a:lnSpc>
              <a:spcBef>
                <a:spcPts val="0"/>
              </a:spcBef>
              <a:spcAft>
                <a:spcPts val="0"/>
              </a:spcAft>
              <a:buClrTx/>
              <a:buSzTx/>
              <a:buFontTx/>
              <a:buNone/>
              <a:tabLst/>
              <a:defRPr/>
            </a:pPr>
            <a:r>
              <a:rPr lang="nl-NL" sz="2400" b="1" i="0" baseline="0" dirty="0" smtClean="0">
                <a:solidFill>
                  <a:srgbClr val="FF0000"/>
                </a:solidFill>
              </a:rPr>
              <a:t>Bij scholing in groepsverband: vraag wat vervolgacties van de aanwezigen zouden zijn.</a:t>
            </a:r>
            <a:endParaRPr lang="nl-NL" sz="2400" b="1" i="0" dirty="0" smtClean="0">
              <a:solidFill>
                <a:srgbClr val="FF0000"/>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76873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Er wordt een CRP-POCT bepaling gedaan, conform het</a:t>
            </a:r>
            <a:r>
              <a:rPr lang="nl-NL" altLang="nl-NL" baseline="0" dirty="0" smtClean="0">
                <a:latin typeface="Arial" pitchFamily="34" charset="0"/>
                <a:ea typeface="ＭＳ Ｐゴシック" pitchFamily="34" charset="-128"/>
              </a:rPr>
              <a:t> stroomdiagram uit de Verenso richtlijn LLWI met ‘acuut hoesten’ als ingangsklacht. De CRP-waarde die het apparaat aangeeft is 28 mg/L.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smtClean="0">
                <a:solidFill>
                  <a:srgbClr val="FF0000"/>
                </a:solidFill>
              </a:rPr>
              <a:t>Bij scholing in groepsverband: vraag wat vervolgacties van de aanwezigen zouden zijn.</a:t>
            </a:r>
            <a:endParaRPr lang="nl-NL" b="1" i="0" dirty="0" smtClean="0">
              <a:solidFill>
                <a:srgbClr val="FF0000"/>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092915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Op basis van het huidige klinisch beeld en de CRP-waarde die in</a:t>
            </a:r>
            <a:r>
              <a:rPr lang="nl-NL" altLang="nl-NL" baseline="0" dirty="0" smtClean="0">
                <a:latin typeface="Arial" pitchFamily="34" charset="0"/>
                <a:ea typeface="ＭＳ Ｐゴシック" pitchFamily="34" charset="-128"/>
              </a:rPr>
              <a:t> het middengebied (20 – 60 mg/L) valt, wordt besloten om nog even afwachtend te zijn en om meneer Knoest goed in de gaten te houden. Er wordt ook besloten volgende dag CRP opnieuw te bepalen, gezien het recent toenemen van de hoestklachten.</a:t>
            </a: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23557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De volgende dag is de CRP-waarde gestegen tot 71 mg/L</a:t>
            </a:r>
            <a:r>
              <a:rPr lang="nl-NL" altLang="nl-NL" dirty="0" smtClean="0">
                <a:latin typeface="Arial" pitchFamily="34" charset="0"/>
                <a:ea typeface="ＭＳ Ｐゴシック" pitchFamily="34" charset="-128"/>
              </a:rPr>
              <a:t>, en</a:t>
            </a:r>
            <a:r>
              <a:rPr lang="nl-NL" altLang="nl-NL" baseline="0" dirty="0" smtClean="0">
                <a:latin typeface="Arial" pitchFamily="34" charset="0"/>
                <a:ea typeface="ＭＳ Ｐゴシック" pitchFamily="34" charset="-128"/>
              </a:rPr>
              <a:t> </a:t>
            </a:r>
            <a:r>
              <a:rPr lang="nl-NL" altLang="nl-NL" baseline="0" dirty="0" smtClean="0">
                <a:latin typeface="Arial" pitchFamily="34" charset="0"/>
                <a:ea typeface="ＭＳ Ｐゴシック" pitchFamily="34" charset="-128"/>
              </a:rPr>
              <a:t>zijn de klachten nog </a:t>
            </a:r>
            <a:r>
              <a:rPr lang="nl-NL" altLang="nl-NL" baseline="0" dirty="0" smtClean="0">
                <a:latin typeface="Arial" pitchFamily="34" charset="0"/>
                <a:ea typeface="ＭＳ Ｐゴシック" pitchFamily="34" charset="-128"/>
              </a:rPr>
              <a:t>aanwezig. </a:t>
            </a:r>
            <a:r>
              <a:rPr lang="nl-NL" altLang="nl-NL" baseline="0" dirty="0" smtClean="0">
                <a:latin typeface="Arial" pitchFamily="34" charset="0"/>
                <a:ea typeface="ＭＳ Ｐゴシック" pitchFamily="34" charset="-128"/>
              </a:rPr>
              <a:t>Besloten wordt daarom om alsnog met antibiotica te starten.</a:t>
            </a: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972344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smtClean="0">
                <a:solidFill>
                  <a:srgbClr val="FF0000"/>
                </a:solidFill>
              </a:rPr>
              <a:t>Bij scholing in groepsverband: bespreek met elkaar de vragen op deze slide.</a:t>
            </a:r>
            <a:endParaRPr lang="nl-NL" b="1" i="0" dirty="0" smtClean="0">
              <a:solidFill>
                <a:srgbClr val="FF0000"/>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090939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Het laatste onderdeel van deze</a:t>
            </a:r>
            <a:r>
              <a:rPr lang="nl-NL" baseline="0" dirty="0" smtClean="0"/>
              <a:t> scholing is een quiz om de opgedane kennis te testen. Er volgen vijf vragen; na elke vraag verschijnt een slide met het goede antwoord.</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175825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209436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Stelling II is onjuist want dit is de afkapwaarde die geldt voor de algehele populatie, niet de ouderenpopulatie specifiek. Voor de ouderenpopulatie zijn er enkele onderzoeken geweest die 60 resp. 80 mg/L identificeerden als afkapwaarde met de beste combinatie van sensitiviteit en specificiteit voor het onderscheid in ernstige/niet-ernstige OLWI. </a:t>
            </a:r>
            <a:r>
              <a:rPr lang="nl-NL" sz="1200" b="0" i="0" u="none" strike="noStrike" kern="1200" baseline="0" dirty="0" smtClean="0">
                <a:solidFill>
                  <a:schemeClr val="tx1"/>
                </a:solidFill>
                <a:latin typeface="+mn-lt"/>
                <a:ea typeface="+mn-ea"/>
                <a:cs typeface="+mn-cs"/>
              </a:rPr>
              <a:t>De afkapwaarde van 60 mg/L is overgenomen in de Verenso richtlijn LLWI.</a:t>
            </a:r>
            <a:endParaRPr lang="nl-NL" sz="1200" b="0" i="0" u="none" strike="noStrike" kern="1200" baseline="0" dirty="0" smtClean="0">
              <a:solidFill>
                <a:schemeClr val="tx1"/>
              </a:solidFill>
              <a:latin typeface="+mn-lt"/>
              <a:ea typeface="+mn-ea"/>
              <a:cs typeface="+mn-cs"/>
            </a:endParaRPr>
          </a:p>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937115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3853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778304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Stelling I is onjuist, want dit is niet altijd het geval: CRP-waarden zijn over het algemeen gezien hoger bij pneumonie in vergelijking met hartfalen; echter is er nog steeds wel een gedeelte met een vergelijkbare CRP-waarde. Stelling II is ook onjuist, want CRP kan geen zeker onderscheid maken tussen virale en bacteriële oorzaken van de ontstekingsreactie. </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944291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316158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CRP stijgt snel bij het ontstaan van een ontsteking, en daalt ook weer snel bij het verdwijnen van de ontstekingsreactie. Ter vergelijking: BSE en leukocyten stijgen langzamer na ontstaan ontstekingsreactie, en BSE daalt ook langzamer bij herstel (verdwijnen ontstekingsreactie). </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647448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751208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i="0" u="none" strike="noStrike" kern="1200" baseline="0" dirty="0" smtClean="0">
                <a:solidFill>
                  <a:schemeClr val="tx1"/>
                </a:solidFill>
                <a:latin typeface="+mn-lt"/>
                <a:ea typeface="+mn-ea"/>
                <a:cs typeface="+mn-cs"/>
              </a:rPr>
              <a:t>Er worden </a:t>
            </a:r>
            <a:r>
              <a:rPr lang="nl-NL" altLang="nl-NL" sz="1200" b="0" i="0" u="none" strike="noStrike" kern="1200" baseline="0" dirty="0" smtClean="0">
                <a:solidFill>
                  <a:schemeClr val="tx1"/>
                </a:solidFill>
                <a:latin typeface="+mn-lt"/>
                <a:ea typeface="+mn-ea"/>
                <a:cs typeface="+mn-cs"/>
              </a:rPr>
              <a:t>in </a:t>
            </a:r>
            <a:r>
              <a:rPr lang="nl-NL" altLang="nl-NL" sz="1200" b="0" i="0" u="none" strike="noStrike" kern="1200" baseline="0" dirty="0" smtClean="0">
                <a:solidFill>
                  <a:schemeClr val="tx1"/>
                </a:solidFill>
                <a:latin typeface="+mn-lt"/>
                <a:ea typeface="+mn-ea"/>
                <a:cs typeface="+mn-cs"/>
              </a:rPr>
              <a:t>de Verenso richtlijn aanbevelingen gedaan over </a:t>
            </a:r>
            <a:r>
              <a:rPr lang="nl-NL" sz="1200" b="0" i="0" u="none" strike="noStrike" kern="1200" baseline="0" dirty="0" smtClean="0">
                <a:solidFill>
                  <a:schemeClr val="tx1"/>
                </a:solidFill>
                <a:latin typeface="+mn-lt"/>
                <a:ea typeface="+mn-ea"/>
                <a:cs typeface="+mn-cs"/>
              </a:rPr>
              <a:t>in welke gevallen een CRP-bepaling kan bijdragen aan de besluitvorming, dat is alleen bij matig zieke patiënten met aanwezigheid van bepaalde symptomen.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466160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191861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0" baseline="0" dirty="0" smtClean="0">
                <a:latin typeface="Arial" pitchFamily="34" charset="0"/>
                <a:ea typeface="ＭＳ Ｐゴシック" pitchFamily="34" charset="-128"/>
              </a:rPr>
              <a:t>In het tussengebied (20-60 mg/L) is het klinisch oordeel doorslaggevend, waarbij het advies is om expectatief te zijn, actief te vervolgen en er alert op te zijn dat het CRP nog stijgende kan zijn bij patiënten die kort na het ontstaan van de ziekteverschijnselen worden gezien. Er wordt in de Verenso richtlijn niet expliciet aanbevolen om de CRP meting de dag erna te herhalen.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869740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smtClean="0">
                <a:solidFill>
                  <a:srgbClr val="FF0000"/>
                </a:solidFill>
              </a:rPr>
              <a:t>Bij scholing in groepsverband: bespreek met elkaar de vragen op deze slide.</a:t>
            </a:r>
            <a:endParaRPr lang="nl-NL" b="1" i="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761480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b="0" i="0" u="none" strike="noStrike" kern="1200" baseline="0" dirty="0" smtClean="0">
              <a:solidFill>
                <a:schemeClr val="tx1"/>
              </a:solidFill>
              <a:effectLst/>
              <a:latin typeface="+mn-lt"/>
              <a:ea typeface="+mn-ea"/>
              <a:cs typeface="+mn-cs"/>
            </a:endParaRPr>
          </a:p>
          <a:p>
            <a:endParaRPr lang="nl-NL" sz="1200" kern="1200" dirty="0" smtClean="0">
              <a:solidFill>
                <a:schemeClr val="tx1"/>
              </a:solidFill>
              <a:effectLst/>
              <a:latin typeface="+mn-lt"/>
              <a:ea typeface="+mn-ea"/>
              <a:cs typeface="+mn-cs"/>
            </a:endParaRPr>
          </a:p>
          <a:p>
            <a:pPr marL="0" indent="0">
              <a:buFontTx/>
              <a:buNone/>
            </a:pPr>
            <a:endParaRPr lang="nl-NL" dirty="0" smtClean="0"/>
          </a:p>
          <a:p>
            <a:pPr marL="0" indent="0">
              <a:buFontTx/>
              <a:buNone/>
            </a:pPr>
            <a:endParaRPr lang="nl-NL" dirty="0" smtClean="0"/>
          </a:p>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022683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Dit is het einde van deze scholing, bedankt voo</a:t>
            </a:r>
            <a:r>
              <a:rPr lang="nl-NL" baseline="0" dirty="0" smtClean="0"/>
              <a:t>r je interesse hierin!</a:t>
            </a:r>
          </a:p>
          <a:p>
            <a:pPr marL="0" indent="0">
              <a:buFontTx/>
              <a:buNone/>
            </a:pPr>
            <a:endParaRPr lang="nl-NL" baseline="0" dirty="0" smtClean="0"/>
          </a:p>
          <a:p>
            <a:pPr marL="0" indent="0">
              <a:buFontTx/>
              <a:buNone/>
            </a:pPr>
            <a:r>
              <a:rPr lang="nl-NL" baseline="0" dirty="0" smtClean="0"/>
              <a:t>Heb je nog vragen of opmerkingen naar aanleiding over deze scholing? Neem dan contact op via uno@amsterdamumc.nl.</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4880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smtClean="0">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76870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In 2018 is door Verenso de</a:t>
            </a:r>
            <a:r>
              <a:rPr lang="nl-NL" altLang="nl-NL" baseline="0" dirty="0" smtClean="0">
                <a:latin typeface="Arial" pitchFamily="34" charset="0"/>
                <a:ea typeface="ＭＳ Ｐゴシック" pitchFamily="34" charset="-128"/>
              </a:rPr>
              <a:t> eerste richtlijn ‘Lage luchtweginfecties bij kwetsbare ouderen’ gepubliceerd. </a:t>
            </a:r>
            <a:r>
              <a:rPr lang="nl-NL" altLang="nl-NL" i="1" baseline="0" dirty="0" smtClean="0">
                <a:latin typeface="Arial" pitchFamily="34" charset="0"/>
                <a:ea typeface="ＭＳ Ｐゴシック" pitchFamily="34" charset="-128"/>
              </a:rPr>
              <a:t>(Verenso 2018) </a:t>
            </a:r>
            <a:r>
              <a:rPr lang="nl-NL" altLang="nl-NL" baseline="0" dirty="0" smtClean="0">
                <a:latin typeface="Arial" pitchFamily="34" charset="0"/>
                <a:ea typeface="ＭＳ Ｐゴシック" pitchFamily="34" charset="-128"/>
              </a:rPr>
              <a:t>Onderdelen uit deze richtlijn die in deze scholing </a:t>
            </a:r>
            <a:r>
              <a:rPr lang="nl-NL" altLang="nl-NL" b="1" baseline="0" dirty="0" smtClean="0">
                <a:latin typeface="Arial" pitchFamily="34" charset="0"/>
                <a:ea typeface="ＭＳ Ｐゴシック" pitchFamily="34" charset="-128"/>
              </a:rPr>
              <a:t>aan bod </a:t>
            </a:r>
            <a:r>
              <a:rPr lang="nl-NL" altLang="nl-NL" baseline="0" dirty="0" smtClean="0">
                <a:latin typeface="Arial" pitchFamily="34" charset="0"/>
                <a:ea typeface="ＭＳ Ｐゴシック" pitchFamily="34" charset="-128"/>
              </a:rPr>
              <a:t>komen zijn diagnostiek, met een focus op de klinische presentatie en afkapwaarden bij een CRP-bepaling, en het behandelbeleid (wel versus geen antibiotica). Onderdelen die </a:t>
            </a:r>
            <a:r>
              <a:rPr lang="nl-NL" altLang="nl-NL" b="1" baseline="0" dirty="0" smtClean="0">
                <a:latin typeface="Arial" pitchFamily="34" charset="0"/>
                <a:ea typeface="ＭＳ Ｐゴシック" pitchFamily="34" charset="-128"/>
              </a:rPr>
              <a:t>niet aan bod </a:t>
            </a:r>
            <a:r>
              <a:rPr lang="nl-NL" altLang="nl-NL" baseline="0" dirty="0" smtClean="0">
                <a:latin typeface="Arial" pitchFamily="34" charset="0"/>
                <a:ea typeface="ＭＳ Ｐゴシック" pitchFamily="34" charset="-128"/>
              </a:rPr>
              <a:t>komen hebben betrekking op preventieve maatregelen, en andere aspecten van het behandelbeleid (middelkeuze, dosering, behandelduur, ondersteunende behandeling).</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920346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1" dirty="0" smtClean="0"/>
              <a:t>CRP</a:t>
            </a:r>
            <a:r>
              <a:rPr lang="nl-NL" altLang="nl-NL" sz="1200" dirty="0" smtClean="0"/>
              <a:t> is een</a:t>
            </a:r>
            <a:r>
              <a:rPr lang="nl-NL" altLang="nl-NL" sz="1200" baseline="0" dirty="0" smtClean="0"/>
              <a:t> o</a:t>
            </a:r>
            <a:r>
              <a:rPr lang="nl-NL" altLang="nl-NL" sz="1200" dirty="0" smtClean="0"/>
              <a:t>ntstekingseiwit dat gemaakt wordt in de lever</a:t>
            </a:r>
            <a:r>
              <a:rPr lang="nl-NL" altLang="nl-NL" sz="1200" baseline="0" dirty="0" smtClean="0"/>
              <a:t>. D</a:t>
            </a:r>
            <a:r>
              <a:rPr lang="nl-NL" altLang="nl-NL" sz="1200" dirty="0" smtClean="0"/>
              <a:t>e hoogte van de CRP-waarde geeft aan of er een ontstekingsreactie</a:t>
            </a:r>
            <a:r>
              <a:rPr lang="nl-NL" altLang="nl-NL" sz="1200" baseline="0" dirty="0" smtClean="0"/>
              <a:t> is en hoe ernstig die is. Met deze informatie kan worden ingeschat of er sprake is van een ernstige of niet-ernstige LLWI (of mogelijk andere diagnose). </a:t>
            </a:r>
            <a:r>
              <a:rPr lang="nl-NL" sz="1200" b="0" i="0" u="none" strike="noStrike" kern="1200" baseline="0" dirty="0" smtClean="0">
                <a:solidFill>
                  <a:schemeClr val="tx1"/>
                </a:solidFill>
                <a:latin typeface="+mn-lt"/>
                <a:ea typeface="+mn-ea"/>
                <a:cs typeface="+mn-cs"/>
              </a:rPr>
              <a:t>CRP stijgt snel bij het ontstaan van een ontsteking (binnen 4 tot 6 uur), en daalt ook weer snel bij het verdwijnen van de ontstekingsreactie. Ter vergelijking: BSE en leukocyten stijgen langzamer na ontstaan ontstekingsreactie, en BSE daalt ook langzamer bij herstel (verdwijnen ontstekingsreactie). </a:t>
            </a:r>
            <a:r>
              <a:rPr lang="nl-NL" sz="1200" b="0" i="1" u="none" strike="noStrike" kern="1200" baseline="0" dirty="0" smtClean="0">
                <a:solidFill>
                  <a:schemeClr val="tx1"/>
                </a:solidFill>
                <a:latin typeface="+mn-lt"/>
                <a:ea typeface="+mn-ea"/>
                <a:cs typeface="+mn-cs"/>
              </a:rPr>
              <a:t>(Nederlands Huisartsengenootschap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1"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baseline="0" dirty="0" smtClean="0">
                <a:solidFill>
                  <a:schemeClr val="tx1"/>
                </a:solidFill>
                <a:latin typeface="+mn-lt"/>
                <a:ea typeface="+mn-ea"/>
                <a:cs typeface="+mn-cs"/>
              </a:rPr>
              <a:t>POCT</a:t>
            </a:r>
            <a:r>
              <a:rPr lang="nl-NL" sz="1200" b="0" i="0" u="none" strike="noStrike" kern="1200" baseline="0" dirty="0" smtClean="0">
                <a:solidFill>
                  <a:schemeClr val="tx1"/>
                </a:solidFill>
                <a:latin typeface="+mn-lt"/>
                <a:ea typeface="+mn-ea"/>
                <a:cs typeface="+mn-cs"/>
              </a:rPr>
              <a:t> is meer dan alleen het uitvoeren van een sneltest. Het omvat het gehele proces van indiceren, uitvoeren, verwerken, interpreteren, documenteren, rapporteren en opvolgen van een laboratoriumtest door een getraind en vaardig zorgmedewerker, in nabijheid van de patiënt.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In de </a:t>
            </a:r>
            <a:r>
              <a:rPr lang="nl-NL" sz="1200" b="1" i="0" u="none" strike="noStrike" kern="1200" baseline="0" dirty="0" smtClean="0">
                <a:solidFill>
                  <a:schemeClr val="tx1"/>
                </a:solidFill>
                <a:latin typeface="+mn-lt"/>
                <a:ea typeface="+mn-ea"/>
                <a:cs typeface="+mn-cs"/>
              </a:rPr>
              <a:t>Verenso richtlijn </a:t>
            </a:r>
            <a:r>
              <a:rPr lang="nl-NL" sz="1200" b="0" i="0" u="none" strike="noStrike" kern="1200" baseline="0" dirty="0" smtClean="0">
                <a:solidFill>
                  <a:schemeClr val="tx1"/>
                </a:solidFill>
                <a:latin typeface="+mn-lt"/>
                <a:ea typeface="+mn-ea"/>
                <a:cs typeface="+mn-cs"/>
              </a:rPr>
              <a:t>worden aanbevelingen gedaan met betrekking tot het uitvoeren van een CRP-bepaling, maar niet specifiek tot een CRP-bepaling middels POCT.</a:t>
            </a:r>
            <a:r>
              <a:rPr lang="nl-NL" sz="1200" b="0" i="0" u="none" strike="noStrike" kern="1200" baseline="0" dirty="0" smtClean="0">
                <a:solidFill>
                  <a:schemeClr val="tx1"/>
                </a:solidFill>
                <a:latin typeface="Arial" pitchFamily="34" charset="0"/>
                <a:ea typeface="ＭＳ Ｐゴシック" pitchFamily="34" charset="-128"/>
                <a:cs typeface="+mn-cs"/>
              </a:rPr>
              <a:t> Dit heeft ermee te maken dat er ten tijde van de richtlijn publicatie (2018) nog geen evidence bestond voor het toepassen van CRP POCT in de verpleeghuis setting.</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87593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u="none" dirty="0" smtClean="0">
                <a:solidFill>
                  <a:schemeClr val="tx1">
                    <a:lumMod val="75000"/>
                    <a:lumOff val="25000"/>
                  </a:schemeClr>
                </a:solidFill>
                <a:sym typeface="Wingdings" panose="05000000000000000000" pitchFamily="2" charset="2"/>
              </a:rPr>
              <a:t>In</a:t>
            </a:r>
            <a:r>
              <a:rPr lang="nl-NL" altLang="nl-NL" sz="1200" u="none" baseline="0" dirty="0" smtClean="0">
                <a:solidFill>
                  <a:schemeClr val="tx1">
                    <a:lumMod val="75000"/>
                    <a:lumOff val="25000"/>
                  </a:schemeClr>
                </a:solidFill>
                <a:sym typeface="Wingdings" panose="05000000000000000000" pitchFamily="2" charset="2"/>
              </a:rPr>
              <a:t> de </a:t>
            </a:r>
            <a:r>
              <a:rPr lang="nl-NL" altLang="nl-NL" sz="1200" b="1" u="none" baseline="0" dirty="0" smtClean="0">
                <a:solidFill>
                  <a:schemeClr val="tx1">
                    <a:lumMod val="75000"/>
                    <a:lumOff val="25000"/>
                  </a:schemeClr>
                </a:solidFill>
                <a:sym typeface="Wingdings" panose="05000000000000000000" pitchFamily="2" charset="2"/>
              </a:rPr>
              <a:t>huisartsenpraktijk</a:t>
            </a:r>
            <a:r>
              <a:rPr lang="nl-NL" altLang="nl-NL" sz="1200" u="none" baseline="0" dirty="0" smtClean="0">
                <a:solidFill>
                  <a:schemeClr val="tx1">
                    <a:lumMod val="75000"/>
                    <a:lumOff val="25000"/>
                  </a:schemeClr>
                </a:solidFill>
                <a:sym typeface="Wingdings" panose="05000000000000000000" pitchFamily="2" charset="2"/>
              </a:rPr>
              <a:t> bestaat er al wel langere tijd evidence voor het toepassen van CRP POCT bij een verdenking op lage luchtweginfecties. Zo bleek uit zowel Nederlands onderzoek </a:t>
            </a:r>
            <a:r>
              <a:rPr lang="nl-NL" altLang="nl-NL" sz="1200" i="1" u="none" baseline="0" dirty="0" smtClean="0">
                <a:solidFill>
                  <a:schemeClr val="tx1">
                    <a:lumMod val="75000"/>
                    <a:lumOff val="25000"/>
                  </a:schemeClr>
                </a:solidFill>
                <a:sym typeface="Wingdings" panose="05000000000000000000" pitchFamily="2" charset="2"/>
              </a:rPr>
              <a:t>(Cals 2010)</a:t>
            </a:r>
            <a:r>
              <a:rPr lang="nl-NL" altLang="nl-NL" sz="1200" u="none" baseline="0" dirty="0" smtClean="0">
                <a:solidFill>
                  <a:schemeClr val="tx1">
                    <a:lumMod val="75000"/>
                    <a:lumOff val="25000"/>
                  </a:schemeClr>
                </a:solidFill>
                <a:sym typeface="Wingdings" panose="05000000000000000000" pitchFamily="2" charset="2"/>
              </a:rPr>
              <a:t> als internationaal onderzoek </a:t>
            </a:r>
            <a:r>
              <a:rPr lang="nl-NL" altLang="nl-NL" sz="1200" i="1" u="none" baseline="0" dirty="0" smtClean="0">
                <a:solidFill>
                  <a:schemeClr val="tx1">
                    <a:lumMod val="75000"/>
                    <a:lumOff val="25000"/>
                  </a:schemeClr>
                </a:solidFill>
                <a:sym typeface="Wingdings" panose="05000000000000000000" pitchFamily="2" charset="2"/>
              </a:rPr>
              <a:t>(Tonkin-Crine 2017, Butler 2019)</a:t>
            </a:r>
            <a:r>
              <a:rPr lang="nl-NL" altLang="nl-NL" sz="1200" u="none" baseline="0" dirty="0" smtClean="0">
                <a:solidFill>
                  <a:schemeClr val="tx1">
                    <a:lumMod val="75000"/>
                    <a:lumOff val="25000"/>
                  </a:schemeClr>
                </a:solidFill>
                <a:sym typeface="Wingdings" panose="05000000000000000000" pitchFamily="2" charset="2"/>
              </a:rPr>
              <a:t> dat het gebruik van CRP POCT leidde tot verminderd voorschrijven van antibiotica zonder nadelige klinische gevolgen voor de patiënt. Aan het Nederlandse onderzoek was ook een economische evaluatie gekoppeld, waarin geconcludeerd werd dat de inzet van CRP POCT kosteneffectief is </a:t>
            </a:r>
            <a:r>
              <a:rPr lang="nl-NL" altLang="nl-NL" sz="1200" i="1" u="none" baseline="0" dirty="0" smtClean="0">
                <a:solidFill>
                  <a:schemeClr val="tx1">
                    <a:lumMod val="75000"/>
                    <a:lumOff val="25000"/>
                  </a:schemeClr>
                </a:solidFill>
                <a:sym typeface="Wingdings" panose="05000000000000000000" pitchFamily="2" charset="2"/>
              </a:rPr>
              <a:t>(Cals 2011)</a:t>
            </a:r>
            <a:r>
              <a:rPr lang="nl-NL" altLang="nl-NL" sz="1200" u="none" baseline="0" dirty="0" smtClean="0">
                <a:solidFill>
                  <a:schemeClr val="tx1">
                    <a:lumMod val="75000"/>
                    <a:lumOff val="25000"/>
                  </a:schemeClr>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u="none" baseline="0" dirty="0" smtClean="0">
              <a:solidFill>
                <a:schemeClr val="tx1">
                  <a:lumMod val="75000"/>
                  <a:lumOff val="25000"/>
                </a:schemeClr>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u="none" baseline="0" dirty="0" smtClean="0">
                <a:solidFill>
                  <a:schemeClr val="tx1">
                    <a:lumMod val="75000"/>
                    <a:lumOff val="25000"/>
                  </a:schemeClr>
                </a:solidFill>
                <a:sym typeface="Wingdings" panose="05000000000000000000" pitchFamily="2" charset="2"/>
              </a:rPr>
              <a:t>Ander onderzoek in de huisartsenpraktijk toonde aan dat CRP de sterkste </a:t>
            </a:r>
            <a:r>
              <a:rPr lang="nl-NL" altLang="nl-NL" sz="1200" b="1" u="none" baseline="0" dirty="0" smtClean="0">
                <a:solidFill>
                  <a:schemeClr val="tx1">
                    <a:lumMod val="75000"/>
                    <a:lumOff val="25000"/>
                  </a:schemeClr>
                </a:solidFill>
                <a:sym typeface="Wingdings" panose="05000000000000000000" pitchFamily="2" charset="2"/>
              </a:rPr>
              <a:t>voorspeller van pneumonie </a:t>
            </a:r>
            <a:r>
              <a:rPr lang="nl-NL" altLang="nl-NL" sz="1200" u="none" baseline="0" dirty="0" smtClean="0">
                <a:solidFill>
                  <a:schemeClr val="tx1">
                    <a:lumMod val="75000"/>
                    <a:lumOff val="25000"/>
                  </a:schemeClr>
                </a:solidFill>
                <a:sym typeface="Wingdings" panose="05000000000000000000" pitchFamily="2" charset="2"/>
              </a:rPr>
              <a:t>is </a:t>
            </a:r>
            <a:r>
              <a:rPr lang="nl-NL" altLang="nl-NL" sz="1200" i="1" u="none" baseline="0" dirty="0" smtClean="0">
                <a:solidFill>
                  <a:schemeClr val="tx1">
                    <a:lumMod val="75000"/>
                    <a:lumOff val="25000"/>
                  </a:schemeClr>
                </a:solidFill>
                <a:sym typeface="Wingdings" panose="05000000000000000000" pitchFamily="2" charset="2"/>
              </a:rPr>
              <a:t>(Nederlands Huisartsengenootschap 2011)</a:t>
            </a:r>
            <a:r>
              <a:rPr lang="nl-NL" altLang="nl-NL" sz="1200" u="none" baseline="0" dirty="0" smtClean="0">
                <a:solidFill>
                  <a:schemeClr val="tx1">
                    <a:lumMod val="75000"/>
                    <a:lumOff val="25000"/>
                  </a:schemeClr>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u="none" baseline="0" dirty="0" smtClean="0">
              <a:solidFill>
                <a:schemeClr val="tx1">
                  <a:lumMod val="75000"/>
                  <a:lumOff val="25000"/>
                </a:schemeClr>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u="none" baseline="0" dirty="0" smtClean="0">
                <a:solidFill>
                  <a:schemeClr val="tx1">
                    <a:lumMod val="75000"/>
                    <a:lumOff val="25000"/>
                  </a:schemeClr>
                </a:solidFill>
                <a:sym typeface="Wingdings" panose="05000000000000000000" pitchFamily="2" charset="2"/>
              </a:rPr>
              <a:t>Deze inzichten hebben eraan bijgedragen dat in de </a:t>
            </a:r>
            <a:r>
              <a:rPr lang="nl-NL" altLang="nl-NL" sz="1200" b="1" u="none" baseline="0" dirty="0" smtClean="0">
                <a:solidFill>
                  <a:schemeClr val="tx1">
                    <a:lumMod val="75000"/>
                    <a:lumOff val="25000"/>
                  </a:schemeClr>
                </a:solidFill>
                <a:sym typeface="Wingdings" panose="05000000000000000000" pitchFamily="2" charset="2"/>
              </a:rPr>
              <a:t>NHG-standaard ‘Acuut hoesten’ (2011) </a:t>
            </a:r>
            <a:r>
              <a:rPr lang="nl-NL" altLang="nl-NL" sz="1200" u="none" baseline="0" dirty="0" smtClean="0">
                <a:solidFill>
                  <a:schemeClr val="tx1">
                    <a:lumMod val="75000"/>
                    <a:lumOff val="25000"/>
                  </a:schemeClr>
                </a:solidFill>
                <a:sym typeface="Wingdings" panose="05000000000000000000" pitchFamily="2" charset="2"/>
              </a:rPr>
              <a:t>geadviseerd wordt om bij matige zieke patiënten waarbij het vermoeden op pneumonie bestaat een CRP-bepaling te doen; CRP POCT wordt hierbij expliciet benoemd als betrouwbare manier om dit te doen. </a:t>
            </a:r>
            <a:r>
              <a:rPr lang="nl-NL" altLang="nl-NL" sz="1200" i="1" u="none" baseline="0" dirty="0" smtClean="0">
                <a:solidFill>
                  <a:schemeClr val="tx1">
                    <a:lumMod val="75000"/>
                    <a:lumOff val="25000"/>
                  </a:schemeClr>
                </a:solidFill>
                <a:sym typeface="Wingdings" panose="05000000000000000000" pitchFamily="2" charset="2"/>
              </a:rPr>
              <a:t>(Nederlands Huisartsengenootschap 2011)</a:t>
            </a:r>
            <a:r>
              <a:rPr lang="nl-NL" altLang="nl-NL" sz="1200" u="none" baseline="0" dirty="0" smtClean="0">
                <a:solidFill>
                  <a:schemeClr val="tx1">
                    <a:lumMod val="75000"/>
                    <a:lumOff val="25000"/>
                  </a:schemeClr>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smtClean="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smtClean="0">
              <a:solidFill>
                <a:schemeClr val="tx1">
                  <a:lumMod val="75000"/>
                  <a:lumOff val="25000"/>
                </a:schemeClr>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01897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itchFamily="34" charset="0"/>
                <a:ea typeface="ＭＳ Ｐゴシック" pitchFamily="34" charset="-128"/>
              </a:rPr>
              <a:t>Inmiddels is er ook onderzoek gedaan naar de </a:t>
            </a:r>
            <a:r>
              <a:rPr lang="nl-NL" altLang="nl-NL" b="1" dirty="0" smtClean="0">
                <a:latin typeface="Arial" pitchFamily="34" charset="0"/>
                <a:ea typeface="ＭＳ Ｐゴシック" pitchFamily="34" charset="-128"/>
              </a:rPr>
              <a:t>inzet</a:t>
            </a:r>
            <a:r>
              <a:rPr lang="nl-NL" altLang="nl-NL" b="1" baseline="0" dirty="0" smtClean="0">
                <a:latin typeface="Arial" pitchFamily="34" charset="0"/>
                <a:ea typeface="ＭＳ Ｐゴシック" pitchFamily="34" charset="-128"/>
              </a:rPr>
              <a:t> van CRP POCT bij bewoners met een verdenking op LLWI in verpleeghuizen</a:t>
            </a:r>
            <a:r>
              <a:rPr lang="nl-NL" altLang="nl-NL" baseline="0" dirty="0" smtClean="0">
                <a:latin typeface="Arial" pitchFamily="34" charset="0"/>
                <a:ea typeface="ＭＳ Ｐゴシック" pitchFamily="34" charset="-128"/>
              </a:rPr>
              <a:t>. Dit vond plaats in een cluster Randomized Controlled Trial in Nederlandse verpleeghuizen tussen september 2018 en maart 2020 </a:t>
            </a:r>
            <a:r>
              <a:rPr lang="nl-NL" altLang="nl-NL" i="1" baseline="0" dirty="0" smtClean="0">
                <a:latin typeface="Arial" pitchFamily="34" charset="0"/>
                <a:ea typeface="ＭＳ Ｐゴシック" pitchFamily="34" charset="-128"/>
              </a:rPr>
              <a:t>(Boere 2021)</a:t>
            </a:r>
            <a:r>
              <a:rPr lang="nl-NL" altLang="nl-NL" baseline="0" dirty="0" smtClean="0">
                <a:latin typeface="Arial" pitchFamily="34" charset="0"/>
                <a:ea typeface="ＭＳ Ｐゴシック" pitchFamily="34" charset="-128"/>
              </a:rPr>
              <a:t>. Uit dit onderzoek bleek dat verpleeghuizen die CRP POCT tot hun beschikking hadden </a:t>
            </a:r>
            <a:r>
              <a:rPr lang="nl-NL" altLang="nl-NL" b="1" baseline="0" dirty="0" smtClean="0">
                <a:latin typeface="Arial" pitchFamily="34" charset="0"/>
                <a:ea typeface="ＭＳ Ｐゴシック" pitchFamily="34" charset="-128"/>
              </a:rPr>
              <a:t>29% minder antibiotica </a:t>
            </a:r>
            <a:r>
              <a:rPr lang="nl-NL" altLang="nl-NL" baseline="0" dirty="0" smtClean="0">
                <a:latin typeface="Arial" pitchFamily="34" charset="0"/>
                <a:ea typeface="ＭＳ Ｐゴシック" pitchFamily="34" charset="-128"/>
              </a:rPr>
              <a:t>voorschreven (in 54% van de gevallen) in vergelijking met verpleeghuizen zonder CRP POCT (in 83% van de gevallen). Dit betrof voorschrijven tijdens het index consult, maar ook tijdens de follow-up van 3 weken daarna bleef er een significant verschil in voorschrijven van antibiotica (24%) bestaan tussen beide groepen.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Er was tussen beide groepen (wel CRP POCT, geen CRP POCT) </a:t>
            </a:r>
            <a:r>
              <a:rPr lang="nl-NL" altLang="nl-NL" baseline="0" dirty="0" smtClean="0">
                <a:latin typeface="Arial" pitchFamily="34" charset="0"/>
                <a:ea typeface="ＭＳ Ｐゴシック" pitchFamily="34" charset="-128"/>
              </a:rPr>
              <a:t>een klein </a:t>
            </a:r>
            <a:r>
              <a:rPr lang="nl-NL" altLang="nl-NL" baseline="0" dirty="0" smtClean="0">
                <a:latin typeface="Arial" pitchFamily="34" charset="0"/>
                <a:ea typeface="ＭＳ Ｐゴシック" pitchFamily="34" charset="-128"/>
              </a:rPr>
              <a:t>verschil in </a:t>
            </a:r>
            <a:r>
              <a:rPr lang="nl-NL" altLang="nl-NL" b="1" baseline="0" dirty="0" smtClean="0">
                <a:latin typeface="Arial" pitchFamily="34" charset="0"/>
                <a:ea typeface="ＭＳ Ｐゴシック" pitchFamily="34" charset="-128"/>
              </a:rPr>
              <a:t>volledig herstel </a:t>
            </a:r>
            <a:r>
              <a:rPr lang="nl-NL" altLang="nl-NL" baseline="0" dirty="0" smtClean="0">
                <a:latin typeface="Arial" pitchFamily="34" charset="0"/>
                <a:ea typeface="ＭＳ Ｐゴシック" pitchFamily="34" charset="-128"/>
              </a:rPr>
              <a:t>(na 3 </a:t>
            </a:r>
            <a:r>
              <a:rPr lang="nl-NL" altLang="nl-NL" baseline="0" dirty="0" smtClean="0">
                <a:latin typeface="Arial" pitchFamily="34" charset="0"/>
                <a:ea typeface="ＭＳ Ｐゴシック" pitchFamily="34" charset="-128"/>
              </a:rPr>
              <a:t>weken was 86,4% van de patiënten in de interventiegroep hersteld versus 90,8% van de patiënten in de controlegroep), maar dit was niet significant. </a:t>
            </a:r>
            <a:r>
              <a:rPr lang="nl-NL" altLang="nl-NL" b="1" baseline="0" dirty="0" smtClean="0">
                <a:latin typeface="Arial" pitchFamily="34" charset="0"/>
                <a:ea typeface="ＭＳ Ｐゴシック" pitchFamily="34" charset="-128"/>
              </a:rPr>
              <a:t>Ziekenhuisopname</a:t>
            </a:r>
            <a:r>
              <a:rPr lang="nl-NL" altLang="nl-NL" baseline="0" dirty="0" smtClean="0">
                <a:latin typeface="Arial" pitchFamily="34" charset="0"/>
                <a:ea typeface="ＭＳ Ｐゴシック" pitchFamily="34" charset="-128"/>
              </a:rPr>
              <a:t> </a:t>
            </a:r>
            <a:r>
              <a:rPr lang="nl-NL" altLang="nl-NL" baseline="0" dirty="0" smtClean="0">
                <a:latin typeface="Arial" pitchFamily="34" charset="0"/>
                <a:ea typeface="ＭＳ Ｐゴシック" pitchFamily="34" charset="-128"/>
              </a:rPr>
              <a:t>en </a:t>
            </a:r>
            <a:r>
              <a:rPr lang="nl-NL" altLang="nl-NL" b="1" baseline="0" dirty="0" smtClean="0">
                <a:latin typeface="Arial" pitchFamily="34" charset="0"/>
                <a:ea typeface="ＭＳ Ｐゴシック" pitchFamily="34" charset="-128"/>
              </a:rPr>
              <a:t>overlijden</a:t>
            </a:r>
            <a:r>
              <a:rPr lang="nl-NL" altLang="nl-NL" baseline="0" dirty="0" smtClean="0">
                <a:latin typeface="Arial" pitchFamily="34" charset="0"/>
                <a:ea typeface="ＭＳ Ｐゴシック" pitchFamily="34" charset="-128"/>
              </a:rPr>
              <a:t> kwamen in beide groepen weinig voor. Op basis van deze bevindingen in dit onderzoek wordt geconcludeerd dat het gebruik van CRP POCT in verpleeghuizen leidt tot </a:t>
            </a:r>
            <a:r>
              <a:rPr lang="nl-NL" altLang="nl-NL" b="1" baseline="0" dirty="0" smtClean="0">
                <a:latin typeface="Arial" pitchFamily="34" charset="0"/>
                <a:ea typeface="ＭＳ Ｐゴシック" pitchFamily="34" charset="-128"/>
              </a:rPr>
              <a:t>minder antibioticagebruik voor LLWI zonder negatieve gevolgen </a:t>
            </a:r>
            <a:r>
              <a:rPr lang="nl-NL" altLang="nl-NL" baseline="0" dirty="0" smtClean="0">
                <a:latin typeface="Arial" pitchFamily="34" charset="0"/>
                <a:ea typeface="ＭＳ Ｐゴシック" pitchFamily="34" charset="-128"/>
              </a:rPr>
              <a:t>voor klinisch herstel.</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42780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In het zojuist beschreven onderzoek is ook gekeken naar de </a:t>
            </a:r>
            <a:r>
              <a:rPr lang="nl-NL" altLang="nl-NL" b="1" baseline="0" dirty="0" smtClean="0">
                <a:latin typeface="Arial" pitchFamily="34" charset="0"/>
                <a:ea typeface="ＭＳ Ｐゴシック" pitchFamily="34" charset="-128"/>
              </a:rPr>
              <a:t>kosteneffectiviteit</a:t>
            </a:r>
            <a:r>
              <a:rPr lang="nl-NL" altLang="nl-NL" baseline="0" dirty="0" smtClean="0">
                <a:latin typeface="Arial" pitchFamily="34" charset="0"/>
                <a:ea typeface="ＭＳ Ｐゴシック" pitchFamily="34" charset="-128"/>
              </a:rPr>
              <a:t> van CRP POCT. CRP POCT bleek effectiever en iets duurder (€36) dan reguliere zorg zonder CRP POCT, maar uiteindelijk </a:t>
            </a:r>
            <a:r>
              <a:rPr lang="nl-NL" altLang="nl-NL" baseline="0" dirty="0" smtClean="0">
                <a:latin typeface="Arial" pitchFamily="34" charset="0"/>
                <a:ea typeface="ＭＳ Ｐゴシック" pitchFamily="34" charset="-128"/>
              </a:rPr>
              <a:t>is er 65% kans dat de investering een geringe winst (return-on-investment) oplevert. </a:t>
            </a:r>
            <a:r>
              <a:rPr lang="nl-NL" altLang="nl-NL" i="1" baseline="0" dirty="0" smtClean="0">
                <a:latin typeface="Arial" pitchFamily="34" charset="0"/>
                <a:ea typeface="ＭＳ Ｐゴシック" pitchFamily="34" charset="-128"/>
              </a:rPr>
              <a:t>(Boere 2021</a:t>
            </a:r>
            <a:r>
              <a:rPr lang="nl-NL" altLang="nl-NL" i="1" baseline="0" dirty="0" smtClean="0">
                <a:latin typeface="Arial" pitchFamily="34" charset="0"/>
                <a:ea typeface="ＭＳ Ｐゴシック"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Samengenomen hebben de bevindingen in dit onderzoek geleid tot het </a:t>
            </a:r>
            <a:r>
              <a:rPr lang="nl-NL" altLang="nl-NL" b="1" baseline="0" dirty="0" smtClean="0">
                <a:latin typeface="Arial" pitchFamily="34" charset="0"/>
                <a:ea typeface="ＭＳ Ｐゴシック" pitchFamily="34" charset="-128"/>
              </a:rPr>
              <a:t>aanbevelen van CRP POCT </a:t>
            </a:r>
            <a:r>
              <a:rPr lang="nl-NL" altLang="nl-NL" baseline="0" dirty="0" smtClean="0">
                <a:latin typeface="Arial" pitchFamily="34" charset="0"/>
                <a:ea typeface="ＭＳ Ｐゴシック" pitchFamily="34" charset="-128"/>
              </a:rPr>
              <a:t>voor bewoners met een verdenking op LLWI in verpleeghuizen, net zoals in de huisartsenpraktijk.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aseline="0" dirty="0" smtClean="0">
                <a:latin typeface="Arial" pitchFamily="34" charset="0"/>
                <a:ea typeface="ＭＳ Ｐゴシック" pitchFamily="34" charset="-128"/>
              </a:rPr>
              <a:t>Als vervolg op dit onderzoek is er daarom een </a:t>
            </a:r>
            <a:r>
              <a:rPr lang="nl-NL" altLang="nl-NL" b="1" baseline="0" dirty="0" smtClean="0">
                <a:latin typeface="Arial" pitchFamily="34" charset="0"/>
                <a:ea typeface="ＭＳ Ｐゴシック" pitchFamily="34" charset="-128"/>
              </a:rPr>
              <a:t>stappenplan ‘implementatie van CRP POCT in verpleeghuizen’ </a:t>
            </a:r>
            <a:r>
              <a:rPr lang="nl-NL" altLang="nl-NL" baseline="0" dirty="0" smtClean="0">
                <a:latin typeface="Arial" pitchFamily="34" charset="0"/>
                <a:ea typeface="ＭＳ Ｐゴシック" pitchFamily="34" charset="-128"/>
              </a:rPr>
              <a:t>ontwikkeld dat verpleeghuizen kunnen gebruiken als zij ambities hebben om CRP POCT in hun organisatie te implementeren of al bestaand gebruik hiervan te optimaliseren. Dit is beschikbaar via de website van UNO Amsterdam (www.unoamsterdam.nl).</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dirty="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nl-NL" sz="1000" b="0" i="0" u="none" strike="noStrike" kern="1200" cap="none" spc="0" normalizeH="0" baseline="0" noProof="0" dirty="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75310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121699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303067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306951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onderzoe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8159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3287114"/>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pic>
        <p:nvPicPr>
          <p:cNvPr id="12" name="Afbeelding 11"/>
          <p:cNvPicPr>
            <a:picLocks noChangeAspect="1"/>
          </p:cNvPicPr>
          <p:nvPr userDrawn="1"/>
        </p:nvPicPr>
        <p:blipFill>
          <a:blip r:embed="rId3"/>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1206455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43584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21111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73100" y="1100093"/>
            <a:ext cx="10515600" cy="1325563"/>
          </a:xfrm>
          <a:prstGeom prst="rect">
            <a:avLst/>
          </a:prstGeom>
        </p:spPr>
        <p:txBody>
          <a:bodyPr/>
          <a:lstStyle/>
          <a:p>
            <a:r>
              <a:rPr lang="nl-NL" smtClean="0"/>
              <a:t>Klik om de stijl te bewerken</a:t>
            </a:r>
            <a:endParaRPr lang="nl-NL"/>
          </a:p>
        </p:txBody>
      </p:sp>
      <p:sp>
        <p:nvSpPr>
          <p:cNvPr id="3" name="Tijdelijke aanduiding voor voettekst 2"/>
          <p:cNvSpPr>
            <a:spLocks noGrp="1"/>
          </p:cNvSpPr>
          <p:nvPr>
            <p:ph type="ftr" sz="quarter" idx="10"/>
          </p:nvPr>
        </p:nvSpPr>
        <p:spPr>
          <a:xfrm>
            <a:off x="711200" y="6381750"/>
            <a:ext cx="4114800" cy="365125"/>
          </a:xfrm>
          <a:prstGeom prst="rect">
            <a:avLst/>
          </a:prstGeom>
        </p:spPr>
        <p:txBody>
          <a:bodyPr/>
          <a:lstStyle/>
          <a:p>
            <a:r>
              <a:rPr lang="nl-NL" dirty="0" smtClean="0"/>
              <a:t>Jaarcongres GRZ | januari 2019</a:t>
            </a:r>
            <a:endParaRPr lang="nl-NL" dirty="0"/>
          </a:p>
        </p:txBody>
      </p:sp>
    </p:spTree>
    <p:extLst>
      <p:ext uri="{BB962C8B-B14F-4D97-AF65-F5344CB8AC3E}">
        <p14:creationId xmlns:p14="http://schemas.microsoft.com/office/powerpoint/2010/main" val="32277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73100" y="1100093"/>
            <a:ext cx="10515600" cy="1325563"/>
          </a:xfrm>
          <a:prstGeom prst="rect">
            <a:avLst/>
          </a:prstGeom>
        </p:spPr>
        <p:txBody>
          <a:bodyPr/>
          <a:lstStyle/>
          <a:p>
            <a:r>
              <a:rPr lang="nl-NL" smtClean="0"/>
              <a:t>Klik om de stijl te bewerken</a:t>
            </a:r>
            <a:endParaRPr lang="nl-NL"/>
          </a:p>
        </p:txBody>
      </p:sp>
      <p:sp>
        <p:nvSpPr>
          <p:cNvPr id="3" name="Tijdelijke aanduiding voor voettekst 2"/>
          <p:cNvSpPr>
            <a:spLocks noGrp="1"/>
          </p:cNvSpPr>
          <p:nvPr>
            <p:ph type="ftr" sz="quarter" idx="10"/>
          </p:nvPr>
        </p:nvSpPr>
        <p:spPr>
          <a:xfrm>
            <a:off x="711200" y="6381750"/>
            <a:ext cx="4114800" cy="365125"/>
          </a:xfrm>
          <a:prstGeom prst="rect">
            <a:avLst/>
          </a:prstGeom>
        </p:spPr>
        <p:txBody>
          <a:bodyPr/>
          <a:lstStyle/>
          <a:p>
            <a:r>
              <a:rPr lang="nl-NL" dirty="0" smtClean="0"/>
              <a:t>Jaarcongres GRZ | januari 2019</a:t>
            </a:r>
            <a:endParaRPr lang="nl-NL" dirty="0"/>
          </a:p>
        </p:txBody>
      </p:sp>
    </p:spTree>
    <p:extLst>
      <p:ext uri="{BB962C8B-B14F-4D97-AF65-F5344CB8AC3E}">
        <p14:creationId xmlns:p14="http://schemas.microsoft.com/office/powerpoint/2010/main" val="280665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304500"/>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pic>
        <p:nvPicPr>
          <p:cNvPr id="7" name="Picture 2" descr="ouderenzor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424448" y="1437039"/>
            <a:ext cx="5439104" cy="4217471"/>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5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pic>
        <p:nvPicPr>
          <p:cNvPr id="10" name="Picture 2" descr="ouderenzor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096000" y="1534505"/>
            <a:ext cx="6098628" cy="4728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1887970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iggend kleurvlak - onderzoek">
    <p:spTree>
      <p:nvGrpSpPr>
        <p:cNvPr id="1" name=""/>
        <p:cNvGrpSpPr/>
        <p:nvPr/>
      </p:nvGrpSpPr>
      <p:grpSpPr>
        <a:xfrm>
          <a:off x="0" y="0"/>
          <a:ext cx="0" cy="0"/>
          <a:chOff x="0" y="0"/>
          <a:chExt cx="0" cy="0"/>
        </a:xfrm>
      </p:grpSpPr>
      <p:pic>
        <p:nvPicPr>
          <p:cNvPr id="12" name="Picture 3" descr="dokterstas [1556984#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5015"/>
            <a:ext cx="6120685" cy="4080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ouderenzor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0686" y="1534505"/>
            <a:ext cx="6087045" cy="399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37342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3287117"/>
          </a:xfrm>
          <a:prstGeom prst="rect">
            <a:avLst/>
          </a:prstGeom>
          <a:solidFill>
            <a:srgbClr val="69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pic>
        <p:nvPicPr>
          <p:cNvPr id="7" name="Picture 2" descr="ouderenzor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0187" y="3890854"/>
            <a:ext cx="4500504" cy="2953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3" descr="dokterstas [1556984#1_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 y="3890855"/>
            <a:ext cx="4430187" cy="2953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p:nvPr/>
        </p:nvSpPr>
        <p:spPr>
          <a:xfrm>
            <a:off x="9473206" y="4730263"/>
            <a:ext cx="2808312" cy="1015663"/>
          </a:xfrm>
          <a:prstGeom prst="rect">
            <a:avLst/>
          </a:prstGeom>
          <a:noFill/>
        </p:spPr>
        <p:txBody>
          <a:bodyPr wrap="square" rtlCol="0">
            <a:spAutoFit/>
          </a:bodyPr>
          <a:lstStyle/>
          <a:p>
            <a:pPr marL="0" marR="0" lvl="0" indent="0" defTabSz="914481" eaLnBrk="0" fontAlgn="base" latinLnBrk="0" hangingPunct="0">
              <a:lnSpc>
                <a:spcPct val="100000"/>
              </a:lnSpc>
              <a:spcBef>
                <a:spcPct val="0"/>
              </a:spcBef>
              <a:spcAft>
                <a:spcPct val="0"/>
              </a:spcAft>
              <a:buClrTx/>
              <a:buSzTx/>
              <a:buFontTx/>
              <a:buNone/>
              <a:tabLst/>
              <a:defRPr/>
            </a:pPr>
            <a:r>
              <a:rPr kumimoji="0" lang="nl-NL" sz="1200" b="0" i="0" u="none" strike="noStrike" kern="0" cap="none" spc="0" normalizeH="0" baseline="0" noProof="0" dirty="0" smtClean="0">
                <a:ln>
                  <a:noFill/>
                </a:ln>
                <a:solidFill>
                  <a:srgbClr val="000000"/>
                </a:solidFill>
                <a:effectLst/>
                <a:uLnTx/>
                <a:uFillTx/>
              </a:rPr>
              <a:t>Amsterdam UMC</a:t>
            </a:r>
          </a:p>
          <a:p>
            <a:pPr marL="0" marR="0" lvl="0" indent="0" defTabSz="914481" eaLnBrk="0" fontAlgn="base" latinLnBrk="0" hangingPunct="0">
              <a:lnSpc>
                <a:spcPct val="100000"/>
              </a:lnSpc>
              <a:spcBef>
                <a:spcPct val="0"/>
              </a:spcBef>
              <a:spcAft>
                <a:spcPct val="0"/>
              </a:spcAft>
              <a:buClrTx/>
              <a:buSzTx/>
              <a:buFontTx/>
              <a:buNone/>
              <a:tabLst/>
              <a:defRPr/>
            </a:pPr>
            <a:r>
              <a:rPr kumimoji="0" lang="nl-NL" sz="1200" b="0" i="0" u="none" strike="noStrike" kern="0" cap="none" spc="0" normalizeH="0" baseline="0" noProof="0" dirty="0" smtClean="0">
                <a:ln>
                  <a:noFill/>
                </a:ln>
                <a:solidFill>
                  <a:srgbClr val="000000"/>
                </a:solidFill>
                <a:effectLst/>
                <a:uLnTx/>
                <a:uFillTx/>
              </a:rPr>
              <a:t>Locatie VUmc</a:t>
            </a:r>
          </a:p>
          <a:p>
            <a:pPr marL="0" marR="0" lvl="0" indent="0" defTabSz="914481" eaLnBrk="0" fontAlgn="base" latinLnBrk="0" hangingPunct="0">
              <a:lnSpc>
                <a:spcPct val="100000"/>
              </a:lnSpc>
              <a:spcBef>
                <a:spcPct val="0"/>
              </a:spcBef>
              <a:spcAft>
                <a:spcPct val="0"/>
              </a:spcAft>
              <a:buClrTx/>
              <a:buSzTx/>
              <a:buFontTx/>
              <a:buNone/>
              <a:tabLst/>
              <a:defRPr/>
            </a:pPr>
            <a:endParaRPr kumimoji="0" lang="nl-NL" sz="1200" b="0" i="0" u="none" strike="noStrike" kern="0" cap="none" spc="0" normalizeH="0" baseline="0" noProof="0" dirty="0" smtClean="0">
              <a:ln>
                <a:noFill/>
              </a:ln>
              <a:solidFill>
                <a:srgbClr val="000000"/>
              </a:solidFill>
              <a:effectLst/>
              <a:uLnTx/>
              <a:uFillTx/>
            </a:endParaRPr>
          </a:p>
          <a:p>
            <a:pPr marL="0" marR="0" lvl="0" indent="0" defTabSz="914481" eaLnBrk="0" fontAlgn="base" latinLnBrk="0" hangingPunct="0">
              <a:lnSpc>
                <a:spcPct val="100000"/>
              </a:lnSpc>
              <a:spcBef>
                <a:spcPct val="0"/>
              </a:spcBef>
              <a:spcAft>
                <a:spcPct val="0"/>
              </a:spcAft>
              <a:buClrTx/>
              <a:buSzTx/>
              <a:buFontTx/>
              <a:buNone/>
              <a:tabLst/>
              <a:defRPr/>
            </a:pPr>
            <a:r>
              <a:rPr kumimoji="0" lang="nl-NL" sz="1200" b="0" i="0" u="none" strike="noStrike" kern="0" cap="none" spc="0" normalizeH="0" baseline="0" noProof="0" dirty="0" smtClean="0">
                <a:ln>
                  <a:noFill/>
                </a:ln>
                <a:solidFill>
                  <a:srgbClr val="000000"/>
                </a:solidFill>
                <a:effectLst/>
                <a:uLnTx/>
                <a:uFillTx/>
              </a:rPr>
              <a:t>Afdeling Huisartsgeneeskunde &amp; Ouderengeneeskunde </a:t>
            </a:r>
          </a:p>
        </p:txBody>
      </p:sp>
    </p:spTree>
    <p:extLst>
      <p:ext uri="{BB962C8B-B14F-4D97-AF65-F5344CB8AC3E}">
        <p14:creationId xmlns:p14="http://schemas.microsoft.com/office/powerpoint/2010/main" val="386739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374134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252390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6"/>
            <a:ext cx="5054600" cy="4365521"/>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pic>
        <p:nvPicPr>
          <p:cNvPr id="7" name="Picture 2" descr="ouderenzor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61113" y="1543666"/>
            <a:ext cx="5055824" cy="4365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228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69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pic>
        <p:nvPicPr>
          <p:cNvPr id="10" name="Picture 2" descr="ouderenzor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6000" y="1540933"/>
            <a:ext cx="7196091" cy="4722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iggend kleurvlak - patiëntenzorg">
    <p:spTree>
      <p:nvGrpSpPr>
        <p:cNvPr id="1" name=""/>
        <p:cNvGrpSpPr/>
        <p:nvPr/>
      </p:nvGrpSpPr>
      <p:grpSpPr>
        <a:xfrm>
          <a:off x="0" y="0"/>
          <a:ext cx="0" cy="0"/>
          <a:chOff x="0" y="0"/>
          <a:chExt cx="0" cy="0"/>
        </a:xfrm>
      </p:grpSpPr>
      <p:pic>
        <p:nvPicPr>
          <p:cNvPr id="13" name="Picture 3" descr="dokterstas [1556984#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5015"/>
            <a:ext cx="6120685" cy="4080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ouderenzor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0686" y="1534505"/>
            <a:ext cx="6087045" cy="399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69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170209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9"/>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dirty="0" smtClean="0"/>
              <a:t>Klik op het pictogram als u een afbeelding wilt toevoegen</a:t>
            </a:r>
            <a:endParaRPr lang="nl-NL" dirty="0"/>
          </a:p>
        </p:txBody>
      </p:sp>
    </p:spTree>
    <p:extLst>
      <p:ext uri="{BB962C8B-B14F-4D97-AF65-F5344CB8AC3E}">
        <p14:creationId xmlns:p14="http://schemas.microsoft.com/office/powerpoint/2010/main" val="401691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45059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2846140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16198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6"/>
            <a:ext cx="5054600" cy="4365521"/>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spTree>
    <p:extLst>
      <p:ext uri="{BB962C8B-B14F-4D97-AF65-F5344CB8AC3E}">
        <p14:creationId xmlns:p14="http://schemas.microsoft.com/office/powerpoint/2010/main" val="30963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89624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1"/>
            <a:ext cx="6096000" cy="2816537"/>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1"/>
            <a:ext cx="6096000" cy="2816537"/>
          </a:xfrm>
          <a:prstGeom prst="rect">
            <a:avLst/>
          </a:prstGeom>
          <a:blipFill>
            <a:blip r:embed="rId3"/>
            <a:stretch>
              <a:fillRect/>
            </a:stretch>
          </a:blipFill>
        </p:spPr>
        <p:txBody>
          <a:bodyPr/>
          <a:lstStyle>
            <a:lvl1pPr>
              <a:defRPr>
                <a:noFill/>
              </a:defRPr>
            </a:lvl1pPr>
          </a:lstStyle>
          <a:p>
            <a:r>
              <a:rPr lang="nl-NL" dirty="0" smtClean="0"/>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3464921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9"/>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dirty="0" smtClean="0"/>
              <a:t>Klik op het pictogram als u een afbeelding wilt toevoegen</a:t>
            </a:r>
            <a:endParaRPr lang="nl-NL" dirty="0"/>
          </a:p>
        </p:txBody>
      </p:sp>
    </p:spTree>
    <p:extLst>
      <p:ext uri="{BB962C8B-B14F-4D97-AF65-F5344CB8AC3E}">
        <p14:creationId xmlns:p14="http://schemas.microsoft.com/office/powerpoint/2010/main" val="415050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3066273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Tree>
    <p:extLst>
      <p:ext uri="{BB962C8B-B14F-4D97-AF65-F5344CB8AC3E}">
        <p14:creationId xmlns:p14="http://schemas.microsoft.com/office/powerpoint/2010/main" val="2093815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6"/>
            <a:ext cx="5054600" cy="4365521"/>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spTree>
    <p:extLst>
      <p:ext uri="{BB962C8B-B14F-4D97-AF65-F5344CB8AC3E}">
        <p14:creationId xmlns:p14="http://schemas.microsoft.com/office/powerpoint/2010/main" val="249009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75805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dirty="0"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1"/>
            <a:ext cx="6096000" cy="2816537"/>
          </a:xfrm>
          <a:prstGeom prst="rect">
            <a:avLst/>
          </a:prstGeom>
          <a:blipFill>
            <a:blip r:embed="rId2"/>
            <a:stretch>
              <a:fillRect/>
            </a:stretch>
          </a:blipFill>
        </p:spPr>
        <p:txBody>
          <a:bodyPr/>
          <a:lstStyle>
            <a:lvl1pPr>
              <a:defRPr>
                <a:noFill/>
              </a:defRPr>
            </a:lvl1pPr>
          </a:lstStyle>
          <a:p>
            <a:r>
              <a:rPr lang="nl-NL" dirty="0"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1"/>
            <a:ext cx="6096000" cy="2816537"/>
          </a:xfrm>
          <a:prstGeom prst="rect">
            <a:avLst/>
          </a:prstGeom>
          <a:blipFill>
            <a:blip r:embed="rId3"/>
            <a:stretch>
              <a:fillRect/>
            </a:stretch>
          </a:blipFill>
        </p:spPr>
        <p:txBody>
          <a:bodyPr/>
          <a:lstStyle>
            <a:lvl1pPr>
              <a:defRPr>
                <a:noFill/>
              </a:defRPr>
            </a:lvl1pPr>
          </a:lstStyle>
          <a:p>
            <a:r>
              <a:rPr lang="nl-NL" dirty="0" smtClean="0"/>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2606158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9"/>
            <a:ext cx="12192000" cy="6254262"/>
          </a:xfrm>
          <a:prstGeom prst="rect">
            <a:avLst/>
          </a:prstGeom>
          <a:blipFill>
            <a:blip r:embed="rId2"/>
            <a:stretch>
              <a:fillRect/>
            </a:stretch>
          </a:blipFill>
        </p:spPr>
        <p:txBody>
          <a:bodyPr/>
          <a:lstStyle>
            <a:lvl1pPr marL="0" indent="0">
              <a:buNone/>
              <a:defRPr>
                <a:noFill/>
              </a:defRPr>
            </a:lvl1pPr>
          </a:lstStyle>
          <a:p>
            <a:r>
              <a:rPr lang="nl-NL" dirty="0" smtClean="0"/>
              <a:t>Klik op het pictogram als u een afbeelding wilt toevoegen</a:t>
            </a:r>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spTree>
    <p:extLst>
      <p:ext uri="{BB962C8B-B14F-4D97-AF65-F5344CB8AC3E}">
        <p14:creationId xmlns:p14="http://schemas.microsoft.com/office/powerpoint/2010/main" val="395986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1857150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el en object">
    <p:spTree>
      <p:nvGrpSpPr>
        <p:cNvPr id="1" name=""/>
        <p:cNvGrpSpPr/>
        <p:nvPr/>
      </p:nvGrpSpPr>
      <p:grpSpPr>
        <a:xfrm>
          <a:off x="0" y="0"/>
          <a:ext cx="0" cy="0"/>
          <a:chOff x="0" y="0"/>
          <a:chExt cx="0" cy="0"/>
        </a:xfrm>
      </p:grpSpPr>
      <p:pic>
        <p:nvPicPr>
          <p:cNvPr id="4" name="Afbeelding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datum 1"/>
          <p:cNvSpPr>
            <a:spLocks noGrp="1"/>
          </p:cNvSpPr>
          <p:nvPr>
            <p:ph type="dt" sz="half" idx="10"/>
          </p:nvPr>
        </p:nvSpPr>
        <p:spPr>
          <a:xfrm>
            <a:off x="864097" y="6405331"/>
            <a:ext cx="3695733" cy="366183"/>
          </a:xfrm>
          <a:prstGeom prst="rect">
            <a:avLst/>
          </a:prstGeom>
        </p:spPr>
        <p:txBody>
          <a:bodyPr/>
          <a:lstStyle>
            <a:lvl1pPr>
              <a:defRPr sz="1333" baseline="0">
                <a:solidFill>
                  <a:srgbClr val="003741"/>
                </a:solidFill>
                <a:latin typeface="Trebuchet MS" charset="0"/>
              </a:defRPr>
            </a:lvl1pPr>
          </a:lstStyle>
          <a:p>
            <a:pPr>
              <a:defRPr/>
            </a:pPr>
            <a:r>
              <a:rPr lang="nl-NL" dirty="0" smtClean="0"/>
              <a:t>Titel |  00-00-2019</a:t>
            </a:r>
            <a:endParaRPr lang="nl-NL" dirty="0"/>
          </a:p>
        </p:txBody>
      </p:sp>
      <p:sp>
        <p:nvSpPr>
          <p:cNvPr id="7" name="Tijdelijke aanduiding voor dianummer 3"/>
          <p:cNvSpPr>
            <a:spLocks noGrp="1"/>
          </p:cNvSpPr>
          <p:nvPr>
            <p:ph type="sldNum" sz="quarter" idx="12"/>
          </p:nvPr>
        </p:nvSpPr>
        <p:spPr>
          <a:xfrm>
            <a:off x="8435776" y="6405331"/>
            <a:ext cx="2844800" cy="366183"/>
          </a:xfrm>
          <a:prstGeom prst="rect">
            <a:avLst/>
          </a:prstGeom>
        </p:spPr>
        <p:txBody>
          <a:bodyPr/>
          <a:lstStyle>
            <a:lvl1pPr algn="r">
              <a:defRPr sz="1333" baseline="0">
                <a:solidFill>
                  <a:srgbClr val="003741"/>
                </a:solidFill>
                <a:latin typeface="Trebuchet MS" charset="0"/>
              </a:defRPr>
            </a:lvl1pPr>
          </a:lstStyle>
          <a:p>
            <a:pPr>
              <a:defRPr/>
            </a:pPr>
            <a:fld id="{A872CAB7-7EE7-5B45-B3B2-F69B23DAD883}" type="slidenum">
              <a:rPr lang="nl-NL" smtClean="0"/>
              <a:pPr>
                <a:defRPr/>
              </a:pPr>
              <a:t>‹nr.›</a:t>
            </a:fld>
            <a:endParaRPr lang="nl-NL" dirty="0"/>
          </a:p>
        </p:txBody>
      </p:sp>
    </p:spTree>
    <p:extLst>
      <p:ext uri="{BB962C8B-B14F-4D97-AF65-F5344CB8AC3E}">
        <p14:creationId xmlns:p14="http://schemas.microsoft.com/office/powerpoint/2010/main" val="226312918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386" y="4406700"/>
            <a:ext cx="10364005" cy="1362730"/>
          </a:xfrm>
          <a:prstGeom prst="rect">
            <a:avLst/>
          </a:prstGeom>
        </p:spPr>
        <p:txBody>
          <a:bodyPr anchor="t"/>
          <a:lstStyle>
            <a:lvl1pPr algn="l">
              <a:defRPr sz="3386" b="1" cap="all"/>
            </a:lvl1pPr>
          </a:lstStyle>
          <a:p>
            <a:r>
              <a:rPr lang="en-US"/>
              <a:t>Click to edit Master title style</a:t>
            </a:r>
          </a:p>
        </p:txBody>
      </p:sp>
      <p:sp>
        <p:nvSpPr>
          <p:cNvPr id="3" name="Text Placeholder 2"/>
          <p:cNvSpPr>
            <a:spLocks noGrp="1"/>
          </p:cNvSpPr>
          <p:nvPr>
            <p:ph type="body" idx="1"/>
          </p:nvPr>
        </p:nvSpPr>
        <p:spPr>
          <a:xfrm>
            <a:off x="962386" y="2906889"/>
            <a:ext cx="10364005" cy="1499809"/>
          </a:xfrm>
        </p:spPr>
        <p:txBody>
          <a:bodyPr anchor="b"/>
          <a:lstStyle>
            <a:lvl1pPr marL="0" indent="0">
              <a:buNone/>
              <a:defRPr sz="1693"/>
            </a:lvl1pPr>
            <a:lvl2pPr marL="387066" indent="0">
              <a:buNone/>
              <a:defRPr sz="1524"/>
            </a:lvl2pPr>
            <a:lvl3pPr marL="774131" indent="0">
              <a:buNone/>
              <a:defRPr sz="1355"/>
            </a:lvl3pPr>
            <a:lvl4pPr marL="1161197" indent="0">
              <a:buNone/>
              <a:defRPr sz="1185"/>
            </a:lvl4pPr>
            <a:lvl5pPr marL="1548262" indent="0">
              <a:buNone/>
              <a:defRPr sz="1185"/>
            </a:lvl5pPr>
            <a:lvl6pPr marL="1935328" indent="0">
              <a:buNone/>
              <a:defRPr sz="1185"/>
            </a:lvl6pPr>
            <a:lvl7pPr marL="2322393" indent="0">
              <a:buNone/>
              <a:defRPr sz="1185"/>
            </a:lvl7pPr>
            <a:lvl8pPr marL="2709459" indent="0">
              <a:buNone/>
              <a:defRPr sz="1185"/>
            </a:lvl8pPr>
            <a:lvl9pPr marL="3096524" indent="0">
              <a:buNone/>
              <a:defRPr sz="1185"/>
            </a:lvl9pPr>
          </a:lstStyle>
          <a:p>
            <a:pPr lvl="0"/>
            <a:r>
              <a:rPr lang="en-US"/>
              <a:t>Click to edit Master text styles</a:t>
            </a:r>
          </a:p>
        </p:txBody>
      </p:sp>
    </p:spTree>
    <p:extLst>
      <p:ext uri="{BB962C8B-B14F-4D97-AF65-F5344CB8AC3E}">
        <p14:creationId xmlns:p14="http://schemas.microsoft.com/office/powerpoint/2010/main" val="1147196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332" y="274160"/>
            <a:ext cx="10973338" cy="114367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332" y="1534751"/>
            <a:ext cx="5387204" cy="639704"/>
          </a:xfrm>
        </p:spPr>
        <p:txBody>
          <a:bodyPr anchor="b"/>
          <a:lstStyle>
            <a:lvl1pPr marL="0" indent="0">
              <a:buNone/>
              <a:defRPr sz="2032" b="1"/>
            </a:lvl1pPr>
            <a:lvl2pPr marL="387066" indent="0">
              <a:buNone/>
              <a:defRPr sz="1693" b="1"/>
            </a:lvl2pPr>
            <a:lvl3pPr marL="774131" indent="0">
              <a:buNone/>
              <a:defRPr sz="1524" b="1"/>
            </a:lvl3pPr>
            <a:lvl4pPr marL="1161197" indent="0">
              <a:buNone/>
              <a:defRPr sz="1355" b="1"/>
            </a:lvl4pPr>
            <a:lvl5pPr marL="1548262" indent="0">
              <a:buNone/>
              <a:defRPr sz="1355" b="1"/>
            </a:lvl5pPr>
            <a:lvl6pPr marL="1935328" indent="0">
              <a:buNone/>
              <a:defRPr sz="1355" b="1"/>
            </a:lvl6pPr>
            <a:lvl7pPr marL="2322393" indent="0">
              <a:buNone/>
              <a:defRPr sz="1355" b="1"/>
            </a:lvl7pPr>
            <a:lvl8pPr marL="2709459" indent="0">
              <a:buNone/>
              <a:defRPr sz="1355" b="1"/>
            </a:lvl8pPr>
            <a:lvl9pPr marL="3096524" indent="0">
              <a:buNone/>
              <a:defRPr sz="1355" b="1"/>
            </a:lvl9pPr>
          </a:lstStyle>
          <a:p>
            <a:pPr lvl="0"/>
            <a:r>
              <a:rPr lang="en-US"/>
              <a:t>Click to edit Master text styles</a:t>
            </a:r>
          </a:p>
        </p:txBody>
      </p:sp>
      <p:sp>
        <p:nvSpPr>
          <p:cNvPr id="4" name="Content Placeholder 3"/>
          <p:cNvSpPr>
            <a:spLocks noGrp="1"/>
          </p:cNvSpPr>
          <p:nvPr>
            <p:ph sz="half" idx="2"/>
          </p:nvPr>
        </p:nvSpPr>
        <p:spPr>
          <a:xfrm>
            <a:off x="609332" y="2174455"/>
            <a:ext cx="5387204" cy="3951111"/>
          </a:xfrm>
        </p:spPr>
        <p:txBody>
          <a:bodyPr/>
          <a:lstStyle>
            <a:lvl1pPr>
              <a:defRPr sz="2032"/>
            </a:lvl1pPr>
            <a:lvl2pPr>
              <a:defRPr sz="1693"/>
            </a:lvl2pPr>
            <a:lvl3pPr>
              <a:defRPr sz="1524"/>
            </a:lvl3pPr>
            <a:lvl4pPr>
              <a:defRPr sz="1355"/>
            </a:lvl4pPr>
            <a:lvl5pPr>
              <a:defRPr sz="1355"/>
            </a:lvl5pPr>
            <a:lvl6pPr>
              <a:defRPr sz="1355"/>
            </a:lvl6pPr>
            <a:lvl7pPr>
              <a:defRPr sz="1355"/>
            </a:lvl7pPr>
            <a:lvl8pPr>
              <a:defRPr sz="1355"/>
            </a:lvl8pPr>
            <a:lvl9pPr>
              <a:defRPr sz="13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73" y="1534751"/>
            <a:ext cx="5388997" cy="639704"/>
          </a:xfrm>
        </p:spPr>
        <p:txBody>
          <a:bodyPr anchor="b"/>
          <a:lstStyle>
            <a:lvl1pPr marL="0" indent="0">
              <a:buNone/>
              <a:defRPr sz="2032" b="1"/>
            </a:lvl1pPr>
            <a:lvl2pPr marL="387066" indent="0">
              <a:buNone/>
              <a:defRPr sz="1693" b="1"/>
            </a:lvl2pPr>
            <a:lvl3pPr marL="774131" indent="0">
              <a:buNone/>
              <a:defRPr sz="1524" b="1"/>
            </a:lvl3pPr>
            <a:lvl4pPr marL="1161197" indent="0">
              <a:buNone/>
              <a:defRPr sz="1355" b="1"/>
            </a:lvl4pPr>
            <a:lvl5pPr marL="1548262" indent="0">
              <a:buNone/>
              <a:defRPr sz="1355" b="1"/>
            </a:lvl5pPr>
            <a:lvl6pPr marL="1935328" indent="0">
              <a:buNone/>
              <a:defRPr sz="1355" b="1"/>
            </a:lvl6pPr>
            <a:lvl7pPr marL="2322393" indent="0">
              <a:buNone/>
              <a:defRPr sz="1355" b="1"/>
            </a:lvl7pPr>
            <a:lvl8pPr marL="2709459" indent="0">
              <a:buNone/>
              <a:defRPr sz="1355" b="1"/>
            </a:lvl8pPr>
            <a:lvl9pPr marL="3096524" indent="0">
              <a:buNone/>
              <a:defRPr sz="1355" b="1"/>
            </a:lvl9pPr>
          </a:lstStyle>
          <a:p>
            <a:pPr lvl="0"/>
            <a:r>
              <a:rPr lang="en-US"/>
              <a:t>Click to edit Master text styles</a:t>
            </a:r>
          </a:p>
        </p:txBody>
      </p:sp>
      <p:sp>
        <p:nvSpPr>
          <p:cNvPr id="6" name="Content Placeholder 5"/>
          <p:cNvSpPr>
            <a:spLocks noGrp="1"/>
          </p:cNvSpPr>
          <p:nvPr>
            <p:ph sz="quarter" idx="4"/>
          </p:nvPr>
        </p:nvSpPr>
        <p:spPr>
          <a:xfrm>
            <a:off x="6193673" y="2174455"/>
            <a:ext cx="5388997" cy="3951111"/>
          </a:xfrm>
        </p:spPr>
        <p:txBody>
          <a:bodyPr/>
          <a:lstStyle>
            <a:lvl1pPr>
              <a:defRPr sz="2032"/>
            </a:lvl1pPr>
            <a:lvl2pPr>
              <a:defRPr sz="1693"/>
            </a:lvl2pPr>
            <a:lvl3pPr>
              <a:defRPr sz="1524"/>
            </a:lvl3pPr>
            <a:lvl4pPr>
              <a:defRPr sz="1355"/>
            </a:lvl4pPr>
            <a:lvl5pPr>
              <a:defRPr sz="1355"/>
            </a:lvl5pPr>
            <a:lvl6pPr>
              <a:defRPr sz="1355"/>
            </a:lvl6pPr>
            <a:lvl7pPr>
              <a:defRPr sz="1355"/>
            </a:lvl7pPr>
            <a:lvl8pPr>
              <a:defRPr sz="1355"/>
            </a:lvl8pPr>
            <a:lvl9pPr>
              <a:defRPr sz="13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986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0" y="110009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r>
              <a:rPr lang="nl-NL" dirty="0"/>
              <a:t>format | Date_Text</a:t>
            </a:r>
          </a:p>
        </p:txBody>
      </p:sp>
      <p:sp>
        <p:nvSpPr>
          <p:cNvPr id="5" name="Footer Placeholder 4"/>
          <p:cNvSpPr>
            <a:spLocks noGrp="1"/>
          </p:cNvSpPr>
          <p:nvPr>
            <p:ph type="ftr" sz="quarter" idx="11"/>
          </p:nvPr>
        </p:nvSpPr>
        <p:spPr>
          <a:xfrm>
            <a:off x="711200" y="6381750"/>
            <a:ext cx="4114800" cy="365125"/>
          </a:xfrm>
          <a:prstGeom prst="rect">
            <a:avLst/>
          </a:prstGeom>
        </p:spPr>
        <p:txBody>
          <a:bodyPr/>
          <a:lstStyle>
            <a:lvl1pPr>
              <a:defRPr>
                <a:solidFill>
                  <a:schemeClr val="tx1"/>
                </a:solidFill>
              </a:defRPr>
            </a:lvl1pPr>
          </a:lstStyle>
          <a:p>
            <a:endParaRPr lang="nl-NL" dirty="0"/>
          </a:p>
        </p:txBody>
      </p:sp>
      <p:sp>
        <p:nvSpPr>
          <p:cNvPr id="6" name="Slide Number Placeholder 5"/>
          <p:cNvSpPr>
            <a:spLocks noGrp="1"/>
          </p:cNvSpPr>
          <p:nvPr>
            <p:ph type="sldNum" sz="quarter" idx="12"/>
          </p:nvPr>
        </p:nvSpPr>
        <p:spPr/>
        <p:txBody>
          <a:bodyPr/>
          <a:lstStyle>
            <a:lvl1pPr>
              <a:defRPr/>
            </a:lvl1pPr>
          </a:lstStyle>
          <a:p>
            <a:fld id="{8FC21E99-CB6E-4E1C-8709-25BF64FEA530}" type="slidenum">
              <a:rPr lang="nl-NL"/>
              <a:pPr/>
              <a:t>‹nr.›</a:t>
            </a:fld>
            <a:endParaRPr lang="nl-NL" dirty="0"/>
          </a:p>
        </p:txBody>
      </p:sp>
    </p:spTree>
    <p:extLst>
      <p:ext uri="{BB962C8B-B14F-4D97-AF65-F5344CB8AC3E}">
        <p14:creationId xmlns:p14="http://schemas.microsoft.com/office/powerpoint/2010/main" val="5444468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389718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340774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400667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32608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ABDF734F-E343-4358-B9FE-8BB1075F72B8}" type="datetimeFigureOut">
              <a:rPr lang="nl-NL" smtClean="0"/>
              <a:t>17-5-2021</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7AAF568-016B-4C39-83B2-7DBDB3C3217C}" type="slidenum">
              <a:rPr lang="nl-NL" smtClean="0"/>
              <a:t>‹nr.›</a:t>
            </a:fld>
            <a:endParaRPr lang="nl-NL" dirty="0"/>
          </a:p>
        </p:txBody>
      </p:sp>
    </p:spTree>
    <p:extLst>
      <p:ext uri="{BB962C8B-B14F-4D97-AF65-F5344CB8AC3E}">
        <p14:creationId xmlns:p14="http://schemas.microsoft.com/office/powerpoint/2010/main" val="340765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F734F-E343-4358-B9FE-8BB1075F72B8}" type="datetimeFigureOut">
              <a:rPr lang="nl-NL" smtClean="0"/>
              <a:t>17-5-2021</a:t>
            </a:fld>
            <a:endParaRPr lang="nl-NL"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AF568-016B-4C39-83B2-7DBDB3C3217C}" type="slidenum">
              <a:rPr lang="nl-NL" smtClean="0"/>
              <a:t>‹nr.›</a:t>
            </a:fld>
            <a:endParaRPr lang="nl-NL" dirty="0"/>
          </a:p>
        </p:txBody>
      </p:sp>
    </p:spTree>
    <p:extLst>
      <p:ext uri="{BB962C8B-B14F-4D97-AF65-F5344CB8AC3E}">
        <p14:creationId xmlns:p14="http://schemas.microsoft.com/office/powerpoint/2010/main" val="993143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A6CEDF9-8401-43A2-A4AB-0E7332B8A3E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848414" y="1"/>
            <a:ext cx="495173" cy="1011192"/>
          </a:xfrm>
          <a:prstGeom prst="rect">
            <a:avLst/>
          </a:prstGeom>
        </p:spPr>
      </p:pic>
      <p:pic>
        <p:nvPicPr>
          <p:cNvPr id="5" name="Afbeelding 4"/>
          <p:cNvPicPr>
            <a:picLocks noChangeAspect="1"/>
          </p:cNvPicPr>
          <p:nvPr userDrawn="1"/>
        </p:nvPicPr>
        <p:blipFill>
          <a:blip r:embed="rId34"/>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38715388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p:titleStyle>
    <p:body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81" rtl="0" eaLnBrk="1" latinLnBrk="0" hangingPunct="1">
        <a:defRPr sz="1800" kern="1200">
          <a:solidFill>
            <a:schemeClr val="tx1"/>
          </a:solidFill>
          <a:latin typeface="+mn-lt"/>
          <a:ea typeface="+mn-ea"/>
          <a:cs typeface="+mn-cs"/>
        </a:defRPr>
      </a:lvl1pPr>
      <a:lvl2pPr marL="457240" algn="l" defTabSz="914481" rtl="0" eaLnBrk="1" latinLnBrk="0" hangingPunct="1">
        <a:defRPr sz="1800" kern="1200">
          <a:solidFill>
            <a:schemeClr val="tx1"/>
          </a:solidFill>
          <a:latin typeface="+mn-lt"/>
          <a:ea typeface="+mn-ea"/>
          <a:cs typeface="+mn-cs"/>
        </a:defRPr>
      </a:lvl2pPr>
      <a:lvl3pPr marL="914481" algn="l" defTabSz="914481" rtl="0" eaLnBrk="1" latinLnBrk="0" hangingPunct="1">
        <a:defRPr sz="1800" kern="1200">
          <a:solidFill>
            <a:schemeClr val="tx1"/>
          </a:solidFill>
          <a:latin typeface="+mn-lt"/>
          <a:ea typeface="+mn-ea"/>
          <a:cs typeface="+mn-cs"/>
        </a:defRPr>
      </a:lvl3pPr>
      <a:lvl4pPr marL="1371721" algn="l" defTabSz="914481" rtl="0" eaLnBrk="1" latinLnBrk="0" hangingPunct="1">
        <a:defRPr sz="1800" kern="1200">
          <a:solidFill>
            <a:schemeClr val="tx1"/>
          </a:solidFill>
          <a:latin typeface="+mn-lt"/>
          <a:ea typeface="+mn-ea"/>
          <a:cs typeface="+mn-cs"/>
        </a:defRPr>
      </a:lvl4pPr>
      <a:lvl5pPr marL="1828962" algn="l" defTabSz="914481" rtl="0" eaLnBrk="1" latinLnBrk="0" hangingPunct="1">
        <a:defRPr sz="1800" kern="1200">
          <a:solidFill>
            <a:schemeClr val="tx1"/>
          </a:solidFill>
          <a:latin typeface="+mn-lt"/>
          <a:ea typeface="+mn-ea"/>
          <a:cs typeface="+mn-cs"/>
        </a:defRPr>
      </a:lvl5pPr>
      <a:lvl6pPr marL="2286203" algn="l" defTabSz="914481" rtl="0" eaLnBrk="1" latinLnBrk="0" hangingPunct="1">
        <a:defRPr sz="1800" kern="1200">
          <a:solidFill>
            <a:schemeClr val="tx1"/>
          </a:solidFill>
          <a:latin typeface="+mn-lt"/>
          <a:ea typeface="+mn-ea"/>
          <a:cs typeface="+mn-cs"/>
        </a:defRPr>
      </a:lvl6pPr>
      <a:lvl7pPr marL="2743443" algn="l" defTabSz="914481" rtl="0" eaLnBrk="1" latinLnBrk="0" hangingPunct="1">
        <a:defRPr sz="1800" kern="1200">
          <a:solidFill>
            <a:schemeClr val="tx1"/>
          </a:solidFill>
          <a:latin typeface="+mn-lt"/>
          <a:ea typeface="+mn-ea"/>
          <a:cs typeface="+mn-cs"/>
        </a:defRPr>
      </a:lvl7pPr>
      <a:lvl8pPr marL="3200684" algn="l" defTabSz="914481" rtl="0" eaLnBrk="1" latinLnBrk="0" hangingPunct="1">
        <a:defRPr sz="1800" kern="1200">
          <a:solidFill>
            <a:schemeClr val="tx1"/>
          </a:solidFill>
          <a:latin typeface="+mn-lt"/>
          <a:ea typeface="+mn-ea"/>
          <a:cs typeface="+mn-cs"/>
        </a:defRPr>
      </a:lvl8pPr>
      <a:lvl9pPr marL="3657924" algn="l" defTabSz="9144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hyperlink" Target="http://www.unoamsterdam.nl/"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hoek 3"/>
          <p:cNvSpPr/>
          <p:nvPr/>
        </p:nvSpPr>
        <p:spPr>
          <a:xfrm>
            <a:off x="0" y="1130228"/>
            <a:ext cx="12192000" cy="3123612"/>
          </a:xfrm>
          <a:prstGeom prst="rect">
            <a:avLst/>
          </a:prstGeom>
        </p:spPr>
        <p:txBody>
          <a:bodyPr wrap="square">
            <a:spAutoFit/>
          </a:bodyPr>
          <a:lstStyle/>
          <a:p>
            <a:pPr algn="ctr" defTabSz="774112"/>
            <a:r>
              <a:rPr lang="nl-NL" sz="3050" b="1" dirty="0" smtClean="0">
                <a:solidFill>
                  <a:srgbClr val="FFFFFF"/>
                </a:solidFill>
                <a:latin typeface="Trebuchet MS" panose="020B0603020202020204" pitchFamily="34" charset="0"/>
                <a:ea typeface="Univers 45 Light" charset="0"/>
                <a:cs typeface="Univers 45 Light" charset="0"/>
              </a:rPr>
              <a:t>Scholing</a:t>
            </a:r>
          </a:p>
          <a:p>
            <a:pPr algn="ctr" defTabSz="774112"/>
            <a:endParaRPr lang="nl-NL" sz="3048" b="1" dirty="0" smtClean="0">
              <a:solidFill>
                <a:srgbClr val="FFFFFF"/>
              </a:solidFill>
              <a:latin typeface="Trebuchet MS" panose="020B0603020202020204" pitchFamily="34" charset="0"/>
              <a:ea typeface="Univers 45 Light" charset="0"/>
              <a:cs typeface="Univers 45 Light" charset="0"/>
            </a:endParaRPr>
          </a:p>
          <a:p>
            <a:pPr algn="ctr" defTabSz="774112"/>
            <a:r>
              <a:rPr lang="nl-NL" sz="4400" b="1" dirty="0" smtClean="0">
                <a:solidFill>
                  <a:schemeClr val="accent2"/>
                </a:solidFill>
                <a:latin typeface="Trebuchet MS" panose="020B0603020202020204" pitchFamily="34" charset="0"/>
                <a:ea typeface="Univers 45 Light" charset="0"/>
                <a:cs typeface="Univers 45 Light" charset="0"/>
              </a:rPr>
              <a:t>CRP POCT* bij verpleeghuisbewoners met </a:t>
            </a:r>
          </a:p>
          <a:p>
            <a:pPr algn="ctr" defTabSz="774112"/>
            <a:r>
              <a:rPr lang="nl-NL" sz="4400" b="1" dirty="0">
                <a:solidFill>
                  <a:schemeClr val="accent2"/>
                </a:solidFill>
                <a:latin typeface="Trebuchet MS" panose="020B0603020202020204" pitchFamily="34" charset="0"/>
                <a:ea typeface="Univers 45 Light" charset="0"/>
                <a:cs typeface="Univers 45 Light" charset="0"/>
              </a:rPr>
              <a:t>v</a:t>
            </a:r>
            <a:r>
              <a:rPr lang="nl-NL" sz="4400" b="1" dirty="0" smtClean="0">
                <a:solidFill>
                  <a:schemeClr val="accent2"/>
                </a:solidFill>
                <a:latin typeface="Trebuchet MS" panose="020B0603020202020204" pitchFamily="34" charset="0"/>
                <a:ea typeface="Univers 45 Light" charset="0"/>
                <a:cs typeface="Univers 45 Light" charset="0"/>
              </a:rPr>
              <a:t>erdenking op lage luchtweginfectie</a:t>
            </a:r>
          </a:p>
          <a:p>
            <a:pPr algn="ctr" defTabSz="774112"/>
            <a:endParaRPr lang="nl-NL" sz="1200" b="1" dirty="0" smtClean="0">
              <a:solidFill>
                <a:schemeClr val="accent2"/>
              </a:solidFill>
              <a:latin typeface="Trebuchet MS" panose="020B0603020202020204" pitchFamily="34" charset="0"/>
              <a:ea typeface="Univers 45 Light" charset="0"/>
              <a:cs typeface="Univers 45 Light" charset="0"/>
            </a:endParaRPr>
          </a:p>
          <a:p>
            <a:pPr algn="ctr" defTabSz="774112"/>
            <a:endParaRPr lang="nl-NL" sz="1200" b="1" dirty="0">
              <a:solidFill>
                <a:schemeClr val="accent2"/>
              </a:solidFill>
              <a:latin typeface="Trebuchet MS" panose="020B0603020202020204" pitchFamily="34" charset="0"/>
              <a:ea typeface="Univers 45 Light" charset="0"/>
              <a:cs typeface="Univers 45 Light" charset="0"/>
            </a:endParaRPr>
          </a:p>
          <a:p>
            <a:pPr algn="ctr" defTabSz="774112"/>
            <a:endParaRPr lang="nl-NL" sz="1200" b="1" dirty="0">
              <a:solidFill>
                <a:schemeClr val="accent2"/>
              </a:solidFill>
              <a:latin typeface="Trebuchet MS" panose="020B0603020202020204" pitchFamily="34" charset="0"/>
              <a:ea typeface="Univers 45 Light" charset="0"/>
              <a:cs typeface="Univers 45 Light" charset="0"/>
            </a:endParaRPr>
          </a:p>
          <a:p>
            <a:pPr algn="ctr" defTabSz="774112"/>
            <a:r>
              <a:rPr lang="nl-NL" sz="1200" b="1" dirty="0" smtClean="0">
                <a:solidFill>
                  <a:schemeClr val="accent2"/>
                </a:solidFill>
                <a:latin typeface="Trebuchet MS" panose="020B0603020202020204" pitchFamily="34" charset="0"/>
                <a:ea typeface="Univers 45 Light" charset="0"/>
                <a:cs typeface="Univers 45 Light" charset="0"/>
              </a:rPr>
              <a:t>* CRP POCT = C-reactief proteïne point-of-care testing</a:t>
            </a:r>
            <a:endParaRPr lang="nl-NL" sz="1200" b="1" dirty="0">
              <a:solidFill>
                <a:schemeClr val="accent2"/>
              </a:solidFill>
              <a:latin typeface="Trebuchet MS" panose="020B0603020202020204" pitchFamily="34" charset="0"/>
              <a:ea typeface="Univers 45 Light" charset="0"/>
              <a:cs typeface="Univers 45 Light" charset="0"/>
            </a:endParaRPr>
          </a:p>
        </p:txBody>
      </p:sp>
      <p:pic>
        <p:nvPicPr>
          <p:cNvPr id="2" name="Afbeelding 1"/>
          <p:cNvPicPr>
            <a:picLocks noChangeAspect="1"/>
          </p:cNvPicPr>
          <p:nvPr/>
        </p:nvPicPr>
        <p:blipFill>
          <a:blip r:embed="rId3"/>
          <a:stretch>
            <a:fillRect/>
          </a:stretch>
        </p:blipFill>
        <p:spPr>
          <a:xfrm>
            <a:off x="288519" y="5417259"/>
            <a:ext cx="1811233" cy="1180398"/>
          </a:xfrm>
          <a:prstGeom prst="rect">
            <a:avLst/>
          </a:prstGeom>
        </p:spPr>
      </p:pic>
      <p:sp>
        <p:nvSpPr>
          <p:cNvPr id="5" name="Rectangle 5"/>
          <p:cNvSpPr>
            <a:spLocks noGrp="1" noChangeArrowheads="1"/>
          </p:cNvSpPr>
          <p:nvPr>
            <p:ph type="subTitle" idx="1"/>
          </p:nvPr>
        </p:nvSpPr>
        <p:spPr>
          <a:xfrm>
            <a:off x="7612084" y="4813934"/>
            <a:ext cx="4466111" cy="707886"/>
          </a:xfrm>
        </p:spPr>
        <p:txBody>
          <a:bodyPr wrap="square" anchor="ctr" anchorCtr="0">
            <a:spAutoFit/>
          </a:bodyPr>
          <a:lstStyle/>
          <a:p>
            <a:pPr defTabSz="1744483">
              <a:lnSpc>
                <a:spcPct val="100000"/>
              </a:lnSpc>
              <a:spcBef>
                <a:spcPts val="0"/>
              </a:spcBef>
              <a:defRPr/>
            </a:pPr>
            <a:r>
              <a:rPr lang="nl-NL" altLang="nl-NL" sz="2000" dirty="0" smtClean="0">
                <a:solidFill>
                  <a:schemeClr val="accent1"/>
                </a:solidFill>
                <a:latin typeface="+mj-lt"/>
              </a:rPr>
              <a:t>Naam spreker:	</a:t>
            </a:r>
            <a:r>
              <a:rPr lang="nl-NL" altLang="nl-NL" sz="2000" dirty="0" smtClean="0">
                <a:solidFill>
                  <a:schemeClr val="tx1"/>
                </a:solidFill>
                <a:latin typeface="+mj-lt"/>
              </a:rPr>
              <a:t>[vul in]</a:t>
            </a:r>
          </a:p>
          <a:p>
            <a:pPr defTabSz="1744483">
              <a:lnSpc>
                <a:spcPct val="100000"/>
              </a:lnSpc>
              <a:spcBef>
                <a:spcPts val="0"/>
              </a:spcBef>
              <a:defRPr/>
            </a:pPr>
            <a:r>
              <a:rPr lang="nl-NL" altLang="nl-NL" sz="2000" dirty="0" smtClean="0">
                <a:solidFill>
                  <a:schemeClr val="accent1"/>
                </a:solidFill>
                <a:latin typeface="+mj-lt"/>
              </a:rPr>
              <a:t>Datum:	</a:t>
            </a:r>
            <a:r>
              <a:rPr lang="nl-NL" altLang="nl-NL" sz="2000" dirty="0" smtClean="0">
                <a:solidFill>
                  <a:schemeClr val="tx1"/>
                </a:solidFill>
                <a:latin typeface="+mj-lt"/>
              </a:rPr>
              <a:t>[vul in]</a:t>
            </a:r>
            <a:endParaRPr lang="nl-NL" altLang="nl-NL" sz="2000" dirty="0">
              <a:solidFill>
                <a:schemeClr val="tx1"/>
              </a:solidFill>
              <a:latin typeface="+mj-lt"/>
            </a:endParaRPr>
          </a:p>
        </p:txBody>
      </p:sp>
    </p:spTree>
    <p:extLst>
      <p:ext uri="{BB962C8B-B14F-4D97-AF65-F5344CB8AC3E}">
        <p14:creationId xmlns:p14="http://schemas.microsoft.com/office/powerpoint/2010/main" val="321244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5" y="2425655"/>
            <a:ext cx="4875916" cy="4293250"/>
          </a:xfrm>
          <a:prstGeom prst="rect">
            <a:avLst/>
          </a:prstGeom>
        </p:spPr>
        <p:txBody>
          <a:bodyPr/>
          <a:lstStyle/>
          <a:p>
            <a:pPr marL="342900" lvl="1" indent="-342900">
              <a:lnSpc>
                <a:spcPct val="150000"/>
              </a:lnSpc>
              <a:spcBef>
                <a:spcPts val="1000"/>
              </a:spcBef>
              <a:buFont typeface="Wingdings" panose="05000000000000000000" pitchFamily="2" charset="2"/>
              <a:buChar char="§"/>
            </a:pPr>
            <a:r>
              <a:rPr lang="nl-NL" dirty="0" smtClean="0"/>
              <a:t>Bewoner met verdenking LLWI</a:t>
            </a:r>
          </a:p>
          <a:p>
            <a:pPr marL="342900" lvl="1" indent="-342900">
              <a:lnSpc>
                <a:spcPct val="150000"/>
              </a:lnSpc>
              <a:spcBef>
                <a:spcPts val="1000"/>
              </a:spcBef>
              <a:buFont typeface="Wingdings" panose="05000000000000000000" pitchFamily="2" charset="2"/>
              <a:buChar char="§"/>
            </a:pPr>
            <a:r>
              <a:rPr lang="nl-NL" dirty="0" smtClean="0"/>
              <a:t>Ingangsklacht </a:t>
            </a:r>
            <a:r>
              <a:rPr lang="nl-NL" b="1" dirty="0" smtClean="0">
                <a:solidFill>
                  <a:srgbClr val="F07814"/>
                </a:solidFill>
              </a:rPr>
              <a:t>acuut hoesten</a:t>
            </a:r>
          </a:p>
          <a:p>
            <a:pPr marL="800140" lvl="2" indent="-342900">
              <a:lnSpc>
                <a:spcPct val="100000"/>
              </a:lnSpc>
              <a:spcBef>
                <a:spcPts val="1000"/>
              </a:spcBef>
              <a:buFont typeface="Wingdings" panose="05000000000000000000" pitchFamily="2" charset="2"/>
              <a:buChar char="§"/>
            </a:pPr>
            <a:r>
              <a:rPr lang="nl-NL" sz="2000" b="1" dirty="0" smtClean="0">
                <a:solidFill>
                  <a:srgbClr val="F07814"/>
                </a:solidFill>
              </a:rPr>
              <a:t>Matig ziek zijn</a:t>
            </a:r>
          </a:p>
          <a:p>
            <a:pPr marL="800140" lvl="2" indent="-342900">
              <a:lnSpc>
                <a:spcPct val="100000"/>
              </a:lnSpc>
              <a:spcBef>
                <a:spcPts val="1000"/>
              </a:spcBef>
              <a:buFont typeface="Wingdings" panose="05000000000000000000" pitchFamily="2" charset="2"/>
              <a:buChar char="§"/>
            </a:pPr>
            <a:r>
              <a:rPr lang="nl-NL" sz="2000" b="1" dirty="0" smtClean="0">
                <a:solidFill>
                  <a:srgbClr val="F07814"/>
                </a:solidFill>
              </a:rPr>
              <a:t>Géén nieuwe, eenzijdige ausculatoire afwijkingen</a:t>
            </a:r>
          </a:p>
        </p:txBody>
      </p:sp>
      <p:sp>
        <p:nvSpPr>
          <p:cNvPr id="4" name="Titel 4"/>
          <p:cNvSpPr txBox="1">
            <a:spLocks/>
          </p:cNvSpPr>
          <p:nvPr/>
        </p:nvSpPr>
        <p:spPr>
          <a:xfrm>
            <a:off x="825501" y="12524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Handvatten en overwegingen</a:t>
            </a:r>
            <a:br>
              <a:rPr lang="nl-NL" sz="3048" dirty="0" smtClean="0"/>
            </a:br>
            <a:r>
              <a:rPr lang="nl-NL" sz="2400" dirty="0" smtClean="0"/>
              <a:t>Aanvraag CRP POCT - doelpopulatie</a:t>
            </a:r>
            <a:endParaRPr lang="nl-NL" sz="3048" dirty="0"/>
          </a:p>
        </p:txBody>
      </p:sp>
      <p:pic>
        <p:nvPicPr>
          <p:cNvPr id="2" name="Afbeelding 1"/>
          <p:cNvPicPr>
            <a:picLocks noChangeAspect="1"/>
          </p:cNvPicPr>
          <p:nvPr/>
        </p:nvPicPr>
        <p:blipFill rotWithShape="1">
          <a:blip r:embed="rId3"/>
          <a:srcRect l="25788" t="16307" r="24888" b="32377"/>
          <a:stretch/>
        </p:blipFill>
        <p:spPr>
          <a:xfrm>
            <a:off x="5355766" y="2541317"/>
            <a:ext cx="7026233" cy="4111858"/>
          </a:xfrm>
          <a:prstGeom prst="rect">
            <a:avLst/>
          </a:prstGeom>
        </p:spPr>
      </p:pic>
      <p:sp>
        <p:nvSpPr>
          <p:cNvPr id="3" name="Afgeronde rechthoek 2"/>
          <p:cNvSpPr/>
          <p:nvPr/>
        </p:nvSpPr>
        <p:spPr>
          <a:xfrm>
            <a:off x="5890161" y="2980706"/>
            <a:ext cx="1330036" cy="570016"/>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Afgeronde rechthoek 6"/>
          <p:cNvSpPr/>
          <p:nvPr/>
        </p:nvSpPr>
        <p:spPr>
          <a:xfrm>
            <a:off x="5890161" y="3666384"/>
            <a:ext cx="1330036" cy="519250"/>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Afgeronde rechthoek 7"/>
          <p:cNvSpPr/>
          <p:nvPr/>
        </p:nvSpPr>
        <p:spPr>
          <a:xfrm>
            <a:off x="5890161" y="4363473"/>
            <a:ext cx="1330036" cy="633530"/>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029313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srcRect l="24505" t="23634" r="25225" b="24355"/>
          <a:stretch/>
        </p:blipFill>
        <p:spPr>
          <a:xfrm>
            <a:off x="5520885" y="2836387"/>
            <a:ext cx="6671115" cy="3882518"/>
          </a:xfrm>
          <a:prstGeom prst="rect">
            <a:avLst/>
          </a:prstGeom>
        </p:spPr>
      </p:pic>
      <p:sp>
        <p:nvSpPr>
          <p:cNvPr id="6" name="Tijdelijke aanduiding voor inhoud 5"/>
          <p:cNvSpPr>
            <a:spLocks noGrp="1"/>
          </p:cNvSpPr>
          <p:nvPr>
            <p:ph sz="half" idx="4294967295"/>
          </p:nvPr>
        </p:nvSpPr>
        <p:spPr>
          <a:xfrm>
            <a:off x="694944" y="2425655"/>
            <a:ext cx="5310439" cy="4293250"/>
          </a:xfrm>
          <a:prstGeom prst="rect">
            <a:avLst/>
          </a:prstGeom>
        </p:spPr>
        <p:txBody>
          <a:bodyPr/>
          <a:lstStyle/>
          <a:p>
            <a:pPr marL="342900" lvl="1" indent="-342900">
              <a:lnSpc>
                <a:spcPct val="150000"/>
              </a:lnSpc>
              <a:spcBef>
                <a:spcPts val="1000"/>
              </a:spcBef>
              <a:buFont typeface="Wingdings" panose="05000000000000000000" pitchFamily="2" charset="2"/>
              <a:buChar char="§"/>
            </a:pPr>
            <a:r>
              <a:rPr lang="nl-NL" dirty="0" smtClean="0"/>
              <a:t>Bewoner met verdenking LLWI</a:t>
            </a:r>
          </a:p>
          <a:p>
            <a:pPr marL="342900" lvl="1" indent="-342900">
              <a:lnSpc>
                <a:spcPct val="150000"/>
              </a:lnSpc>
              <a:spcBef>
                <a:spcPts val="1000"/>
              </a:spcBef>
              <a:buFont typeface="Wingdings" panose="05000000000000000000" pitchFamily="2" charset="2"/>
              <a:buChar char="§"/>
            </a:pPr>
            <a:r>
              <a:rPr lang="nl-NL" dirty="0" smtClean="0"/>
              <a:t>Ingangsklacht </a:t>
            </a:r>
            <a:r>
              <a:rPr lang="nl-NL" b="1" dirty="0" smtClean="0">
                <a:solidFill>
                  <a:srgbClr val="F07814"/>
                </a:solidFill>
              </a:rPr>
              <a:t>koorts en/of delier</a:t>
            </a:r>
          </a:p>
          <a:p>
            <a:pPr marL="800140" lvl="2" indent="-342900">
              <a:lnSpc>
                <a:spcPct val="100000"/>
              </a:lnSpc>
              <a:spcBef>
                <a:spcPts val="1000"/>
              </a:spcBef>
              <a:buFont typeface="Wingdings" panose="05000000000000000000" pitchFamily="2" charset="2"/>
              <a:buChar char="§"/>
            </a:pPr>
            <a:r>
              <a:rPr lang="nl-NL" sz="2000" b="1" dirty="0">
                <a:solidFill>
                  <a:srgbClr val="F07814"/>
                </a:solidFill>
              </a:rPr>
              <a:t>Matig ziek zijn</a:t>
            </a:r>
          </a:p>
          <a:p>
            <a:pPr marL="800140" lvl="2" indent="-342900">
              <a:lnSpc>
                <a:spcPct val="100000"/>
              </a:lnSpc>
              <a:spcBef>
                <a:spcPts val="1000"/>
              </a:spcBef>
              <a:buFont typeface="Wingdings" panose="05000000000000000000" pitchFamily="2" charset="2"/>
              <a:buChar char="§"/>
            </a:pPr>
            <a:r>
              <a:rPr lang="nl-NL" sz="2000" b="1" dirty="0">
                <a:solidFill>
                  <a:srgbClr val="F07814"/>
                </a:solidFill>
              </a:rPr>
              <a:t>Tachypneu</a:t>
            </a:r>
          </a:p>
          <a:p>
            <a:pPr marL="800140" lvl="2" indent="-342900">
              <a:lnSpc>
                <a:spcPct val="100000"/>
              </a:lnSpc>
              <a:spcBef>
                <a:spcPts val="1000"/>
              </a:spcBef>
              <a:buFont typeface="Wingdings" panose="05000000000000000000" pitchFamily="2" charset="2"/>
              <a:buChar char="§"/>
            </a:pPr>
            <a:r>
              <a:rPr lang="nl-NL" sz="2000" b="1" dirty="0">
                <a:solidFill>
                  <a:srgbClr val="F07814"/>
                </a:solidFill>
              </a:rPr>
              <a:t>Géén nieuwe, eenzijdige ausculatoire afwijkingen</a:t>
            </a:r>
          </a:p>
          <a:p>
            <a:pPr marL="342900" lvl="1" indent="-342900">
              <a:lnSpc>
                <a:spcPct val="150000"/>
              </a:lnSpc>
              <a:spcBef>
                <a:spcPts val="1000"/>
              </a:spcBef>
              <a:buFont typeface="Wingdings" panose="05000000000000000000" pitchFamily="2" charset="2"/>
              <a:buChar char="§"/>
            </a:pPr>
            <a:r>
              <a:rPr lang="nl-NL" dirty="0" smtClean="0"/>
              <a:t>(</a:t>
            </a:r>
            <a:r>
              <a:rPr lang="nl-NL" dirty="0"/>
              <a:t>Nog) geen evidence voor </a:t>
            </a:r>
            <a:r>
              <a:rPr lang="nl-NL" dirty="0" smtClean="0"/>
              <a:t>CRP </a:t>
            </a:r>
            <a:r>
              <a:rPr lang="nl-NL" dirty="0"/>
              <a:t>POCT als </a:t>
            </a:r>
            <a:r>
              <a:rPr lang="nl-NL" b="1" dirty="0" smtClean="0">
                <a:solidFill>
                  <a:srgbClr val="F07814"/>
                </a:solidFill>
              </a:rPr>
              <a:t>monitoringsinstrument</a:t>
            </a:r>
          </a:p>
          <a:p>
            <a:pPr marL="457240" lvl="2" indent="0">
              <a:lnSpc>
                <a:spcPct val="100000"/>
              </a:lnSpc>
              <a:spcBef>
                <a:spcPts val="1000"/>
              </a:spcBef>
              <a:buNone/>
            </a:pPr>
            <a:endParaRPr lang="nl-NL" sz="2000" b="1" dirty="0" smtClean="0">
              <a:solidFill>
                <a:srgbClr val="F07814"/>
              </a:solidFill>
            </a:endParaRPr>
          </a:p>
        </p:txBody>
      </p:sp>
      <p:sp>
        <p:nvSpPr>
          <p:cNvPr id="4" name="Titel 4"/>
          <p:cNvSpPr txBox="1">
            <a:spLocks/>
          </p:cNvSpPr>
          <p:nvPr/>
        </p:nvSpPr>
        <p:spPr>
          <a:xfrm>
            <a:off x="825501" y="12524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Handvatten en overwegingen</a:t>
            </a:r>
            <a:br>
              <a:rPr lang="nl-NL" sz="3048" dirty="0" smtClean="0"/>
            </a:br>
            <a:r>
              <a:rPr lang="nl-NL" sz="2400" dirty="0" smtClean="0"/>
              <a:t>Aanvraag CRP POCT - doelpopulatie</a:t>
            </a:r>
            <a:endParaRPr lang="nl-NL" sz="3048" dirty="0"/>
          </a:p>
        </p:txBody>
      </p:sp>
      <p:sp>
        <p:nvSpPr>
          <p:cNvPr id="3" name="Afgeronde rechthoek 2"/>
          <p:cNvSpPr/>
          <p:nvPr/>
        </p:nvSpPr>
        <p:spPr>
          <a:xfrm>
            <a:off x="6005383" y="3203643"/>
            <a:ext cx="1149179" cy="570016"/>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Afgeronde rechthoek 6"/>
          <p:cNvSpPr/>
          <p:nvPr/>
        </p:nvSpPr>
        <p:spPr>
          <a:xfrm>
            <a:off x="6005383" y="3829604"/>
            <a:ext cx="1149179" cy="446684"/>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Afgeronde rechthoek 7"/>
          <p:cNvSpPr/>
          <p:nvPr/>
        </p:nvSpPr>
        <p:spPr>
          <a:xfrm>
            <a:off x="6005383" y="4332233"/>
            <a:ext cx="1149179" cy="589729"/>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Afgeronde rechthoek 8"/>
          <p:cNvSpPr/>
          <p:nvPr/>
        </p:nvSpPr>
        <p:spPr>
          <a:xfrm>
            <a:off x="6004742" y="5058425"/>
            <a:ext cx="1149820" cy="608723"/>
          </a:xfrm>
          <a:prstGeom prst="roundRect">
            <a:avLst/>
          </a:prstGeom>
          <a:noFill/>
          <a:ln w="50800">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36225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prstGeom prst="rect">
            <a:avLst/>
          </a:prstGeom>
          <a:solidFill>
            <a:srgbClr val="CED9E5">
              <a:alpha val="30196"/>
            </a:srgbClr>
          </a:solidFill>
        </p:spPr>
        <p:txBody>
          <a:bodyPr/>
          <a:lstStyle/>
          <a:p>
            <a:pPr marL="457240" lvl="2" algn="just">
              <a:lnSpc>
                <a:spcPct val="150000"/>
              </a:lnSpc>
            </a:pPr>
            <a:r>
              <a:rPr lang="nl-NL" sz="2400" b="1" dirty="0" smtClean="0"/>
              <a:t>Voorspellers laag CRP </a:t>
            </a:r>
            <a:r>
              <a:rPr lang="nl-NL" sz="1600" b="1" dirty="0" smtClean="0"/>
              <a:t>(&lt;20mg/L) </a:t>
            </a:r>
          </a:p>
          <a:p>
            <a:pPr marL="800140" lvl="2" indent="-342900" algn="just">
              <a:lnSpc>
                <a:spcPct val="150000"/>
              </a:lnSpc>
              <a:buFont typeface="Wingdings" panose="05000000000000000000" pitchFamily="2" charset="2"/>
              <a:buChar char="§"/>
            </a:pPr>
            <a:r>
              <a:rPr lang="nl-NL" sz="2000" b="1" dirty="0" smtClean="0"/>
              <a:t>Geslacht: </a:t>
            </a:r>
            <a:r>
              <a:rPr lang="nl-NL" sz="2000" b="1" dirty="0" smtClean="0">
                <a:solidFill>
                  <a:schemeClr val="accent2"/>
                </a:solidFill>
              </a:rPr>
              <a:t>vrouw</a:t>
            </a:r>
            <a:endParaRPr lang="nl-NL" sz="2000" b="1" dirty="0">
              <a:solidFill>
                <a:schemeClr val="tx1">
                  <a:lumMod val="65000"/>
                  <a:lumOff val="35000"/>
                </a:schemeClr>
              </a:solidFill>
            </a:endParaRPr>
          </a:p>
          <a:p>
            <a:pPr marL="800140" lvl="2" indent="-342900" algn="just">
              <a:lnSpc>
                <a:spcPct val="150000"/>
              </a:lnSpc>
              <a:buFont typeface="Wingdings" panose="05000000000000000000" pitchFamily="2" charset="2"/>
              <a:buChar char="§"/>
            </a:pPr>
            <a:r>
              <a:rPr lang="nl-NL" sz="2000" b="1" dirty="0"/>
              <a:t>A</a:t>
            </a:r>
            <a:r>
              <a:rPr lang="nl-NL" sz="2000" b="1" dirty="0" smtClean="0"/>
              <a:t>fwezigheid</a:t>
            </a:r>
            <a:r>
              <a:rPr lang="nl-NL" sz="2000" b="1" dirty="0" smtClean="0">
                <a:solidFill>
                  <a:schemeClr val="tx1">
                    <a:lumMod val="65000"/>
                    <a:lumOff val="35000"/>
                  </a:schemeClr>
                </a:solidFill>
              </a:rPr>
              <a:t> </a:t>
            </a:r>
            <a:r>
              <a:rPr lang="nl-NL" sz="2000" b="1" dirty="0" smtClean="0">
                <a:solidFill>
                  <a:schemeClr val="accent2"/>
                </a:solidFill>
              </a:rPr>
              <a:t>tachypneu</a:t>
            </a:r>
            <a:endParaRPr lang="nl-NL" sz="2000" b="1" dirty="0" smtClean="0">
              <a:solidFill>
                <a:schemeClr val="tx1">
                  <a:lumMod val="65000"/>
                  <a:lumOff val="35000"/>
                </a:schemeClr>
              </a:solidFill>
            </a:endParaRPr>
          </a:p>
          <a:p>
            <a:pPr marL="800140" lvl="2" indent="-342900" algn="just">
              <a:lnSpc>
                <a:spcPct val="150000"/>
              </a:lnSpc>
              <a:buFont typeface="Wingdings" panose="05000000000000000000" pitchFamily="2" charset="2"/>
              <a:buChar char="§"/>
            </a:pPr>
            <a:r>
              <a:rPr lang="nl-NL" sz="2000" b="1" dirty="0"/>
              <a:t>A</a:t>
            </a:r>
            <a:r>
              <a:rPr lang="nl-NL" sz="2000" b="1" dirty="0" smtClean="0"/>
              <a:t>fwezigheid</a:t>
            </a:r>
            <a:r>
              <a:rPr lang="nl-NL" sz="2000" b="1" dirty="0" smtClean="0">
                <a:solidFill>
                  <a:schemeClr val="tx1">
                    <a:lumMod val="65000"/>
                    <a:lumOff val="35000"/>
                  </a:schemeClr>
                </a:solidFill>
              </a:rPr>
              <a:t> </a:t>
            </a:r>
            <a:r>
              <a:rPr lang="nl-NL" sz="2000" b="1" dirty="0" smtClean="0">
                <a:solidFill>
                  <a:schemeClr val="accent2"/>
                </a:solidFill>
              </a:rPr>
              <a:t>dyspneu</a:t>
            </a:r>
          </a:p>
          <a:p>
            <a:pPr marL="800140" lvl="2" indent="-342900" algn="just">
              <a:lnSpc>
                <a:spcPct val="150000"/>
              </a:lnSpc>
              <a:buFont typeface="Wingdings" panose="05000000000000000000" pitchFamily="2" charset="2"/>
              <a:buChar char="§"/>
            </a:pPr>
            <a:r>
              <a:rPr lang="nl-NL" sz="2000" b="1" dirty="0"/>
              <a:t>A</a:t>
            </a:r>
            <a:r>
              <a:rPr lang="nl-NL" sz="2000" b="1" dirty="0" smtClean="0"/>
              <a:t>fwezigheid</a:t>
            </a:r>
            <a:r>
              <a:rPr lang="nl-NL" sz="2000" b="1" dirty="0" smtClean="0">
                <a:solidFill>
                  <a:schemeClr val="tx1">
                    <a:lumMod val="65000"/>
                    <a:lumOff val="35000"/>
                  </a:schemeClr>
                </a:solidFill>
              </a:rPr>
              <a:t> </a:t>
            </a:r>
            <a:r>
              <a:rPr lang="nl-NL" sz="2000" b="1" dirty="0" smtClean="0">
                <a:solidFill>
                  <a:schemeClr val="accent2"/>
                </a:solidFill>
              </a:rPr>
              <a:t>koorts</a:t>
            </a:r>
            <a:endParaRPr lang="nl-NL" sz="2000" b="1" dirty="0" smtClean="0">
              <a:solidFill>
                <a:schemeClr val="tx1">
                  <a:lumMod val="65000"/>
                  <a:lumOff val="35000"/>
                </a:schemeClr>
              </a:solidFill>
            </a:endParaRPr>
          </a:p>
          <a:p>
            <a:pPr marL="800140" lvl="2" indent="-342900" algn="just">
              <a:lnSpc>
                <a:spcPct val="150000"/>
              </a:lnSpc>
              <a:buFont typeface="Wingdings" panose="05000000000000000000" pitchFamily="2" charset="2"/>
              <a:buChar char="§"/>
            </a:pPr>
            <a:r>
              <a:rPr lang="nl-NL" sz="2000" b="1" dirty="0"/>
              <a:t>A</a:t>
            </a:r>
            <a:r>
              <a:rPr lang="nl-NL" sz="2000" b="1" dirty="0" smtClean="0"/>
              <a:t>anwezigheid</a:t>
            </a:r>
            <a:r>
              <a:rPr lang="nl-NL" sz="2000" b="1" dirty="0" smtClean="0">
                <a:solidFill>
                  <a:schemeClr val="tx1">
                    <a:lumMod val="65000"/>
                    <a:lumOff val="35000"/>
                  </a:schemeClr>
                </a:solidFill>
              </a:rPr>
              <a:t> </a:t>
            </a:r>
            <a:r>
              <a:rPr lang="nl-NL" sz="2000" b="1" dirty="0" smtClean="0">
                <a:solidFill>
                  <a:schemeClr val="accent2"/>
                </a:solidFill>
              </a:rPr>
              <a:t>hartfalen</a:t>
            </a:r>
          </a:p>
        </p:txBody>
      </p:sp>
      <p:sp>
        <p:nvSpPr>
          <p:cNvPr id="2" name="Tijdelijke aanduiding voor inhoud 1"/>
          <p:cNvSpPr>
            <a:spLocks noGrp="1"/>
          </p:cNvSpPr>
          <p:nvPr>
            <p:ph sz="half" idx="2"/>
          </p:nvPr>
        </p:nvSpPr>
        <p:spPr>
          <a:xfrm>
            <a:off x="6291071" y="2425655"/>
            <a:ext cx="5679255" cy="3751308"/>
          </a:xfrm>
          <a:solidFill>
            <a:srgbClr val="CED9E5">
              <a:alpha val="30000"/>
            </a:srgbClr>
          </a:solidFill>
        </p:spPr>
        <p:txBody>
          <a:bodyPr/>
          <a:lstStyle/>
          <a:p>
            <a:pPr marL="457240" lvl="2" indent="0" algn="just">
              <a:lnSpc>
                <a:spcPct val="150000"/>
              </a:lnSpc>
              <a:buNone/>
            </a:pPr>
            <a:r>
              <a:rPr lang="nl-NL" sz="2400" b="1" dirty="0" smtClean="0"/>
              <a:t>Geassocieerd met hoog CRP </a:t>
            </a:r>
            <a:r>
              <a:rPr lang="nl-NL" sz="1600" b="1" dirty="0" smtClean="0"/>
              <a:t>(≥60mg/L</a:t>
            </a:r>
            <a:r>
              <a:rPr lang="nl-NL" sz="1600" b="1" u="sng" dirty="0" smtClean="0"/>
              <a:t>)</a:t>
            </a:r>
            <a:endParaRPr lang="nl-NL" sz="1600" b="1" u="sng" dirty="0"/>
          </a:p>
          <a:p>
            <a:pPr marL="800140" lvl="2" indent="-342900" algn="just">
              <a:lnSpc>
                <a:spcPct val="150000"/>
              </a:lnSpc>
              <a:buFont typeface="Wingdings" panose="05000000000000000000" pitchFamily="2" charset="2"/>
              <a:buChar char="§"/>
            </a:pPr>
            <a:r>
              <a:rPr lang="nl-NL" sz="2000" b="1" dirty="0"/>
              <a:t>Aanwezigheid</a:t>
            </a:r>
            <a:r>
              <a:rPr lang="nl-NL" sz="2000" b="1" dirty="0">
                <a:solidFill>
                  <a:schemeClr val="tx1">
                    <a:lumMod val="65000"/>
                    <a:lumOff val="35000"/>
                  </a:schemeClr>
                </a:solidFill>
              </a:rPr>
              <a:t> </a:t>
            </a:r>
            <a:r>
              <a:rPr lang="nl-NL" sz="2000" b="1" dirty="0" smtClean="0">
                <a:solidFill>
                  <a:schemeClr val="accent2"/>
                </a:solidFill>
              </a:rPr>
              <a:t>koorts</a:t>
            </a:r>
          </a:p>
        </p:txBody>
      </p:sp>
      <p:sp>
        <p:nvSpPr>
          <p:cNvPr id="13" name="Titel 4"/>
          <p:cNvSpPr txBox="1">
            <a:spLocks/>
          </p:cNvSpPr>
          <p:nvPr/>
        </p:nvSpPr>
        <p:spPr>
          <a:xfrm>
            <a:off x="825501" y="12524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Handvatten en overwegingen</a:t>
            </a:r>
            <a:br>
              <a:rPr lang="nl-NL" sz="3048" dirty="0" smtClean="0"/>
            </a:br>
            <a:r>
              <a:rPr lang="nl-NL" sz="2400" dirty="0" smtClean="0"/>
              <a:t>Risico-inschatting bij verdenking LLWI</a:t>
            </a:r>
            <a:endParaRPr lang="nl-NL" sz="3048" dirty="0"/>
          </a:p>
        </p:txBody>
      </p:sp>
    </p:spTree>
    <p:extLst>
      <p:ext uri="{BB962C8B-B14F-4D97-AF65-F5344CB8AC3E}">
        <p14:creationId xmlns:p14="http://schemas.microsoft.com/office/powerpoint/2010/main" val="758765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914440" lvl="2" indent="-457200" algn="just">
              <a:lnSpc>
                <a:spcPct val="150000"/>
              </a:lnSpc>
              <a:buFont typeface="+mj-lt"/>
              <a:buAutoNum type="alphaUcPeriod"/>
            </a:pPr>
            <a:endParaRPr lang="nl-NL" sz="1633" b="1" dirty="0" smtClean="0">
              <a:solidFill>
                <a:schemeClr val="accent2"/>
              </a:solidFill>
            </a:endParaRPr>
          </a:p>
          <a:p>
            <a:pPr marL="342900" lvl="1" indent="-342900" algn="just">
              <a:lnSpc>
                <a:spcPct val="150000"/>
              </a:lnSpc>
            </a:pPr>
            <a:endParaRPr lang="nl-NL" sz="2032" b="1" dirty="0">
              <a:solidFill>
                <a:schemeClr val="tx1">
                  <a:lumMod val="65000"/>
                  <a:lumOff val="35000"/>
                </a:schemeClr>
              </a:solidFill>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27" y="2636912"/>
            <a:ext cx="2367159" cy="1584176"/>
          </a:xfrm>
          <a:prstGeom prst="rect">
            <a:avLst/>
          </a:prstGeom>
        </p:spPr>
      </p:pic>
      <p:cxnSp>
        <p:nvCxnSpPr>
          <p:cNvPr id="7" name="Rechte verbindingslijn met pijl 6"/>
          <p:cNvCxnSpPr>
            <a:stCxn id="4" idx="3"/>
            <a:endCxn id="8" idx="1"/>
          </p:cNvCxnSpPr>
          <p:nvPr/>
        </p:nvCxnSpPr>
        <p:spPr bwMode="auto">
          <a:xfrm flipV="1">
            <a:off x="3137386" y="2885750"/>
            <a:ext cx="1660083" cy="5432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kstvak 7"/>
          <p:cNvSpPr txBox="1"/>
          <p:nvPr/>
        </p:nvSpPr>
        <p:spPr>
          <a:xfrm>
            <a:off x="4797469" y="2701084"/>
            <a:ext cx="1946231" cy="369332"/>
          </a:xfrm>
          <a:prstGeom prst="rect">
            <a:avLst/>
          </a:prstGeom>
          <a:solidFill>
            <a:schemeClr val="bg1">
              <a:lumMod val="95000"/>
            </a:schemeClr>
          </a:solidFill>
        </p:spPr>
        <p:txBody>
          <a:bodyPr wrap="square" rtlCol="0">
            <a:spAutoFit/>
          </a:bodyPr>
          <a:lstStyle/>
          <a:p>
            <a:r>
              <a:rPr lang="nl-NL" dirty="0"/>
              <a:t>CRP </a:t>
            </a:r>
            <a:r>
              <a:rPr lang="nl-NL" b="1" dirty="0"/>
              <a:t>&lt;20 </a:t>
            </a:r>
            <a:r>
              <a:rPr lang="nl-NL" dirty="0"/>
              <a:t>mg/L</a:t>
            </a:r>
          </a:p>
        </p:txBody>
      </p:sp>
      <p:sp>
        <p:nvSpPr>
          <p:cNvPr id="9" name="Tekstvak 8"/>
          <p:cNvSpPr txBox="1"/>
          <p:nvPr/>
        </p:nvSpPr>
        <p:spPr>
          <a:xfrm>
            <a:off x="7239819" y="4992844"/>
            <a:ext cx="2478606" cy="646331"/>
          </a:xfrm>
          <a:prstGeom prst="rect">
            <a:avLst/>
          </a:prstGeom>
          <a:solidFill>
            <a:schemeClr val="bg1">
              <a:lumMod val="95000"/>
            </a:schemeClr>
          </a:solidFill>
        </p:spPr>
        <p:txBody>
          <a:bodyPr wrap="square" rtlCol="0">
            <a:spAutoFit/>
          </a:bodyPr>
          <a:lstStyle/>
          <a:p>
            <a:r>
              <a:rPr lang="nl-NL" b="1" dirty="0"/>
              <a:t>Versterkt</a:t>
            </a:r>
            <a:r>
              <a:rPr lang="nl-NL" dirty="0"/>
              <a:t> </a:t>
            </a:r>
            <a:r>
              <a:rPr lang="nl-NL" b="1" dirty="0"/>
              <a:t>verdenking</a:t>
            </a:r>
            <a:r>
              <a:rPr lang="nl-NL" dirty="0"/>
              <a:t> (ernstige) </a:t>
            </a:r>
            <a:r>
              <a:rPr lang="nl-NL" dirty="0" smtClean="0"/>
              <a:t>LLWI</a:t>
            </a:r>
            <a:endParaRPr lang="nl-NL" dirty="0"/>
          </a:p>
        </p:txBody>
      </p:sp>
      <p:sp>
        <p:nvSpPr>
          <p:cNvPr id="10" name="Tekstvak 9"/>
          <p:cNvSpPr txBox="1"/>
          <p:nvPr/>
        </p:nvSpPr>
        <p:spPr>
          <a:xfrm>
            <a:off x="4797469" y="5131342"/>
            <a:ext cx="1946231" cy="369332"/>
          </a:xfrm>
          <a:prstGeom prst="rect">
            <a:avLst/>
          </a:prstGeom>
          <a:solidFill>
            <a:schemeClr val="bg1">
              <a:lumMod val="95000"/>
            </a:schemeClr>
          </a:solidFill>
        </p:spPr>
        <p:txBody>
          <a:bodyPr wrap="square" rtlCol="0">
            <a:spAutoFit/>
          </a:bodyPr>
          <a:lstStyle/>
          <a:p>
            <a:r>
              <a:rPr lang="nl-NL" dirty="0"/>
              <a:t>CRP </a:t>
            </a:r>
            <a:r>
              <a:rPr lang="nl-NL" b="1" dirty="0" smtClean="0"/>
              <a:t>≥60 </a:t>
            </a:r>
            <a:r>
              <a:rPr lang="nl-NL" dirty="0"/>
              <a:t>mg/L</a:t>
            </a:r>
          </a:p>
        </p:txBody>
      </p:sp>
      <p:sp>
        <p:nvSpPr>
          <p:cNvPr id="11" name="Tekstvak 10"/>
          <p:cNvSpPr txBox="1"/>
          <p:nvPr/>
        </p:nvSpPr>
        <p:spPr>
          <a:xfrm>
            <a:off x="7239819" y="2703233"/>
            <a:ext cx="2478606" cy="369332"/>
          </a:xfrm>
          <a:prstGeom prst="rect">
            <a:avLst/>
          </a:prstGeom>
          <a:solidFill>
            <a:schemeClr val="bg1">
              <a:lumMod val="95000"/>
            </a:schemeClr>
          </a:solidFill>
        </p:spPr>
        <p:txBody>
          <a:bodyPr wrap="square" rtlCol="0">
            <a:spAutoFit/>
          </a:bodyPr>
          <a:lstStyle/>
          <a:p>
            <a:r>
              <a:rPr lang="nl-NL" b="1" dirty="0"/>
              <a:t>Geen </a:t>
            </a:r>
            <a:r>
              <a:rPr lang="nl-NL" dirty="0"/>
              <a:t>(ernstige) </a:t>
            </a:r>
            <a:r>
              <a:rPr lang="nl-NL" dirty="0" smtClean="0"/>
              <a:t>LLWI</a:t>
            </a:r>
            <a:endParaRPr lang="nl-NL" b="1" dirty="0"/>
          </a:p>
        </p:txBody>
      </p:sp>
      <p:cxnSp>
        <p:nvCxnSpPr>
          <p:cNvPr id="12" name="Rechte verbindingslijn met pijl 11"/>
          <p:cNvCxnSpPr>
            <a:stCxn id="4" idx="3"/>
            <a:endCxn id="10" idx="1"/>
          </p:cNvCxnSpPr>
          <p:nvPr/>
        </p:nvCxnSpPr>
        <p:spPr bwMode="auto">
          <a:xfrm>
            <a:off x="3137386" y="3429000"/>
            <a:ext cx="1660083" cy="1887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Rechte verbindingslijn met pijl 12"/>
          <p:cNvCxnSpPr>
            <a:stCxn id="8" idx="3"/>
            <a:endCxn id="11" idx="1"/>
          </p:cNvCxnSpPr>
          <p:nvPr/>
        </p:nvCxnSpPr>
        <p:spPr bwMode="auto">
          <a:xfrm>
            <a:off x="6743700" y="2885750"/>
            <a:ext cx="496119" cy="21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Rechte verbindingslijn met pijl 13"/>
          <p:cNvCxnSpPr>
            <a:stCxn id="10" idx="3"/>
            <a:endCxn id="9" idx="1"/>
          </p:cNvCxnSpPr>
          <p:nvPr/>
        </p:nvCxnSpPr>
        <p:spPr bwMode="auto">
          <a:xfrm>
            <a:off x="6743700" y="5316008"/>
            <a:ext cx="496119" cy="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1055" y="2469638"/>
            <a:ext cx="807976" cy="743338"/>
          </a:xfrm>
          <a:prstGeom prst="rect">
            <a:avLst/>
          </a:prstGeom>
        </p:spPr>
      </p:pic>
      <p:sp>
        <p:nvSpPr>
          <p:cNvPr id="16" name="Vermenigvuldigen 15"/>
          <p:cNvSpPr/>
          <p:nvPr/>
        </p:nvSpPr>
        <p:spPr bwMode="auto">
          <a:xfrm>
            <a:off x="9504680" y="2505099"/>
            <a:ext cx="1360727" cy="672417"/>
          </a:xfrm>
          <a:prstGeom prst="mathMultiply">
            <a:avLst>
              <a:gd name="adj1" fmla="val 8924"/>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dirty="0">
              <a:latin typeface="Arial" charset="0"/>
              <a:ea typeface="ＭＳ Ｐゴシック" pitchFamily="1" charset="-128"/>
            </a:endParaRPr>
          </a:p>
        </p:txBody>
      </p:sp>
      <p:pic>
        <p:nvPicPr>
          <p:cNvPr id="17" name="Afbeelding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4840" y="4944340"/>
            <a:ext cx="807976" cy="743338"/>
          </a:xfrm>
          <a:prstGeom prst="rect">
            <a:avLst/>
          </a:prstGeom>
        </p:spPr>
      </p:pic>
      <p:cxnSp>
        <p:nvCxnSpPr>
          <p:cNvPr id="18" name="Rechte verbindingslijn met pijl 17"/>
          <p:cNvCxnSpPr>
            <a:stCxn id="4" idx="3"/>
            <a:endCxn id="19" idx="1"/>
          </p:cNvCxnSpPr>
          <p:nvPr/>
        </p:nvCxnSpPr>
        <p:spPr bwMode="auto">
          <a:xfrm>
            <a:off x="3137386" y="3429000"/>
            <a:ext cx="1660083" cy="5806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Tekstvak 18"/>
          <p:cNvSpPr txBox="1"/>
          <p:nvPr/>
        </p:nvSpPr>
        <p:spPr>
          <a:xfrm>
            <a:off x="4797469" y="3824955"/>
            <a:ext cx="1946232" cy="369332"/>
          </a:xfrm>
          <a:prstGeom prst="rect">
            <a:avLst/>
          </a:prstGeom>
          <a:solidFill>
            <a:schemeClr val="bg1">
              <a:lumMod val="95000"/>
            </a:schemeClr>
          </a:solidFill>
        </p:spPr>
        <p:txBody>
          <a:bodyPr wrap="square" rtlCol="0">
            <a:spAutoFit/>
          </a:bodyPr>
          <a:lstStyle/>
          <a:p>
            <a:r>
              <a:rPr lang="nl-NL" dirty="0"/>
              <a:t>CRP </a:t>
            </a:r>
            <a:r>
              <a:rPr lang="nl-NL" b="1" dirty="0" smtClean="0"/>
              <a:t>20-60 </a:t>
            </a:r>
            <a:r>
              <a:rPr lang="nl-NL" dirty="0" smtClean="0"/>
              <a:t>mg/L</a:t>
            </a:r>
            <a:endParaRPr lang="nl-NL" dirty="0"/>
          </a:p>
        </p:txBody>
      </p:sp>
      <p:sp>
        <p:nvSpPr>
          <p:cNvPr id="20" name="Rechthoek 19"/>
          <p:cNvSpPr/>
          <p:nvPr/>
        </p:nvSpPr>
        <p:spPr>
          <a:xfrm>
            <a:off x="7239819" y="3821092"/>
            <a:ext cx="3495475" cy="369332"/>
          </a:xfrm>
          <a:prstGeom prst="rect">
            <a:avLst/>
          </a:prstGeom>
          <a:solidFill>
            <a:schemeClr val="bg1">
              <a:lumMod val="95000"/>
            </a:schemeClr>
          </a:solidFill>
        </p:spPr>
        <p:txBody>
          <a:bodyPr wrap="square">
            <a:spAutoFit/>
          </a:bodyPr>
          <a:lstStyle/>
          <a:p>
            <a:r>
              <a:rPr lang="nl-NL" dirty="0" smtClean="0"/>
              <a:t>Klinisch oordeel doorslaggevend</a:t>
            </a:r>
            <a:endParaRPr lang="nl-NL" b="1" dirty="0"/>
          </a:p>
        </p:txBody>
      </p:sp>
      <p:cxnSp>
        <p:nvCxnSpPr>
          <p:cNvPr id="21" name="Rechte verbindingslijn met pijl 20"/>
          <p:cNvCxnSpPr>
            <a:stCxn id="19" idx="3"/>
            <a:endCxn id="20" idx="1"/>
          </p:cNvCxnSpPr>
          <p:nvPr/>
        </p:nvCxnSpPr>
        <p:spPr bwMode="auto">
          <a:xfrm flipV="1">
            <a:off x="6743701" y="4005758"/>
            <a:ext cx="496118" cy="386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itel 4"/>
          <p:cNvSpPr txBox="1">
            <a:spLocks/>
          </p:cNvSpPr>
          <p:nvPr/>
        </p:nvSpPr>
        <p:spPr>
          <a:xfrm>
            <a:off x="825501" y="12524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Handvatten en overwegingen</a:t>
            </a:r>
            <a:br>
              <a:rPr lang="nl-NL" sz="3048" dirty="0" smtClean="0"/>
            </a:br>
            <a:r>
              <a:rPr lang="nl-NL" sz="2400" dirty="0" smtClean="0"/>
              <a:t>Interpretatie CRP POCT</a:t>
            </a:r>
            <a:endParaRPr lang="nl-NL" sz="3048" dirty="0"/>
          </a:p>
        </p:txBody>
      </p:sp>
    </p:spTree>
    <p:extLst>
      <p:ext uri="{BB962C8B-B14F-4D97-AF65-F5344CB8AC3E}">
        <p14:creationId xmlns:p14="http://schemas.microsoft.com/office/powerpoint/2010/main" val="280194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4" y="2425655"/>
            <a:ext cx="11619768" cy="4293250"/>
          </a:xfrm>
          <a:prstGeom prst="rect">
            <a:avLst/>
          </a:prstGeom>
        </p:spPr>
        <p:txBody>
          <a:bodyPr/>
          <a:lstStyle/>
          <a:p>
            <a:pPr marL="342900" lvl="1" indent="-342900">
              <a:lnSpc>
                <a:spcPct val="150000"/>
              </a:lnSpc>
              <a:buFont typeface="Wingdings" panose="05000000000000000000" pitchFamily="2" charset="2"/>
              <a:buChar char="§"/>
            </a:pPr>
            <a:r>
              <a:rPr lang="nl-NL" dirty="0" smtClean="0"/>
              <a:t>Weinig verschil in </a:t>
            </a:r>
            <a:r>
              <a:rPr lang="nl-NL" dirty="0" smtClean="0"/>
              <a:t>CRP-waarden </a:t>
            </a:r>
            <a:r>
              <a:rPr lang="nl-NL" dirty="0"/>
              <a:t>bij ouderen </a:t>
            </a:r>
            <a:r>
              <a:rPr lang="nl-NL" b="1" dirty="0">
                <a:solidFill>
                  <a:schemeClr val="accent2"/>
                </a:solidFill>
              </a:rPr>
              <a:t>binnen </a:t>
            </a:r>
            <a:r>
              <a:rPr lang="nl-NL" b="1" dirty="0" smtClean="0">
                <a:solidFill>
                  <a:schemeClr val="accent2"/>
                </a:solidFill>
              </a:rPr>
              <a:t>versus </a:t>
            </a:r>
            <a:r>
              <a:rPr lang="nl-NL" b="1" dirty="0">
                <a:solidFill>
                  <a:schemeClr val="accent2"/>
                </a:solidFill>
              </a:rPr>
              <a:t>buiten </a:t>
            </a:r>
            <a:r>
              <a:rPr lang="nl-NL" b="1" dirty="0" smtClean="0">
                <a:solidFill>
                  <a:schemeClr val="accent2"/>
                </a:solidFill>
              </a:rPr>
              <a:t>verpleeghuis</a:t>
            </a:r>
            <a:endParaRPr lang="nl-NL" b="1" dirty="0"/>
          </a:p>
          <a:p>
            <a:pPr marL="342900" lvl="1" indent="-342900">
              <a:lnSpc>
                <a:spcPct val="150000"/>
              </a:lnSpc>
              <a:buFont typeface="Wingdings" panose="05000000000000000000" pitchFamily="2" charset="2"/>
              <a:buChar char="§"/>
            </a:pPr>
            <a:r>
              <a:rPr lang="nl-NL" dirty="0" smtClean="0"/>
              <a:t>CRP-waarde bij </a:t>
            </a:r>
            <a:r>
              <a:rPr lang="nl-NL" b="1" dirty="0" smtClean="0">
                <a:solidFill>
                  <a:schemeClr val="accent2"/>
                </a:solidFill>
              </a:rPr>
              <a:t>pneumonie</a:t>
            </a:r>
            <a:r>
              <a:rPr lang="nl-NL" dirty="0" smtClean="0">
                <a:solidFill>
                  <a:schemeClr val="accent2"/>
                </a:solidFill>
              </a:rPr>
              <a:t> </a:t>
            </a:r>
            <a:r>
              <a:rPr lang="nl-NL" dirty="0" smtClean="0"/>
              <a:t>hoger dan bij </a:t>
            </a:r>
            <a:r>
              <a:rPr lang="nl-NL" b="1" dirty="0" smtClean="0">
                <a:solidFill>
                  <a:srgbClr val="F07814"/>
                </a:solidFill>
              </a:rPr>
              <a:t>andere </a:t>
            </a:r>
            <a:r>
              <a:rPr lang="nl-NL" b="1" dirty="0">
                <a:solidFill>
                  <a:srgbClr val="F07814"/>
                </a:solidFill>
              </a:rPr>
              <a:t>pulmonale </a:t>
            </a:r>
            <a:r>
              <a:rPr lang="nl-NL" b="1" dirty="0" smtClean="0">
                <a:solidFill>
                  <a:srgbClr val="F07814"/>
                </a:solidFill>
              </a:rPr>
              <a:t>ziekten</a:t>
            </a:r>
          </a:p>
          <a:p>
            <a:pPr marL="342900" lvl="1" indent="-342900">
              <a:lnSpc>
                <a:spcPct val="150000"/>
              </a:lnSpc>
              <a:buFont typeface="Wingdings" panose="05000000000000000000" pitchFamily="2" charset="2"/>
              <a:buChar char="§"/>
            </a:pPr>
            <a:r>
              <a:rPr lang="nl-NL" dirty="0" smtClean="0"/>
              <a:t>CRP-waarde bij </a:t>
            </a:r>
            <a:r>
              <a:rPr lang="nl-NL" b="1" dirty="0" smtClean="0">
                <a:solidFill>
                  <a:srgbClr val="F07814"/>
                </a:solidFill>
              </a:rPr>
              <a:t>pneumonie</a:t>
            </a:r>
            <a:r>
              <a:rPr lang="nl-NL" dirty="0" smtClean="0"/>
              <a:t> hoger dan bij </a:t>
            </a:r>
            <a:r>
              <a:rPr lang="nl-NL" b="1" dirty="0" smtClean="0">
                <a:solidFill>
                  <a:srgbClr val="F07814"/>
                </a:solidFill>
              </a:rPr>
              <a:t>hartfalen</a:t>
            </a:r>
            <a:endParaRPr lang="nl-NL" b="1" dirty="0">
              <a:solidFill>
                <a:srgbClr val="F07814"/>
              </a:solidFill>
            </a:endParaRPr>
          </a:p>
        </p:txBody>
      </p:sp>
      <p:sp>
        <p:nvSpPr>
          <p:cNvPr id="7" name="Titel 4"/>
          <p:cNvSpPr txBox="1">
            <a:spLocks/>
          </p:cNvSpPr>
          <p:nvPr/>
        </p:nvSpPr>
        <p:spPr>
          <a:xfrm>
            <a:off x="825501" y="12524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Handvatten en overwegingen</a:t>
            </a:r>
            <a:br>
              <a:rPr lang="nl-NL" sz="3048" dirty="0" smtClean="0"/>
            </a:br>
            <a:r>
              <a:rPr lang="nl-NL" sz="2400" dirty="0" smtClean="0"/>
              <a:t>Interpretatie CRP POCT</a:t>
            </a:r>
            <a:endParaRPr lang="nl-NL" sz="3048" dirty="0"/>
          </a:p>
        </p:txBody>
      </p:sp>
    </p:spTree>
    <p:extLst>
      <p:ext uri="{BB962C8B-B14F-4D97-AF65-F5344CB8AC3E}">
        <p14:creationId xmlns:p14="http://schemas.microsoft.com/office/powerpoint/2010/main" val="3976141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buNone/>
            </a:pPr>
            <a:r>
              <a:rPr lang="nl-NL" sz="2400" b="1" dirty="0" smtClean="0"/>
              <a:t>Mevrouw Janssens, 87 jaar</a:t>
            </a:r>
          </a:p>
          <a:p>
            <a:pPr marL="0" indent="0">
              <a:lnSpc>
                <a:spcPct val="150000"/>
              </a:lnSpc>
              <a:spcBef>
                <a:spcPts val="600"/>
              </a:spcBef>
              <a:buNone/>
            </a:pPr>
            <a:r>
              <a:rPr lang="nl-NL" sz="2400" b="1" dirty="0">
                <a:solidFill>
                  <a:schemeClr val="accent2"/>
                </a:solidFill>
              </a:rPr>
              <a:t>VG/</a:t>
            </a:r>
            <a:r>
              <a:rPr lang="nl-NL" sz="2400" dirty="0"/>
              <a:t> </a:t>
            </a:r>
            <a:r>
              <a:rPr lang="nl-NL" sz="2400" dirty="0" smtClean="0"/>
              <a:t>COPD, GOLD fase 2</a:t>
            </a:r>
            <a:endParaRPr lang="nl-NL" sz="2400" dirty="0"/>
          </a:p>
          <a:p>
            <a:pPr marL="0" indent="0">
              <a:lnSpc>
                <a:spcPct val="150000"/>
              </a:lnSpc>
              <a:spcBef>
                <a:spcPts val="600"/>
              </a:spcBef>
              <a:buNone/>
            </a:pPr>
            <a:r>
              <a:rPr lang="nl-NL" sz="2400" b="1" dirty="0">
                <a:solidFill>
                  <a:schemeClr val="accent2"/>
                </a:solidFill>
              </a:rPr>
              <a:t>Vraag/ </a:t>
            </a:r>
            <a:r>
              <a:rPr lang="nl-NL" sz="2400" dirty="0"/>
              <a:t>Voelt zich sinds gisteren niet </a:t>
            </a:r>
            <a:r>
              <a:rPr lang="nl-NL" sz="2400" dirty="0" smtClean="0"/>
              <a:t>lekker, hoest wat. Familie maakt zicht zorgen. LLWI/exac COPD?</a:t>
            </a:r>
            <a:endParaRPr lang="nl-NL" sz="2400" dirty="0"/>
          </a:p>
          <a:p>
            <a:pPr marL="0" indent="0">
              <a:lnSpc>
                <a:spcPct val="150000"/>
              </a:lnSpc>
              <a:spcBef>
                <a:spcPts val="600"/>
              </a:spcBef>
              <a:buNone/>
            </a:pPr>
            <a:r>
              <a:rPr lang="nl-NL" sz="2400" b="1" dirty="0">
                <a:solidFill>
                  <a:schemeClr val="accent2"/>
                </a:solidFill>
              </a:rPr>
              <a:t>A/</a:t>
            </a:r>
            <a:r>
              <a:rPr lang="nl-NL" sz="2400" dirty="0"/>
              <a:t> Voelt zich niet lekker, </a:t>
            </a:r>
            <a:r>
              <a:rPr lang="nl-NL" sz="2400" dirty="0" smtClean="0"/>
              <a:t>algehele malaise, hoest</a:t>
            </a:r>
            <a:endParaRPr lang="nl-NL" sz="2400" dirty="0"/>
          </a:p>
          <a:p>
            <a:pPr marL="0" indent="0">
              <a:lnSpc>
                <a:spcPct val="150000"/>
              </a:lnSpc>
              <a:spcBef>
                <a:spcPts val="600"/>
              </a:spcBef>
              <a:buNone/>
            </a:pPr>
            <a:r>
              <a:rPr lang="nl-NL" sz="2400" b="1" dirty="0">
                <a:solidFill>
                  <a:schemeClr val="accent2"/>
                </a:solidFill>
              </a:rPr>
              <a:t>LO/</a:t>
            </a:r>
            <a:r>
              <a:rPr lang="nl-NL" sz="2400" dirty="0">
                <a:solidFill>
                  <a:schemeClr val="accent2"/>
                </a:solidFill>
              </a:rPr>
              <a:t> </a:t>
            </a:r>
            <a:r>
              <a:rPr lang="nl-NL" sz="2400" dirty="0"/>
              <a:t>Matig ziek. RR </a:t>
            </a:r>
            <a:r>
              <a:rPr lang="nl-NL" sz="2400" dirty="0" smtClean="0"/>
              <a:t>128/82</a:t>
            </a:r>
            <a:r>
              <a:rPr lang="nl-NL" sz="2400" dirty="0"/>
              <a:t>. </a:t>
            </a:r>
            <a:r>
              <a:rPr lang="nl-NL" sz="2400" dirty="0" smtClean="0"/>
              <a:t>T37,2 </a:t>
            </a:r>
            <a:r>
              <a:rPr lang="nl-NL" sz="2400" dirty="0"/>
              <a:t>(via het oor</a:t>
            </a:r>
            <a:r>
              <a:rPr lang="nl-NL" sz="2400" dirty="0" smtClean="0"/>
              <a:t>). O2-sat 91%. Pulm</a:t>
            </a:r>
            <a:r>
              <a:rPr lang="nl-NL" sz="2400" dirty="0"/>
              <a:t>: normaal ademgeruis, geen </a:t>
            </a:r>
            <a:r>
              <a:rPr lang="nl-NL" sz="2400" dirty="0" smtClean="0"/>
              <a:t>bijgeluiden. Cor</a:t>
            </a:r>
            <a:r>
              <a:rPr lang="nl-NL" sz="2400" dirty="0"/>
              <a:t>: S1S2</a:t>
            </a:r>
            <a:r>
              <a:rPr lang="nl-NL" sz="2400" dirty="0" smtClean="0"/>
              <a:t>.</a:t>
            </a:r>
            <a:endParaRPr lang="nl-NL" sz="2400" i="1" dirty="0"/>
          </a:p>
        </p:txBody>
      </p:sp>
      <p:sp>
        <p:nvSpPr>
          <p:cNvPr id="2" name="Explosie 1 1"/>
          <p:cNvSpPr/>
          <p:nvPr/>
        </p:nvSpPr>
        <p:spPr>
          <a:xfrm>
            <a:off x="4512625" y="1306285"/>
            <a:ext cx="4441371" cy="2553195"/>
          </a:xfrm>
          <a:prstGeom prst="irregularSeal1">
            <a:avLst/>
          </a:prstGeom>
          <a:solidFill>
            <a:srgbClr val="F07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p:cNvSpPr txBox="1"/>
          <p:nvPr/>
        </p:nvSpPr>
        <p:spPr>
          <a:xfrm>
            <a:off x="5320146" y="2105828"/>
            <a:ext cx="2826327" cy="954107"/>
          </a:xfrm>
          <a:prstGeom prst="rect">
            <a:avLst/>
          </a:prstGeom>
          <a:noFill/>
        </p:spPr>
        <p:txBody>
          <a:bodyPr wrap="square" rtlCol="0">
            <a:spAutoFit/>
          </a:bodyPr>
          <a:lstStyle/>
          <a:p>
            <a:pPr algn="ctr"/>
            <a:r>
              <a:rPr lang="nl-NL" sz="2800" b="1" dirty="0" smtClean="0">
                <a:solidFill>
                  <a:schemeClr val="bg1"/>
                </a:solidFill>
              </a:rPr>
              <a:t>Zet je CRP POCT in?</a:t>
            </a:r>
            <a:endParaRPr lang="nl-NL" sz="2800" b="1" dirty="0">
              <a:solidFill>
                <a:schemeClr val="bg1"/>
              </a:solidFill>
            </a:endParaRPr>
          </a:p>
        </p:txBody>
      </p:sp>
      <p:pic>
        <p:nvPicPr>
          <p:cNvPr id="7" name="Afbeelding 6"/>
          <p:cNvPicPr>
            <a:picLocks noChangeAspect="1"/>
          </p:cNvPicPr>
          <p:nvPr/>
        </p:nvPicPr>
        <p:blipFill>
          <a:blip r:embed="rId3"/>
          <a:stretch>
            <a:fillRect/>
          </a:stretch>
        </p:blipFill>
        <p:spPr>
          <a:xfrm>
            <a:off x="8765259" y="308610"/>
            <a:ext cx="3169920" cy="2377440"/>
          </a:xfrm>
          <a:prstGeom prst="rect">
            <a:avLst/>
          </a:prstGeom>
        </p:spPr>
      </p:pic>
    </p:spTree>
    <p:extLst>
      <p:ext uri="{BB962C8B-B14F-4D97-AF65-F5344CB8AC3E}">
        <p14:creationId xmlns:p14="http://schemas.microsoft.com/office/powerpoint/2010/main" val="340869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spcBef>
                <a:spcPts val="0"/>
              </a:spcBef>
              <a:buNone/>
            </a:pPr>
            <a:r>
              <a:rPr lang="nl-NL" sz="2400" b="1" dirty="0" smtClean="0"/>
              <a:t>Mevrouw Janssens, 87 jaar</a:t>
            </a:r>
          </a:p>
          <a:p>
            <a:pPr marL="0" lvl="2" indent="0" algn="just">
              <a:lnSpc>
                <a:spcPct val="150000"/>
              </a:lnSpc>
              <a:spcBef>
                <a:spcPts val="0"/>
              </a:spcBef>
              <a:buNone/>
            </a:pPr>
            <a:endParaRPr lang="nl-NL" sz="2400" dirty="0" smtClean="0"/>
          </a:p>
          <a:p>
            <a:pPr marL="0" lvl="2" indent="0" algn="just">
              <a:lnSpc>
                <a:spcPct val="150000"/>
              </a:lnSpc>
              <a:spcBef>
                <a:spcPts val="0"/>
              </a:spcBef>
              <a:buNone/>
            </a:pPr>
            <a:r>
              <a:rPr lang="nl-NL" sz="2400" dirty="0" smtClean="0"/>
              <a:t>CRP POCT-uitslag = </a:t>
            </a:r>
            <a:r>
              <a:rPr lang="nl-NL" sz="2400" b="1" dirty="0" smtClean="0">
                <a:solidFill>
                  <a:schemeClr val="accent2"/>
                </a:solidFill>
              </a:rPr>
              <a:t>7 mg/L</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632" y="3287065"/>
            <a:ext cx="3840875" cy="2570432"/>
          </a:xfrm>
          <a:prstGeom prst="rect">
            <a:avLst/>
          </a:prstGeom>
        </p:spPr>
      </p:pic>
      <p:pic>
        <p:nvPicPr>
          <p:cNvPr id="7" name="Afbeelding 6"/>
          <p:cNvPicPr>
            <a:picLocks noChangeAspect="1"/>
          </p:cNvPicPr>
          <p:nvPr/>
        </p:nvPicPr>
        <p:blipFill>
          <a:blip r:embed="rId4"/>
          <a:stretch>
            <a:fillRect/>
          </a:stretch>
        </p:blipFill>
        <p:spPr>
          <a:xfrm>
            <a:off x="8765259" y="308610"/>
            <a:ext cx="3169920" cy="2377440"/>
          </a:xfrm>
          <a:prstGeom prst="rect">
            <a:avLst/>
          </a:prstGeom>
        </p:spPr>
      </p:pic>
    </p:spTree>
    <p:extLst>
      <p:ext uri="{BB962C8B-B14F-4D97-AF65-F5344CB8AC3E}">
        <p14:creationId xmlns:p14="http://schemas.microsoft.com/office/powerpoint/2010/main" val="182588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spcBef>
                <a:spcPts val="0"/>
              </a:spcBef>
              <a:buNone/>
            </a:pPr>
            <a:r>
              <a:rPr lang="nl-NL" sz="2400" b="1" dirty="0" smtClean="0"/>
              <a:t>Mevrouw Janssens, 87 jaar</a:t>
            </a:r>
          </a:p>
          <a:p>
            <a:pPr marL="0" indent="0">
              <a:lnSpc>
                <a:spcPct val="150000"/>
              </a:lnSpc>
              <a:spcBef>
                <a:spcPts val="0"/>
              </a:spcBef>
              <a:buNone/>
            </a:pPr>
            <a:r>
              <a:rPr lang="nl-NL" sz="2400" b="1" dirty="0" smtClean="0">
                <a:solidFill>
                  <a:schemeClr val="accent2"/>
                </a:solidFill>
              </a:rPr>
              <a:t>Conclusie/ </a:t>
            </a:r>
            <a:r>
              <a:rPr lang="nl-NL" sz="2400" dirty="0" smtClean="0"/>
              <a:t>Geen ernstige LLWI</a:t>
            </a:r>
            <a:endParaRPr lang="nl-NL" sz="2400" dirty="0"/>
          </a:p>
          <a:p>
            <a:pPr marL="0" indent="0">
              <a:lnSpc>
                <a:spcPct val="150000"/>
              </a:lnSpc>
              <a:spcBef>
                <a:spcPts val="0"/>
              </a:spcBef>
              <a:buNone/>
            </a:pPr>
            <a:r>
              <a:rPr lang="nl-NL" sz="2400" b="1" dirty="0">
                <a:solidFill>
                  <a:schemeClr val="accent2"/>
                </a:solidFill>
              </a:rPr>
              <a:t>Overweging/</a:t>
            </a:r>
            <a:r>
              <a:rPr lang="nl-NL" sz="2400" dirty="0"/>
              <a:t> </a:t>
            </a:r>
            <a:r>
              <a:rPr lang="nl-NL" sz="2400" dirty="0" smtClean="0"/>
              <a:t>Mogelijk niet-ernstige LLWI (DD acute bronchitis)</a:t>
            </a:r>
            <a:endParaRPr lang="nl-NL" sz="2400" dirty="0"/>
          </a:p>
          <a:p>
            <a:pPr marL="0" indent="0">
              <a:lnSpc>
                <a:spcPct val="150000"/>
              </a:lnSpc>
              <a:spcBef>
                <a:spcPts val="0"/>
              </a:spcBef>
              <a:buNone/>
            </a:pPr>
            <a:r>
              <a:rPr lang="nl-NL" sz="2400" b="1" dirty="0">
                <a:solidFill>
                  <a:schemeClr val="accent2"/>
                </a:solidFill>
              </a:rPr>
              <a:t>Beleid/</a:t>
            </a:r>
            <a:r>
              <a:rPr lang="nl-NL" sz="2400" dirty="0">
                <a:solidFill>
                  <a:schemeClr val="accent2"/>
                </a:solidFill>
              </a:rPr>
              <a:t> </a:t>
            </a:r>
            <a:r>
              <a:rPr lang="nl-NL" sz="2400" dirty="0" smtClean="0"/>
              <a:t>- Geen antibiotica</a:t>
            </a:r>
          </a:p>
          <a:p>
            <a:pPr marL="0" indent="0">
              <a:lnSpc>
                <a:spcPct val="150000"/>
              </a:lnSpc>
              <a:spcBef>
                <a:spcPts val="0"/>
              </a:spcBef>
              <a:buNone/>
            </a:pPr>
            <a:r>
              <a:rPr lang="nl-NL" sz="2400" dirty="0" smtClean="0"/>
              <a:t>	  - Goed opvolgen, evt. met CRP (geen ontwikkeling exacerbatie)</a:t>
            </a:r>
          </a:p>
          <a:p>
            <a:pPr marL="0" indent="0">
              <a:lnSpc>
                <a:spcPct val="150000"/>
              </a:lnSpc>
              <a:spcBef>
                <a:spcPts val="0"/>
              </a:spcBef>
              <a:buNone/>
            </a:pPr>
            <a:r>
              <a:rPr lang="nl-NL" sz="2400" dirty="0"/>
              <a:t>	 </a:t>
            </a:r>
            <a:r>
              <a:rPr lang="nl-NL" sz="2400" dirty="0" smtClean="0"/>
              <a:t> - Evt. zuurstoftoediening (streven min. 92% saturatie)</a:t>
            </a:r>
          </a:p>
          <a:p>
            <a:pPr marL="0" indent="0">
              <a:lnSpc>
                <a:spcPct val="150000"/>
              </a:lnSpc>
              <a:spcBef>
                <a:spcPts val="0"/>
              </a:spcBef>
              <a:buNone/>
            </a:pPr>
            <a:r>
              <a:rPr lang="nl-NL" sz="2400" dirty="0" smtClean="0"/>
              <a:t>	  - Evt. beoordelen van onderhoudsmedicatie</a:t>
            </a:r>
          </a:p>
        </p:txBody>
      </p:sp>
      <p:pic>
        <p:nvPicPr>
          <p:cNvPr id="4" name="Afbeelding 3"/>
          <p:cNvPicPr>
            <a:picLocks noChangeAspect="1"/>
          </p:cNvPicPr>
          <p:nvPr/>
        </p:nvPicPr>
        <p:blipFill>
          <a:blip r:embed="rId3"/>
          <a:stretch>
            <a:fillRect/>
          </a:stretch>
        </p:blipFill>
        <p:spPr>
          <a:xfrm>
            <a:off x="8765259" y="308610"/>
            <a:ext cx="3169920" cy="2377440"/>
          </a:xfrm>
          <a:prstGeom prst="rect">
            <a:avLst/>
          </a:prstGeom>
        </p:spPr>
      </p:pic>
    </p:spTree>
    <p:extLst>
      <p:ext uri="{BB962C8B-B14F-4D97-AF65-F5344CB8AC3E}">
        <p14:creationId xmlns:p14="http://schemas.microsoft.com/office/powerpoint/2010/main" val="481159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buNone/>
            </a:pPr>
            <a:r>
              <a:rPr lang="nl-NL" sz="2400" b="1" dirty="0" smtClean="0"/>
              <a:t>Mevrouw Pieterse, 97 jaar</a:t>
            </a:r>
          </a:p>
          <a:p>
            <a:pPr marL="0" indent="0">
              <a:lnSpc>
                <a:spcPct val="150000"/>
              </a:lnSpc>
              <a:spcBef>
                <a:spcPts val="600"/>
              </a:spcBef>
              <a:buNone/>
            </a:pPr>
            <a:r>
              <a:rPr lang="nl-NL" sz="2400" b="1" dirty="0">
                <a:solidFill>
                  <a:schemeClr val="accent2"/>
                </a:solidFill>
              </a:rPr>
              <a:t>VG</a:t>
            </a:r>
            <a:r>
              <a:rPr lang="nl-NL" sz="2400" b="1" dirty="0" smtClean="0">
                <a:solidFill>
                  <a:schemeClr val="accent2"/>
                </a:solidFill>
              </a:rPr>
              <a:t>/ </a:t>
            </a:r>
            <a:r>
              <a:rPr lang="nl-NL" sz="2400" dirty="0" smtClean="0"/>
              <a:t>hypertensie, bronchitis</a:t>
            </a:r>
            <a:endParaRPr lang="nl-NL" sz="2400" dirty="0"/>
          </a:p>
          <a:p>
            <a:pPr marL="0" indent="0">
              <a:lnSpc>
                <a:spcPct val="150000"/>
              </a:lnSpc>
              <a:spcBef>
                <a:spcPts val="600"/>
              </a:spcBef>
              <a:buNone/>
            </a:pPr>
            <a:r>
              <a:rPr lang="nl-NL" sz="2400" b="1" dirty="0">
                <a:solidFill>
                  <a:schemeClr val="accent2"/>
                </a:solidFill>
              </a:rPr>
              <a:t>Vraag/ </a:t>
            </a:r>
            <a:r>
              <a:rPr lang="nl-NL" sz="2400" dirty="0" smtClean="0"/>
              <a:t>kortademig. LLWI DD hartfalen?</a:t>
            </a:r>
            <a:endParaRPr lang="nl-NL" sz="2400" dirty="0"/>
          </a:p>
          <a:p>
            <a:pPr marL="0" indent="0">
              <a:lnSpc>
                <a:spcPct val="150000"/>
              </a:lnSpc>
              <a:spcBef>
                <a:spcPts val="600"/>
              </a:spcBef>
              <a:buNone/>
            </a:pPr>
            <a:r>
              <a:rPr lang="nl-NL" sz="2400" b="1" dirty="0">
                <a:solidFill>
                  <a:schemeClr val="accent2"/>
                </a:solidFill>
              </a:rPr>
              <a:t>A/</a:t>
            </a:r>
            <a:r>
              <a:rPr lang="nl-NL" sz="2400" dirty="0"/>
              <a:t> </a:t>
            </a:r>
            <a:r>
              <a:rPr lang="nl-NL" sz="2400" dirty="0" smtClean="0"/>
              <a:t>kortademigheid, wisselende temperatuur, matig zieke indruk</a:t>
            </a:r>
            <a:endParaRPr lang="nl-NL" sz="2400" dirty="0"/>
          </a:p>
          <a:p>
            <a:pPr marL="0" indent="0">
              <a:lnSpc>
                <a:spcPct val="150000"/>
              </a:lnSpc>
              <a:spcBef>
                <a:spcPts val="600"/>
              </a:spcBef>
              <a:buNone/>
            </a:pPr>
            <a:r>
              <a:rPr lang="nl-NL" sz="2400" b="1" dirty="0">
                <a:solidFill>
                  <a:schemeClr val="accent2"/>
                </a:solidFill>
              </a:rPr>
              <a:t>LO/</a:t>
            </a:r>
            <a:r>
              <a:rPr lang="nl-NL" sz="2400" dirty="0">
                <a:solidFill>
                  <a:schemeClr val="accent2"/>
                </a:solidFill>
              </a:rPr>
              <a:t> </a:t>
            </a:r>
            <a:r>
              <a:rPr lang="nl-NL" sz="2400" dirty="0" smtClean="0"/>
              <a:t>RR 142/95. T37,6-37,9 </a:t>
            </a:r>
            <a:r>
              <a:rPr lang="nl-NL" sz="2400" dirty="0"/>
              <a:t>(via het oor</a:t>
            </a:r>
            <a:r>
              <a:rPr lang="nl-NL" sz="2400" dirty="0" smtClean="0"/>
              <a:t>). O2-sat 84% na 1L O2; na 3L O2 97%.</a:t>
            </a:r>
            <a:endParaRPr lang="nl-NL" sz="2400" dirty="0"/>
          </a:p>
          <a:p>
            <a:pPr marL="0" indent="0">
              <a:lnSpc>
                <a:spcPct val="150000"/>
              </a:lnSpc>
              <a:spcBef>
                <a:spcPts val="600"/>
              </a:spcBef>
              <a:buNone/>
            </a:pPr>
            <a:r>
              <a:rPr lang="nl-NL" sz="2400" dirty="0" smtClean="0"/>
              <a:t>Ademfreq 28/min. Cor</a:t>
            </a:r>
            <a:r>
              <a:rPr lang="nl-NL" sz="2400" dirty="0"/>
              <a:t>: S1S2. Pulm: </a:t>
            </a:r>
            <a:r>
              <a:rPr lang="nl-NL" sz="2400" dirty="0" smtClean="0"/>
              <a:t>bilaterale crepitaties bij ausc. </a:t>
            </a:r>
          </a:p>
        </p:txBody>
      </p:sp>
      <p:sp>
        <p:nvSpPr>
          <p:cNvPr id="4" name="Explosie 1 3"/>
          <p:cNvSpPr/>
          <p:nvPr/>
        </p:nvSpPr>
        <p:spPr>
          <a:xfrm>
            <a:off x="5035139" y="1104404"/>
            <a:ext cx="4441371" cy="2553195"/>
          </a:xfrm>
          <a:prstGeom prst="irregularSeal1">
            <a:avLst/>
          </a:prstGeom>
          <a:solidFill>
            <a:srgbClr val="F07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p:cNvSpPr txBox="1"/>
          <p:nvPr/>
        </p:nvSpPr>
        <p:spPr>
          <a:xfrm>
            <a:off x="5842660" y="1903947"/>
            <a:ext cx="2826327" cy="954107"/>
          </a:xfrm>
          <a:prstGeom prst="rect">
            <a:avLst/>
          </a:prstGeom>
          <a:noFill/>
        </p:spPr>
        <p:txBody>
          <a:bodyPr wrap="square" rtlCol="0">
            <a:spAutoFit/>
          </a:bodyPr>
          <a:lstStyle/>
          <a:p>
            <a:pPr algn="ctr"/>
            <a:r>
              <a:rPr lang="nl-NL" sz="2800" b="1" dirty="0" smtClean="0">
                <a:solidFill>
                  <a:schemeClr val="bg1"/>
                </a:solidFill>
              </a:rPr>
              <a:t>Zet je CRP POCT in?</a:t>
            </a:r>
            <a:endParaRPr lang="nl-NL" sz="2800" b="1" dirty="0">
              <a:solidFill>
                <a:schemeClr val="bg1"/>
              </a:solidFill>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2461" y="310649"/>
            <a:ext cx="2088078" cy="3132117"/>
          </a:xfrm>
          <a:prstGeom prst="rect">
            <a:avLst/>
          </a:prstGeom>
        </p:spPr>
      </p:pic>
    </p:spTree>
    <p:extLst>
      <p:ext uri="{BB962C8B-B14F-4D97-AF65-F5344CB8AC3E}">
        <p14:creationId xmlns:p14="http://schemas.microsoft.com/office/powerpoint/2010/main" val="230181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spcBef>
                <a:spcPts val="0"/>
              </a:spcBef>
              <a:buNone/>
            </a:pPr>
            <a:r>
              <a:rPr lang="nl-NL" sz="2400" b="1" dirty="0" smtClean="0"/>
              <a:t>Mevrouw Pieterse, 97 jaar</a:t>
            </a:r>
          </a:p>
          <a:p>
            <a:pPr marL="0" lvl="2" indent="0" algn="just">
              <a:lnSpc>
                <a:spcPct val="150000"/>
              </a:lnSpc>
              <a:spcBef>
                <a:spcPts val="0"/>
              </a:spcBef>
              <a:buNone/>
            </a:pPr>
            <a:endParaRPr lang="nl-NL" sz="2400" dirty="0" smtClean="0"/>
          </a:p>
          <a:p>
            <a:pPr marL="0" lvl="2" indent="0" algn="just">
              <a:lnSpc>
                <a:spcPct val="150000"/>
              </a:lnSpc>
              <a:spcBef>
                <a:spcPts val="0"/>
              </a:spcBef>
              <a:buNone/>
            </a:pPr>
            <a:r>
              <a:rPr lang="nl-NL" sz="2400" dirty="0" smtClean="0"/>
              <a:t>CRP POCT-uitslag = </a:t>
            </a:r>
            <a:r>
              <a:rPr lang="nl-NL" sz="2400" b="1" dirty="0" smtClean="0">
                <a:solidFill>
                  <a:schemeClr val="accent2"/>
                </a:solidFill>
              </a:rPr>
              <a:t>120 mg/L</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632" y="3287065"/>
            <a:ext cx="3840875" cy="2570432"/>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461" y="310649"/>
            <a:ext cx="2088078" cy="3132117"/>
          </a:xfrm>
          <a:prstGeom prst="rect">
            <a:avLst/>
          </a:prstGeom>
        </p:spPr>
      </p:pic>
    </p:spTree>
    <p:extLst>
      <p:ext uri="{BB962C8B-B14F-4D97-AF65-F5344CB8AC3E}">
        <p14:creationId xmlns:p14="http://schemas.microsoft.com/office/powerpoint/2010/main" val="220410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Disclaimer</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1" indent="0" algn="just">
              <a:lnSpc>
                <a:spcPct val="150000"/>
              </a:lnSpc>
              <a:buNone/>
            </a:pPr>
            <a:r>
              <a:rPr lang="nl-NL" sz="2000" dirty="0" smtClean="0"/>
              <a:t>Deze scholing is ontwikkeld door de afdeling Ouderengeneeskunde van Amsterdam UMC, sectie Universitair Netwerk Ouderenzorg (UNO) Amsterdam (</a:t>
            </a:r>
            <a:r>
              <a:rPr lang="nl-NL" sz="2000" dirty="0" smtClean="0">
                <a:hlinkClick r:id="rId3"/>
              </a:rPr>
              <a:t>www.unoamsterdam.nl</a:t>
            </a:r>
            <a:r>
              <a:rPr lang="nl-NL" sz="2000" dirty="0" smtClean="0"/>
              <a:t>). Deze scholing is in 2018 ontwikkeld in het kader van wetenschappelijk onderzoek dat deze afdeling uitvoerde naar de inzet van CRP POCT bij lage luchtweginfecties (LLWI) in verpleeghuizen. In 2021 is de scholing doorontwikkeld voor bredere toepassing.</a:t>
            </a:r>
            <a:endParaRPr lang="nl-NL" sz="2000" dirty="0"/>
          </a:p>
        </p:txBody>
      </p:sp>
    </p:spTree>
    <p:extLst>
      <p:ext uri="{BB962C8B-B14F-4D97-AF65-F5344CB8AC3E}">
        <p14:creationId xmlns:p14="http://schemas.microsoft.com/office/powerpoint/2010/main" val="3701662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spcBef>
                <a:spcPts val="0"/>
              </a:spcBef>
              <a:buNone/>
            </a:pPr>
            <a:r>
              <a:rPr lang="nl-NL" sz="2400" b="1" dirty="0"/>
              <a:t>Mevrouw </a:t>
            </a:r>
            <a:r>
              <a:rPr lang="nl-NL" sz="2400" b="1" dirty="0" smtClean="0"/>
              <a:t>Pieterse, 97 </a:t>
            </a:r>
            <a:r>
              <a:rPr lang="nl-NL" sz="2400" b="1" dirty="0"/>
              <a:t>jaar</a:t>
            </a:r>
          </a:p>
          <a:p>
            <a:pPr marL="0" indent="0">
              <a:lnSpc>
                <a:spcPct val="150000"/>
              </a:lnSpc>
              <a:spcBef>
                <a:spcPts val="0"/>
              </a:spcBef>
              <a:buNone/>
            </a:pPr>
            <a:r>
              <a:rPr lang="nl-NL" sz="2400" b="1" dirty="0">
                <a:solidFill>
                  <a:schemeClr val="accent2"/>
                </a:solidFill>
              </a:rPr>
              <a:t>Conclusie/ </a:t>
            </a:r>
            <a:r>
              <a:rPr lang="nl-NL" sz="2400" dirty="0" smtClean="0"/>
              <a:t>LLWI</a:t>
            </a:r>
            <a:endParaRPr lang="nl-NL" sz="2400" dirty="0"/>
          </a:p>
          <a:p>
            <a:pPr marL="0" indent="0">
              <a:lnSpc>
                <a:spcPct val="150000"/>
              </a:lnSpc>
              <a:spcBef>
                <a:spcPts val="0"/>
              </a:spcBef>
              <a:buNone/>
            </a:pPr>
            <a:r>
              <a:rPr lang="nl-NL" sz="2400" b="1" dirty="0">
                <a:solidFill>
                  <a:schemeClr val="accent2"/>
                </a:solidFill>
              </a:rPr>
              <a:t>Overweging/</a:t>
            </a:r>
            <a:r>
              <a:rPr lang="nl-NL" sz="2400" dirty="0"/>
              <a:t> V</a:t>
            </a:r>
            <a:r>
              <a:rPr lang="nl-NL" sz="2400" dirty="0" smtClean="0"/>
              <a:t>anwege verhoogd CRP</a:t>
            </a:r>
            <a:endParaRPr lang="nl-NL" sz="2400" dirty="0"/>
          </a:p>
          <a:p>
            <a:pPr marL="0" indent="0">
              <a:lnSpc>
                <a:spcPct val="150000"/>
              </a:lnSpc>
              <a:spcBef>
                <a:spcPts val="0"/>
              </a:spcBef>
              <a:buNone/>
            </a:pPr>
            <a:r>
              <a:rPr lang="nl-NL" sz="2400" b="1" dirty="0">
                <a:solidFill>
                  <a:schemeClr val="accent2"/>
                </a:solidFill>
              </a:rPr>
              <a:t>Beleid/</a:t>
            </a:r>
            <a:r>
              <a:rPr lang="nl-NL" sz="2400" dirty="0">
                <a:solidFill>
                  <a:schemeClr val="accent2"/>
                </a:solidFill>
              </a:rPr>
              <a:t> </a:t>
            </a:r>
            <a:r>
              <a:rPr lang="nl-NL" sz="2400" dirty="0"/>
              <a:t>- Start </a:t>
            </a:r>
            <a:r>
              <a:rPr lang="nl-NL" sz="2400" dirty="0" smtClean="0"/>
              <a:t>augmentin</a:t>
            </a:r>
            <a:endParaRPr lang="nl-NL" sz="2400" dirty="0"/>
          </a:p>
          <a:p>
            <a:pPr marL="0" indent="0">
              <a:lnSpc>
                <a:spcPct val="150000"/>
              </a:lnSpc>
              <a:spcBef>
                <a:spcPts val="0"/>
              </a:spcBef>
              <a:buNone/>
            </a:pPr>
            <a:r>
              <a:rPr lang="nl-NL" sz="2400" dirty="0"/>
              <a:t>	  </a:t>
            </a:r>
            <a:r>
              <a:rPr lang="nl-NL" sz="2400" dirty="0" smtClean="0"/>
              <a:t>- </a:t>
            </a:r>
            <a:r>
              <a:rPr lang="nl-NL" sz="2400" dirty="0"/>
              <a:t>Bij </a:t>
            </a:r>
            <a:r>
              <a:rPr lang="nl-NL" sz="2400" dirty="0" smtClean="0"/>
              <a:t>afbouw O2-toediening O2-sat blijvend normaal?</a:t>
            </a:r>
            <a:endParaRPr lang="nl-NL" sz="2400"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2461" y="310649"/>
            <a:ext cx="2088078" cy="3132117"/>
          </a:xfrm>
          <a:prstGeom prst="rect">
            <a:avLst/>
          </a:prstGeom>
        </p:spPr>
      </p:pic>
    </p:spTree>
    <p:extLst>
      <p:ext uri="{BB962C8B-B14F-4D97-AF65-F5344CB8AC3E}">
        <p14:creationId xmlns:p14="http://schemas.microsoft.com/office/powerpoint/2010/main" val="3690137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buNone/>
            </a:pPr>
            <a:r>
              <a:rPr lang="nl-NL" sz="2400" b="1" dirty="0" smtClean="0"/>
              <a:t>Meneer Knoest, 93 jaar</a:t>
            </a:r>
          </a:p>
          <a:p>
            <a:pPr marL="0" indent="0">
              <a:lnSpc>
                <a:spcPct val="150000"/>
              </a:lnSpc>
              <a:spcBef>
                <a:spcPts val="600"/>
              </a:spcBef>
              <a:buNone/>
            </a:pPr>
            <a:r>
              <a:rPr lang="nl-NL" sz="2400" b="1" dirty="0" smtClean="0">
                <a:solidFill>
                  <a:schemeClr val="accent2"/>
                </a:solidFill>
              </a:rPr>
              <a:t>VG/ </a:t>
            </a:r>
            <a:r>
              <a:rPr lang="nl-NL" sz="2400" dirty="0" smtClean="0"/>
              <a:t>bronchitis</a:t>
            </a:r>
            <a:endParaRPr lang="nl-NL" sz="2400" dirty="0"/>
          </a:p>
          <a:p>
            <a:pPr marL="0" indent="0">
              <a:lnSpc>
                <a:spcPct val="150000"/>
              </a:lnSpc>
              <a:spcBef>
                <a:spcPts val="600"/>
              </a:spcBef>
              <a:buNone/>
            </a:pPr>
            <a:r>
              <a:rPr lang="nl-NL" sz="2400" b="1" dirty="0">
                <a:solidFill>
                  <a:schemeClr val="accent2"/>
                </a:solidFill>
              </a:rPr>
              <a:t>Vraag/ </a:t>
            </a:r>
            <a:r>
              <a:rPr lang="nl-NL" sz="2400" dirty="0" smtClean="0"/>
              <a:t>kortademig. LLWI DD acute bronchitis?</a:t>
            </a:r>
            <a:endParaRPr lang="nl-NL" sz="2400" dirty="0"/>
          </a:p>
          <a:p>
            <a:pPr marL="0" indent="0">
              <a:lnSpc>
                <a:spcPct val="150000"/>
              </a:lnSpc>
              <a:spcBef>
                <a:spcPts val="600"/>
              </a:spcBef>
              <a:buNone/>
            </a:pPr>
            <a:r>
              <a:rPr lang="nl-NL" sz="2400" b="1" dirty="0">
                <a:solidFill>
                  <a:schemeClr val="accent2"/>
                </a:solidFill>
              </a:rPr>
              <a:t>A/</a:t>
            </a:r>
            <a:r>
              <a:rPr lang="nl-NL" sz="2400" dirty="0"/>
              <a:t> </a:t>
            </a:r>
            <a:r>
              <a:rPr lang="nl-NL" sz="2400" dirty="0" smtClean="0"/>
              <a:t>kortademigheid, benauwd, hoest sinds vandaag meer dan normaal</a:t>
            </a:r>
            <a:endParaRPr lang="nl-NL" sz="2400" dirty="0"/>
          </a:p>
          <a:p>
            <a:pPr marL="0" indent="0">
              <a:lnSpc>
                <a:spcPct val="150000"/>
              </a:lnSpc>
              <a:spcBef>
                <a:spcPts val="600"/>
              </a:spcBef>
              <a:buNone/>
            </a:pPr>
            <a:r>
              <a:rPr lang="nl-NL" sz="2400" b="1" dirty="0">
                <a:solidFill>
                  <a:schemeClr val="accent2"/>
                </a:solidFill>
              </a:rPr>
              <a:t>LO/</a:t>
            </a:r>
            <a:r>
              <a:rPr lang="nl-NL" sz="2400" dirty="0">
                <a:solidFill>
                  <a:schemeClr val="accent2"/>
                </a:solidFill>
              </a:rPr>
              <a:t> </a:t>
            </a:r>
            <a:r>
              <a:rPr lang="nl-NL" sz="2400" dirty="0" smtClean="0"/>
              <a:t>RR 127/88. T37,1 </a:t>
            </a:r>
            <a:r>
              <a:rPr lang="nl-NL" sz="2400" dirty="0"/>
              <a:t>(via het oor</a:t>
            </a:r>
            <a:r>
              <a:rPr lang="nl-NL" sz="2400" dirty="0" smtClean="0"/>
              <a:t>). O2-sat 91%.</a:t>
            </a:r>
            <a:endParaRPr lang="nl-NL" sz="2400" dirty="0"/>
          </a:p>
          <a:p>
            <a:pPr marL="0" indent="0">
              <a:lnSpc>
                <a:spcPct val="150000"/>
              </a:lnSpc>
              <a:spcBef>
                <a:spcPts val="600"/>
              </a:spcBef>
              <a:buNone/>
            </a:pPr>
            <a:r>
              <a:rPr lang="nl-NL" sz="2400" dirty="0" smtClean="0"/>
              <a:t>Ademfreq 22/min. Cor</a:t>
            </a:r>
            <a:r>
              <a:rPr lang="nl-NL" sz="2400" dirty="0"/>
              <a:t>: S1S2. Pulm: </a:t>
            </a:r>
            <a:r>
              <a:rPr lang="nl-NL" sz="2400" dirty="0" smtClean="0"/>
              <a:t>bilaterale crepitaties bij ausc. </a:t>
            </a:r>
          </a:p>
        </p:txBody>
      </p:sp>
      <p:sp>
        <p:nvSpPr>
          <p:cNvPr id="4" name="Explosie 1 3"/>
          <p:cNvSpPr/>
          <p:nvPr/>
        </p:nvSpPr>
        <p:spPr>
          <a:xfrm>
            <a:off x="4310744" y="1246908"/>
            <a:ext cx="4441371" cy="2553195"/>
          </a:xfrm>
          <a:prstGeom prst="irregularSeal1">
            <a:avLst/>
          </a:prstGeom>
          <a:solidFill>
            <a:srgbClr val="F07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p:cNvSpPr txBox="1"/>
          <p:nvPr/>
        </p:nvSpPr>
        <p:spPr>
          <a:xfrm>
            <a:off x="5118265" y="2046451"/>
            <a:ext cx="2826327" cy="954107"/>
          </a:xfrm>
          <a:prstGeom prst="rect">
            <a:avLst/>
          </a:prstGeom>
          <a:noFill/>
        </p:spPr>
        <p:txBody>
          <a:bodyPr wrap="square" rtlCol="0">
            <a:spAutoFit/>
          </a:bodyPr>
          <a:lstStyle/>
          <a:p>
            <a:pPr algn="ctr"/>
            <a:r>
              <a:rPr lang="nl-NL" sz="2800" b="1" dirty="0" smtClean="0">
                <a:solidFill>
                  <a:schemeClr val="bg1"/>
                </a:solidFill>
              </a:rPr>
              <a:t>Zet je CRP POCT in?</a:t>
            </a:r>
            <a:endParaRPr lang="nl-NL" sz="2800" b="1" dirty="0">
              <a:solidFill>
                <a:schemeClr val="bg1"/>
              </a:solidFill>
            </a:endParaRPr>
          </a:p>
        </p:txBody>
      </p:sp>
      <p:pic>
        <p:nvPicPr>
          <p:cNvPr id="8" name="Afbeelding 7"/>
          <p:cNvPicPr>
            <a:picLocks noChangeAspect="1"/>
          </p:cNvPicPr>
          <p:nvPr/>
        </p:nvPicPr>
        <p:blipFill>
          <a:blip r:embed="rId3"/>
          <a:stretch>
            <a:fillRect/>
          </a:stretch>
        </p:blipFill>
        <p:spPr>
          <a:xfrm>
            <a:off x="9862539" y="208395"/>
            <a:ext cx="2072640" cy="3108960"/>
          </a:xfrm>
          <a:prstGeom prst="rect">
            <a:avLst/>
          </a:prstGeom>
        </p:spPr>
      </p:pic>
    </p:spTree>
    <p:extLst>
      <p:ext uri="{BB962C8B-B14F-4D97-AF65-F5344CB8AC3E}">
        <p14:creationId xmlns:p14="http://schemas.microsoft.com/office/powerpoint/2010/main" val="193137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spcBef>
                <a:spcPts val="0"/>
              </a:spcBef>
              <a:buNone/>
            </a:pPr>
            <a:r>
              <a:rPr lang="nl-NL" sz="2400" b="1" dirty="0" smtClean="0"/>
              <a:t>Meneer Knoest, 93 jaar</a:t>
            </a:r>
          </a:p>
          <a:p>
            <a:pPr marL="0" lvl="2" indent="0" algn="just">
              <a:lnSpc>
                <a:spcPct val="150000"/>
              </a:lnSpc>
              <a:spcBef>
                <a:spcPts val="0"/>
              </a:spcBef>
              <a:buNone/>
            </a:pPr>
            <a:endParaRPr lang="nl-NL" sz="2400" dirty="0" smtClean="0"/>
          </a:p>
          <a:p>
            <a:pPr marL="0" lvl="2" indent="0" algn="just">
              <a:lnSpc>
                <a:spcPct val="150000"/>
              </a:lnSpc>
              <a:spcBef>
                <a:spcPts val="0"/>
              </a:spcBef>
              <a:buNone/>
            </a:pPr>
            <a:r>
              <a:rPr lang="nl-NL" sz="2400" dirty="0" smtClean="0"/>
              <a:t>CRP POCT-uitslag = </a:t>
            </a:r>
            <a:r>
              <a:rPr lang="nl-NL" sz="2400" b="1" dirty="0" smtClean="0">
                <a:solidFill>
                  <a:schemeClr val="accent2"/>
                </a:solidFill>
              </a:rPr>
              <a:t>28 mg/L</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632" y="3287065"/>
            <a:ext cx="3840875" cy="2570432"/>
          </a:xfrm>
          <a:prstGeom prst="rect">
            <a:avLst/>
          </a:prstGeom>
        </p:spPr>
      </p:pic>
      <p:pic>
        <p:nvPicPr>
          <p:cNvPr id="7" name="Afbeelding 6"/>
          <p:cNvPicPr>
            <a:picLocks noChangeAspect="1"/>
          </p:cNvPicPr>
          <p:nvPr/>
        </p:nvPicPr>
        <p:blipFill>
          <a:blip r:embed="rId4"/>
          <a:stretch>
            <a:fillRect/>
          </a:stretch>
        </p:blipFill>
        <p:spPr>
          <a:xfrm>
            <a:off x="9862539" y="208395"/>
            <a:ext cx="2072640" cy="3108960"/>
          </a:xfrm>
          <a:prstGeom prst="rect">
            <a:avLst/>
          </a:prstGeom>
        </p:spPr>
      </p:pic>
    </p:spTree>
    <p:extLst>
      <p:ext uri="{BB962C8B-B14F-4D97-AF65-F5344CB8AC3E}">
        <p14:creationId xmlns:p14="http://schemas.microsoft.com/office/powerpoint/2010/main" val="290599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buNone/>
            </a:pPr>
            <a:r>
              <a:rPr lang="nl-NL" sz="2400" b="1" dirty="0"/>
              <a:t>Meneer Knoest, 93 jaar</a:t>
            </a:r>
          </a:p>
          <a:p>
            <a:pPr marL="0" indent="0">
              <a:lnSpc>
                <a:spcPct val="150000"/>
              </a:lnSpc>
              <a:spcBef>
                <a:spcPts val="0"/>
              </a:spcBef>
              <a:buNone/>
            </a:pPr>
            <a:r>
              <a:rPr lang="nl-NL" sz="2400" b="1" dirty="0" smtClean="0">
                <a:solidFill>
                  <a:schemeClr val="accent2"/>
                </a:solidFill>
              </a:rPr>
              <a:t>Conclusie</a:t>
            </a:r>
            <a:r>
              <a:rPr lang="nl-NL" sz="2400" b="1" dirty="0">
                <a:solidFill>
                  <a:schemeClr val="accent2"/>
                </a:solidFill>
              </a:rPr>
              <a:t>/ </a:t>
            </a:r>
            <a:r>
              <a:rPr lang="nl-NL" sz="2400" dirty="0" smtClean="0"/>
              <a:t>Mogelijk geen ernstige </a:t>
            </a:r>
            <a:r>
              <a:rPr lang="nl-NL" sz="2400" dirty="0"/>
              <a:t>LLWI</a:t>
            </a:r>
          </a:p>
          <a:p>
            <a:pPr marL="0" indent="0">
              <a:lnSpc>
                <a:spcPct val="150000"/>
              </a:lnSpc>
              <a:spcBef>
                <a:spcPts val="0"/>
              </a:spcBef>
              <a:buNone/>
            </a:pPr>
            <a:r>
              <a:rPr lang="nl-NL" sz="2400" b="1" dirty="0">
                <a:solidFill>
                  <a:schemeClr val="accent2"/>
                </a:solidFill>
              </a:rPr>
              <a:t>Overweging/</a:t>
            </a:r>
            <a:r>
              <a:rPr lang="nl-NL" sz="2400" dirty="0"/>
              <a:t> V</a:t>
            </a:r>
            <a:r>
              <a:rPr lang="nl-NL" sz="2400" dirty="0" smtClean="0"/>
              <a:t>anwege CRP</a:t>
            </a:r>
            <a:endParaRPr lang="nl-NL" sz="2400" dirty="0"/>
          </a:p>
          <a:p>
            <a:pPr marL="0" indent="0">
              <a:lnSpc>
                <a:spcPct val="150000"/>
              </a:lnSpc>
              <a:spcBef>
                <a:spcPts val="0"/>
              </a:spcBef>
              <a:buNone/>
            </a:pPr>
            <a:r>
              <a:rPr lang="nl-NL" sz="2400" b="1" dirty="0">
                <a:solidFill>
                  <a:schemeClr val="accent2"/>
                </a:solidFill>
              </a:rPr>
              <a:t>Beleid/</a:t>
            </a:r>
            <a:r>
              <a:rPr lang="nl-NL" sz="2400" dirty="0">
                <a:solidFill>
                  <a:schemeClr val="accent2"/>
                </a:solidFill>
              </a:rPr>
              <a:t> </a:t>
            </a:r>
            <a:r>
              <a:rPr lang="nl-NL" sz="2400" dirty="0"/>
              <a:t>- </a:t>
            </a:r>
            <a:r>
              <a:rPr lang="nl-NL" sz="2400" dirty="0" smtClean="0"/>
              <a:t>Wacht nog even af met </a:t>
            </a:r>
            <a:r>
              <a:rPr lang="nl-NL" sz="2400" dirty="0"/>
              <a:t>antibiotica</a:t>
            </a:r>
          </a:p>
          <a:p>
            <a:pPr marL="0" indent="0">
              <a:lnSpc>
                <a:spcPct val="150000"/>
              </a:lnSpc>
              <a:spcBef>
                <a:spcPts val="0"/>
              </a:spcBef>
              <a:buNone/>
            </a:pPr>
            <a:r>
              <a:rPr lang="nl-NL" sz="2400" dirty="0"/>
              <a:t>	  - </a:t>
            </a:r>
            <a:r>
              <a:rPr lang="nl-NL" sz="2400" dirty="0" smtClean="0"/>
              <a:t>Volgende dag klinisch beeld en CRP opvolgen</a:t>
            </a:r>
          </a:p>
        </p:txBody>
      </p:sp>
      <p:pic>
        <p:nvPicPr>
          <p:cNvPr id="4" name="Afbeelding 3"/>
          <p:cNvPicPr>
            <a:picLocks noChangeAspect="1"/>
          </p:cNvPicPr>
          <p:nvPr/>
        </p:nvPicPr>
        <p:blipFill>
          <a:blip r:embed="rId3"/>
          <a:stretch>
            <a:fillRect/>
          </a:stretch>
        </p:blipFill>
        <p:spPr>
          <a:xfrm>
            <a:off x="9862539" y="208395"/>
            <a:ext cx="2072640" cy="3108960"/>
          </a:xfrm>
          <a:prstGeom prst="rect">
            <a:avLst/>
          </a:prstGeom>
        </p:spPr>
      </p:pic>
    </p:spTree>
    <p:extLst>
      <p:ext uri="{BB962C8B-B14F-4D97-AF65-F5344CB8AC3E}">
        <p14:creationId xmlns:p14="http://schemas.microsoft.com/office/powerpoint/2010/main" val="209279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2" indent="0" algn="just">
              <a:lnSpc>
                <a:spcPct val="150000"/>
              </a:lnSpc>
              <a:buNone/>
            </a:pPr>
            <a:r>
              <a:rPr lang="nl-NL" sz="2400" b="1" dirty="0"/>
              <a:t>Meneer Knoest, 93 jaar</a:t>
            </a:r>
          </a:p>
          <a:p>
            <a:pPr marL="0" lvl="2" indent="0" algn="just">
              <a:lnSpc>
                <a:spcPct val="150000"/>
              </a:lnSpc>
              <a:spcBef>
                <a:spcPts val="0"/>
              </a:spcBef>
              <a:buNone/>
            </a:pPr>
            <a:endParaRPr lang="nl-NL" sz="2400" b="1" i="1" dirty="0" smtClean="0"/>
          </a:p>
          <a:p>
            <a:pPr marL="0" lvl="2" indent="0" algn="just">
              <a:lnSpc>
                <a:spcPct val="150000"/>
              </a:lnSpc>
              <a:spcBef>
                <a:spcPts val="0"/>
              </a:spcBef>
              <a:buNone/>
            </a:pPr>
            <a:r>
              <a:rPr lang="nl-NL" sz="2400" b="1" i="1" dirty="0" smtClean="0"/>
              <a:t>Volgende dag: </a:t>
            </a:r>
            <a:r>
              <a:rPr lang="nl-NL" sz="2400" dirty="0" smtClean="0"/>
              <a:t>Klachten nog aanwezig, C</a:t>
            </a:r>
            <a:r>
              <a:rPr lang="nl-NL" sz="2400" dirty="0" smtClean="0"/>
              <a:t>RP </a:t>
            </a:r>
            <a:r>
              <a:rPr lang="nl-NL" sz="2400" dirty="0"/>
              <a:t>POCT-uitslag = </a:t>
            </a:r>
            <a:r>
              <a:rPr lang="nl-NL" sz="2400" b="1" dirty="0" smtClean="0">
                <a:solidFill>
                  <a:schemeClr val="accent2"/>
                </a:solidFill>
              </a:rPr>
              <a:t>71 </a:t>
            </a:r>
            <a:r>
              <a:rPr lang="nl-NL" sz="2400" b="1" dirty="0">
                <a:solidFill>
                  <a:schemeClr val="accent2"/>
                </a:solidFill>
              </a:rPr>
              <a:t>mg/L</a:t>
            </a:r>
          </a:p>
          <a:p>
            <a:pPr marL="0" indent="0">
              <a:lnSpc>
                <a:spcPct val="150000"/>
              </a:lnSpc>
              <a:spcBef>
                <a:spcPts val="0"/>
              </a:spcBef>
              <a:buNone/>
            </a:pPr>
            <a:r>
              <a:rPr lang="nl-NL" sz="2400" b="1" dirty="0" smtClean="0">
                <a:solidFill>
                  <a:schemeClr val="accent2"/>
                </a:solidFill>
              </a:rPr>
              <a:t>Conclusie</a:t>
            </a:r>
            <a:r>
              <a:rPr lang="nl-NL" sz="2400" b="1" dirty="0">
                <a:solidFill>
                  <a:schemeClr val="accent2"/>
                </a:solidFill>
              </a:rPr>
              <a:t>/ </a:t>
            </a:r>
            <a:r>
              <a:rPr lang="nl-NL" sz="2400" dirty="0" smtClean="0"/>
              <a:t>Mogelijk ernstige </a:t>
            </a:r>
            <a:r>
              <a:rPr lang="nl-NL" sz="2400" dirty="0"/>
              <a:t>LLWI</a:t>
            </a:r>
          </a:p>
          <a:p>
            <a:pPr marL="0" indent="0">
              <a:lnSpc>
                <a:spcPct val="150000"/>
              </a:lnSpc>
              <a:spcBef>
                <a:spcPts val="0"/>
              </a:spcBef>
              <a:buNone/>
            </a:pPr>
            <a:r>
              <a:rPr lang="nl-NL" sz="2400" b="1" dirty="0">
                <a:solidFill>
                  <a:schemeClr val="accent2"/>
                </a:solidFill>
              </a:rPr>
              <a:t>Overweging/</a:t>
            </a:r>
            <a:r>
              <a:rPr lang="nl-NL" sz="2400" dirty="0"/>
              <a:t> V</a:t>
            </a:r>
            <a:r>
              <a:rPr lang="nl-NL" sz="2400" dirty="0" smtClean="0"/>
              <a:t>anwege CRP en aanhouden klachten</a:t>
            </a:r>
            <a:endParaRPr lang="nl-NL" sz="2400" dirty="0"/>
          </a:p>
          <a:p>
            <a:pPr marL="0" indent="0">
              <a:lnSpc>
                <a:spcPct val="150000"/>
              </a:lnSpc>
              <a:spcBef>
                <a:spcPts val="0"/>
              </a:spcBef>
              <a:buNone/>
            </a:pPr>
            <a:r>
              <a:rPr lang="nl-NL" sz="2400" b="1" dirty="0">
                <a:solidFill>
                  <a:schemeClr val="accent2"/>
                </a:solidFill>
              </a:rPr>
              <a:t>Beleid/</a:t>
            </a:r>
            <a:r>
              <a:rPr lang="nl-NL" sz="2400" dirty="0">
                <a:solidFill>
                  <a:schemeClr val="accent2"/>
                </a:solidFill>
              </a:rPr>
              <a:t> </a:t>
            </a:r>
            <a:r>
              <a:rPr lang="nl-NL" sz="2400" dirty="0" smtClean="0"/>
              <a:t>Start alsnog met antibiotica</a:t>
            </a:r>
            <a:endParaRPr lang="nl-NL" sz="2400" dirty="0"/>
          </a:p>
        </p:txBody>
      </p:sp>
      <p:pic>
        <p:nvPicPr>
          <p:cNvPr id="4" name="Afbeelding 3"/>
          <p:cNvPicPr>
            <a:picLocks noChangeAspect="1"/>
          </p:cNvPicPr>
          <p:nvPr/>
        </p:nvPicPr>
        <p:blipFill>
          <a:blip r:embed="rId3"/>
          <a:stretch>
            <a:fillRect/>
          </a:stretch>
        </p:blipFill>
        <p:spPr>
          <a:xfrm>
            <a:off x="9862539" y="208395"/>
            <a:ext cx="2072640" cy="3108960"/>
          </a:xfrm>
          <a:prstGeom prst="rect">
            <a:avLst/>
          </a:prstGeom>
        </p:spPr>
      </p:pic>
    </p:spTree>
    <p:extLst>
      <p:ext uri="{BB962C8B-B14F-4D97-AF65-F5344CB8AC3E}">
        <p14:creationId xmlns:p14="http://schemas.microsoft.com/office/powerpoint/2010/main" val="59209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Delen van ervaringen</a:t>
            </a:r>
            <a:endParaRPr lang="nl-NL" sz="3048" dirty="0"/>
          </a:p>
        </p:txBody>
      </p:sp>
      <p:sp>
        <p:nvSpPr>
          <p:cNvPr id="6" name="Tijdelijke aanduiding voor inhoud 5"/>
          <p:cNvSpPr>
            <a:spLocks noGrp="1"/>
          </p:cNvSpPr>
          <p:nvPr>
            <p:ph sz="half" idx="4294967295"/>
          </p:nvPr>
        </p:nvSpPr>
        <p:spPr>
          <a:xfrm>
            <a:off x="694945" y="2425655"/>
            <a:ext cx="9874094" cy="4293250"/>
          </a:xfrm>
          <a:prstGeom prst="rect">
            <a:avLst/>
          </a:prstGeom>
        </p:spPr>
        <p:txBody>
          <a:bodyPr/>
          <a:lstStyle/>
          <a:p>
            <a:pPr marL="342900" lvl="1" indent="-342900">
              <a:lnSpc>
                <a:spcPct val="150000"/>
              </a:lnSpc>
              <a:buFont typeface="Wingdings" panose="05000000000000000000" pitchFamily="2" charset="2"/>
              <a:buChar char="§"/>
            </a:pPr>
            <a:r>
              <a:rPr lang="nl-NL" dirty="0" smtClean="0"/>
              <a:t>Heeft iemand </a:t>
            </a:r>
            <a:r>
              <a:rPr lang="nl-NL" b="1" dirty="0" smtClean="0">
                <a:solidFill>
                  <a:srgbClr val="F07814"/>
                </a:solidFill>
              </a:rPr>
              <a:t>ervaring</a:t>
            </a:r>
            <a:r>
              <a:rPr lang="nl-NL" dirty="0" smtClean="0"/>
              <a:t> met inzet CRP POCT?</a:t>
            </a:r>
          </a:p>
          <a:p>
            <a:pPr marL="342900" lvl="1" indent="-342900">
              <a:lnSpc>
                <a:spcPct val="150000"/>
              </a:lnSpc>
              <a:buFont typeface="Wingdings" panose="05000000000000000000" pitchFamily="2" charset="2"/>
              <a:buChar char="§"/>
            </a:pPr>
            <a:r>
              <a:rPr lang="nl-NL" dirty="0" smtClean="0"/>
              <a:t>Wat is de ervaren </a:t>
            </a:r>
            <a:r>
              <a:rPr lang="nl-NL" b="1" dirty="0" smtClean="0">
                <a:solidFill>
                  <a:srgbClr val="F07814"/>
                </a:solidFill>
              </a:rPr>
              <a:t>invloed op je behandelbeleid?</a:t>
            </a:r>
          </a:p>
          <a:p>
            <a:pPr marL="342900" lvl="1" indent="-342900">
              <a:lnSpc>
                <a:spcPct val="150000"/>
              </a:lnSpc>
              <a:buFont typeface="Wingdings" panose="05000000000000000000" pitchFamily="2" charset="2"/>
              <a:buChar char="§"/>
            </a:pPr>
            <a:r>
              <a:rPr lang="nl-NL" dirty="0" smtClean="0"/>
              <a:t>Kun je situaties beschrijven waarin je een </a:t>
            </a:r>
            <a:r>
              <a:rPr lang="nl-NL" b="1" dirty="0" smtClean="0">
                <a:solidFill>
                  <a:srgbClr val="F07814"/>
                </a:solidFill>
              </a:rPr>
              <a:t>verrassend hoge of lage CRP-waarde </a:t>
            </a:r>
            <a:r>
              <a:rPr lang="nl-NL" dirty="0" smtClean="0"/>
              <a:t>vond?</a:t>
            </a:r>
            <a:endParaRPr lang="nl-NL" dirty="0"/>
          </a:p>
        </p:txBody>
      </p:sp>
    </p:spTree>
    <p:extLst>
      <p:ext uri="{BB962C8B-B14F-4D97-AF65-F5344CB8AC3E}">
        <p14:creationId xmlns:p14="http://schemas.microsoft.com/office/powerpoint/2010/main" val="205006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pic>
        <p:nvPicPr>
          <p:cNvPr id="6146" name="Picture 2" descr="OKK Foto quiz! – OKK Hardinxv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927" y="1635373"/>
            <a:ext cx="8560707" cy="475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2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1: Zijn de volgende stellingen juist/onjuist?</a:t>
            </a:r>
          </a:p>
          <a:p>
            <a:pPr marL="0" indent="0">
              <a:lnSpc>
                <a:spcPct val="150000"/>
              </a:lnSpc>
              <a:buNone/>
            </a:pPr>
            <a:r>
              <a:rPr lang="nl-NL" sz="1600" b="1" dirty="0">
                <a:solidFill>
                  <a:schemeClr val="accent2"/>
                </a:solidFill>
              </a:rPr>
              <a:t>I. CRP POCT heeft zowel een goede specificiteit als sensitiviteit voor het onderscheid in ernstige en niet-ernstige </a:t>
            </a:r>
            <a:r>
              <a:rPr lang="nl-NL" sz="1600" b="1" dirty="0" smtClean="0">
                <a:solidFill>
                  <a:schemeClr val="accent2"/>
                </a:solidFill>
              </a:rPr>
              <a:t>LLWI, </a:t>
            </a:r>
            <a:r>
              <a:rPr lang="nl-NL" sz="1600" b="1" dirty="0">
                <a:solidFill>
                  <a:schemeClr val="accent2"/>
                </a:solidFill>
              </a:rPr>
              <a:t>bij klinische verdenkingen op LLWI</a:t>
            </a:r>
          </a:p>
          <a:p>
            <a:pPr marL="0" indent="0">
              <a:lnSpc>
                <a:spcPct val="150000"/>
              </a:lnSpc>
              <a:buNone/>
            </a:pPr>
            <a:r>
              <a:rPr lang="nl-NL" sz="1600" b="1" dirty="0">
                <a:solidFill>
                  <a:schemeClr val="accent2"/>
                </a:solidFill>
              </a:rPr>
              <a:t>II. Uit onderzoeken in de ouderenpopulatie bleek dat 100 mg/L de afkapwaarde is met de beste combinatie van sensitiviteit en specificiteit voor het onderscheid in ernstige/niet-ernstige LLWI</a:t>
            </a:r>
          </a:p>
          <a:p>
            <a:pPr marL="0" indent="0">
              <a:lnSpc>
                <a:spcPct val="150000"/>
              </a:lnSpc>
              <a:buNone/>
            </a:pPr>
            <a:r>
              <a:rPr lang="nl-NL" sz="2400" dirty="0"/>
              <a:t>A. Beide stellingen zijn juist</a:t>
            </a:r>
          </a:p>
          <a:p>
            <a:pPr marL="0" indent="0">
              <a:lnSpc>
                <a:spcPct val="150000"/>
              </a:lnSpc>
              <a:buNone/>
            </a:pPr>
            <a:r>
              <a:rPr lang="nl-NL" sz="2400" dirty="0"/>
              <a:t>B. Beide stellingen zijn onjuist</a:t>
            </a:r>
          </a:p>
          <a:p>
            <a:pPr marL="0" indent="0">
              <a:lnSpc>
                <a:spcPct val="150000"/>
              </a:lnSpc>
              <a:buNone/>
            </a:pPr>
            <a:r>
              <a:rPr lang="nl-NL" sz="2400" dirty="0"/>
              <a:t>C. Stelling I is juist, stelling II is onjuist</a:t>
            </a:r>
          </a:p>
          <a:p>
            <a:pPr marL="0" indent="0">
              <a:lnSpc>
                <a:spcPct val="150000"/>
              </a:lnSpc>
              <a:buNone/>
            </a:pPr>
            <a:r>
              <a:rPr lang="nl-NL" sz="2400" dirty="0"/>
              <a:t>D. Stelling I is onjuist, stelling II is juist</a:t>
            </a:r>
          </a:p>
        </p:txBody>
      </p:sp>
    </p:spTree>
    <p:extLst>
      <p:ext uri="{BB962C8B-B14F-4D97-AF65-F5344CB8AC3E}">
        <p14:creationId xmlns:p14="http://schemas.microsoft.com/office/powerpoint/2010/main" val="2715939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1: Zijn de volgende stellingen juist/onjuist?</a:t>
            </a:r>
          </a:p>
          <a:p>
            <a:pPr marL="0" indent="0">
              <a:lnSpc>
                <a:spcPct val="150000"/>
              </a:lnSpc>
              <a:buNone/>
            </a:pPr>
            <a:r>
              <a:rPr lang="nl-NL" sz="1600" b="1" dirty="0">
                <a:solidFill>
                  <a:schemeClr val="accent2"/>
                </a:solidFill>
              </a:rPr>
              <a:t>I. CRP POCT heeft zowel een goede specificiteit als sensitiviteit voor het onderscheid in ernstige en niet-ernstige </a:t>
            </a:r>
            <a:r>
              <a:rPr lang="nl-NL" sz="1600" b="1" dirty="0" smtClean="0">
                <a:solidFill>
                  <a:schemeClr val="accent2"/>
                </a:solidFill>
              </a:rPr>
              <a:t>LLWI, </a:t>
            </a:r>
            <a:r>
              <a:rPr lang="nl-NL" sz="1600" b="1" dirty="0">
                <a:solidFill>
                  <a:schemeClr val="accent2"/>
                </a:solidFill>
              </a:rPr>
              <a:t>bij klinische verdenkingen op LLWI</a:t>
            </a:r>
          </a:p>
          <a:p>
            <a:pPr marL="0" indent="0">
              <a:lnSpc>
                <a:spcPct val="150000"/>
              </a:lnSpc>
              <a:buNone/>
            </a:pPr>
            <a:r>
              <a:rPr lang="nl-NL" sz="1600" b="1" dirty="0">
                <a:solidFill>
                  <a:schemeClr val="accent2"/>
                </a:solidFill>
              </a:rPr>
              <a:t>II. Uit onderzoeken in de ouderenpopulatie bleek dat 100 mg/L de afkapwaarde is met de beste combinatie van sensitiviteit en specificiteit voor het onderscheid in ernstige/niet-ernstige LLWI</a:t>
            </a:r>
          </a:p>
          <a:p>
            <a:pPr marL="0" indent="0">
              <a:lnSpc>
                <a:spcPct val="150000"/>
              </a:lnSpc>
              <a:buNone/>
            </a:pPr>
            <a:r>
              <a:rPr lang="nl-NL" sz="2400" dirty="0"/>
              <a:t>A. Beide stellingen zijn juist</a:t>
            </a:r>
          </a:p>
          <a:p>
            <a:pPr marL="0" indent="0">
              <a:lnSpc>
                <a:spcPct val="150000"/>
              </a:lnSpc>
              <a:buNone/>
            </a:pPr>
            <a:r>
              <a:rPr lang="nl-NL" sz="2400" dirty="0"/>
              <a:t>B. Beide stellingen zijn onjuist</a:t>
            </a:r>
          </a:p>
          <a:p>
            <a:pPr marL="0" indent="0">
              <a:lnSpc>
                <a:spcPct val="150000"/>
              </a:lnSpc>
              <a:buNone/>
            </a:pPr>
            <a:r>
              <a:rPr lang="nl-NL" sz="2400" dirty="0"/>
              <a:t>C. Stelling I is juist, stelling II is onjuist</a:t>
            </a:r>
          </a:p>
          <a:p>
            <a:pPr marL="0" indent="0">
              <a:lnSpc>
                <a:spcPct val="150000"/>
              </a:lnSpc>
              <a:buNone/>
            </a:pPr>
            <a:r>
              <a:rPr lang="nl-NL" sz="2400" dirty="0"/>
              <a:t>D. Stelling I is onjuist, stelling II is juist</a:t>
            </a:r>
          </a:p>
        </p:txBody>
      </p:sp>
      <p:sp>
        <p:nvSpPr>
          <p:cNvPr id="4" name="Rechthoek 3"/>
          <p:cNvSpPr/>
          <p:nvPr/>
        </p:nvSpPr>
        <p:spPr>
          <a:xfrm>
            <a:off x="673101" y="5510150"/>
            <a:ext cx="5751450"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66736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2: </a:t>
            </a:r>
            <a:r>
              <a:rPr lang="nl-NL" sz="2400" b="1" dirty="0">
                <a:solidFill>
                  <a:schemeClr val="accent2"/>
                </a:solidFill>
              </a:rPr>
              <a:t>Zijn de volgende stellingen juist/onjuist?</a:t>
            </a:r>
          </a:p>
          <a:p>
            <a:pPr marL="0" indent="0">
              <a:lnSpc>
                <a:spcPct val="150000"/>
              </a:lnSpc>
              <a:buNone/>
            </a:pPr>
            <a:r>
              <a:rPr lang="nl-NL" sz="1600" b="1" dirty="0" smtClean="0">
                <a:solidFill>
                  <a:schemeClr val="accent2"/>
                </a:solidFill>
              </a:rPr>
              <a:t>I</a:t>
            </a:r>
            <a:r>
              <a:rPr lang="nl-NL" sz="1600" b="1" dirty="0">
                <a:solidFill>
                  <a:schemeClr val="accent2"/>
                </a:solidFill>
              </a:rPr>
              <a:t>. Hartfalen en pneumonie zijn door een aanvullende CRP-bepaling altijd goed te onderscheiden</a:t>
            </a:r>
          </a:p>
          <a:p>
            <a:pPr marL="0" indent="0">
              <a:lnSpc>
                <a:spcPct val="150000"/>
              </a:lnSpc>
              <a:buNone/>
            </a:pPr>
            <a:r>
              <a:rPr lang="nl-NL" sz="1600" b="1" dirty="0">
                <a:solidFill>
                  <a:schemeClr val="accent2"/>
                </a:solidFill>
              </a:rPr>
              <a:t>II. CRP kan onderscheid maken tussen virale en bacteriële oorzaken</a:t>
            </a:r>
          </a:p>
          <a:p>
            <a:pPr marL="0" indent="0">
              <a:lnSpc>
                <a:spcPct val="150000"/>
              </a:lnSpc>
              <a:buNone/>
            </a:pPr>
            <a:endParaRPr lang="nl-NL" sz="1600" b="1" dirty="0" smtClean="0">
              <a:solidFill>
                <a:schemeClr val="accent2"/>
              </a:solidFill>
            </a:endParaRPr>
          </a:p>
          <a:p>
            <a:pPr marL="0" indent="0">
              <a:lnSpc>
                <a:spcPct val="150000"/>
              </a:lnSpc>
              <a:buNone/>
            </a:pPr>
            <a:r>
              <a:rPr lang="nl-NL" sz="2400" dirty="0" smtClean="0"/>
              <a:t>A</a:t>
            </a:r>
            <a:r>
              <a:rPr lang="nl-NL" sz="2400" dirty="0"/>
              <a:t>. Beide stellingen zijn juist</a:t>
            </a:r>
          </a:p>
          <a:p>
            <a:pPr marL="0" indent="0">
              <a:lnSpc>
                <a:spcPct val="150000"/>
              </a:lnSpc>
              <a:buNone/>
            </a:pPr>
            <a:r>
              <a:rPr lang="nl-NL" sz="2400" dirty="0"/>
              <a:t>B. Beide stellingen zijn onjuist</a:t>
            </a:r>
          </a:p>
          <a:p>
            <a:pPr marL="0" indent="0">
              <a:lnSpc>
                <a:spcPct val="150000"/>
              </a:lnSpc>
              <a:buNone/>
            </a:pPr>
            <a:r>
              <a:rPr lang="nl-NL" sz="2400" dirty="0"/>
              <a:t>C. Stelling I is juist, stelling II is onjuist</a:t>
            </a:r>
          </a:p>
          <a:p>
            <a:pPr marL="0" indent="0">
              <a:lnSpc>
                <a:spcPct val="150000"/>
              </a:lnSpc>
              <a:buNone/>
            </a:pPr>
            <a:r>
              <a:rPr lang="nl-NL" sz="2400" dirty="0"/>
              <a:t>D. Stelling I is onjuist, stelling II is juist</a:t>
            </a:r>
          </a:p>
        </p:txBody>
      </p:sp>
    </p:spTree>
    <p:extLst>
      <p:ext uri="{BB962C8B-B14F-4D97-AF65-F5344CB8AC3E}">
        <p14:creationId xmlns:p14="http://schemas.microsoft.com/office/powerpoint/2010/main" val="299715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Wat komt er in deze scholing aan bod?</a:t>
            </a:r>
            <a:endParaRPr lang="nl-NL" sz="3048" dirty="0"/>
          </a:p>
        </p:txBody>
      </p:sp>
      <p:sp>
        <p:nvSpPr>
          <p:cNvPr id="6" name="Tijdelijke aanduiding voor inhoud 5"/>
          <p:cNvSpPr>
            <a:spLocks noGrp="1"/>
          </p:cNvSpPr>
          <p:nvPr>
            <p:ph sz="half" idx="4294967295"/>
          </p:nvPr>
        </p:nvSpPr>
        <p:spPr>
          <a:xfrm>
            <a:off x="673101" y="2024822"/>
            <a:ext cx="11206770" cy="4293250"/>
          </a:xfrm>
          <a:prstGeom prst="rect">
            <a:avLst/>
          </a:prstGeom>
        </p:spPr>
        <p:txBody>
          <a:bodyPr/>
          <a:lstStyle/>
          <a:p>
            <a:pPr marL="457200" lvl="1" indent="-457200" algn="just">
              <a:lnSpc>
                <a:spcPct val="150000"/>
              </a:lnSpc>
              <a:buFont typeface="Wingdings" panose="05000000000000000000" pitchFamily="2" charset="2"/>
              <a:buChar char="§"/>
            </a:pPr>
            <a:r>
              <a:rPr lang="nl-NL" sz="2370" dirty="0" smtClean="0"/>
              <a:t>Inleiding</a:t>
            </a:r>
          </a:p>
          <a:p>
            <a:pPr marL="457200" lvl="1" indent="-457200" algn="just">
              <a:lnSpc>
                <a:spcPct val="150000"/>
              </a:lnSpc>
              <a:buFont typeface="Wingdings" panose="05000000000000000000" pitchFamily="2" charset="2"/>
              <a:buChar char="§"/>
            </a:pPr>
            <a:r>
              <a:rPr lang="nl-NL" sz="2370" dirty="0" smtClean="0"/>
              <a:t>Handvatten en overwegingen bij:</a:t>
            </a:r>
          </a:p>
          <a:p>
            <a:pPr marL="914440" lvl="2" indent="-457200" algn="just">
              <a:lnSpc>
                <a:spcPct val="150000"/>
              </a:lnSpc>
              <a:buFont typeface="Wingdings" panose="05000000000000000000" pitchFamily="2" charset="2"/>
              <a:buChar char="§"/>
            </a:pPr>
            <a:r>
              <a:rPr lang="nl-NL" sz="2370" dirty="0" smtClean="0"/>
              <a:t>Aanvraag CRP POCT</a:t>
            </a:r>
          </a:p>
          <a:p>
            <a:pPr marL="914440" lvl="2" indent="-457200" algn="just">
              <a:lnSpc>
                <a:spcPct val="150000"/>
              </a:lnSpc>
              <a:buFont typeface="Wingdings" panose="05000000000000000000" pitchFamily="2" charset="2"/>
              <a:buChar char="§"/>
            </a:pPr>
            <a:r>
              <a:rPr lang="nl-NL" sz="2370" dirty="0" smtClean="0"/>
              <a:t>Interpretatie CRP POCT</a:t>
            </a:r>
          </a:p>
          <a:p>
            <a:pPr marL="457200" lvl="1" indent="-457200" algn="just">
              <a:lnSpc>
                <a:spcPct val="150000"/>
              </a:lnSpc>
              <a:buFont typeface="Wingdings" panose="05000000000000000000" pitchFamily="2" charset="2"/>
              <a:buChar char="§"/>
            </a:pPr>
            <a:r>
              <a:rPr lang="nl-NL" sz="2370" dirty="0" smtClean="0"/>
              <a:t>Casuïstiek</a:t>
            </a:r>
          </a:p>
          <a:p>
            <a:pPr marL="457200" lvl="1" indent="-457200" algn="just">
              <a:lnSpc>
                <a:spcPct val="150000"/>
              </a:lnSpc>
              <a:buFont typeface="Wingdings" panose="05000000000000000000" pitchFamily="2" charset="2"/>
              <a:buChar char="§"/>
            </a:pPr>
            <a:r>
              <a:rPr lang="nl-NL" sz="2370" dirty="0" smtClean="0"/>
              <a:t>Delen van ervaringen (groepsbijeenkomst)</a:t>
            </a:r>
          </a:p>
          <a:p>
            <a:pPr marL="457200" lvl="1" indent="-457200" algn="just">
              <a:lnSpc>
                <a:spcPct val="150000"/>
              </a:lnSpc>
              <a:buFont typeface="Wingdings" panose="05000000000000000000" pitchFamily="2" charset="2"/>
              <a:buChar char="§"/>
            </a:pPr>
            <a:r>
              <a:rPr lang="nl-NL" sz="2370" dirty="0" smtClean="0"/>
              <a:t>Kennisquiz</a:t>
            </a:r>
            <a:endParaRPr lang="nl-NL" sz="1633" b="1" dirty="0" smtClean="0">
              <a:solidFill>
                <a:schemeClr val="accent2"/>
              </a:solidFill>
            </a:endParaRPr>
          </a:p>
          <a:p>
            <a:pPr marL="342900" lvl="1" indent="-342900" algn="just">
              <a:lnSpc>
                <a:spcPct val="150000"/>
              </a:lnSpc>
            </a:pPr>
            <a:endParaRPr lang="nl-NL" sz="2032" b="1" dirty="0">
              <a:solidFill>
                <a:schemeClr val="tx1">
                  <a:lumMod val="65000"/>
                  <a:lumOff val="35000"/>
                </a:schemeClr>
              </a:solidFill>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5281" y="2024822"/>
            <a:ext cx="3112049" cy="3100437"/>
          </a:xfrm>
          <a:prstGeom prst="rect">
            <a:avLst/>
          </a:prstGeom>
        </p:spPr>
      </p:pic>
    </p:spTree>
    <p:extLst>
      <p:ext uri="{BB962C8B-B14F-4D97-AF65-F5344CB8AC3E}">
        <p14:creationId xmlns:p14="http://schemas.microsoft.com/office/powerpoint/2010/main" val="2304004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2: </a:t>
            </a:r>
            <a:r>
              <a:rPr lang="nl-NL" sz="2400" b="1" dirty="0">
                <a:solidFill>
                  <a:schemeClr val="accent2"/>
                </a:solidFill>
              </a:rPr>
              <a:t>Zijn de volgende stellingen juist/onjuist?</a:t>
            </a:r>
          </a:p>
          <a:p>
            <a:pPr marL="0" indent="0">
              <a:lnSpc>
                <a:spcPct val="150000"/>
              </a:lnSpc>
              <a:buNone/>
            </a:pPr>
            <a:r>
              <a:rPr lang="nl-NL" sz="1600" b="1" dirty="0" smtClean="0">
                <a:solidFill>
                  <a:schemeClr val="accent2"/>
                </a:solidFill>
              </a:rPr>
              <a:t>I</a:t>
            </a:r>
            <a:r>
              <a:rPr lang="nl-NL" sz="1600" b="1" dirty="0">
                <a:solidFill>
                  <a:schemeClr val="accent2"/>
                </a:solidFill>
              </a:rPr>
              <a:t>. Hartfalen en pneumonie zijn door een aanvullende CRP-bepaling altijd goed te onderscheiden</a:t>
            </a:r>
          </a:p>
          <a:p>
            <a:pPr marL="0" indent="0">
              <a:lnSpc>
                <a:spcPct val="150000"/>
              </a:lnSpc>
              <a:buNone/>
            </a:pPr>
            <a:r>
              <a:rPr lang="nl-NL" sz="1600" b="1" dirty="0">
                <a:solidFill>
                  <a:schemeClr val="accent2"/>
                </a:solidFill>
              </a:rPr>
              <a:t>II. CRP kan onderscheid maken tussen virale en bacteriële oorzaken</a:t>
            </a:r>
          </a:p>
          <a:p>
            <a:pPr marL="0" indent="0">
              <a:lnSpc>
                <a:spcPct val="150000"/>
              </a:lnSpc>
              <a:buNone/>
            </a:pPr>
            <a:endParaRPr lang="nl-NL" sz="1600" b="1" dirty="0" smtClean="0">
              <a:solidFill>
                <a:schemeClr val="accent2"/>
              </a:solidFill>
            </a:endParaRPr>
          </a:p>
          <a:p>
            <a:pPr marL="0" indent="0">
              <a:lnSpc>
                <a:spcPct val="150000"/>
              </a:lnSpc>
              <a:buNone/>
            </a:pPr>
            <a:r>
              <a:rPr lang="nl-NL" sz="2400" dirty="0" smtClean="0"/>
              <a:t>A</a:t>
            </a:r>
            <a:r>
              <a:rPr lang="nl-NL" sz="2400" dirty="0"/>
              <a:t>. Beide stellingen zijn juist</a:t>
            </a:r>
          </a:p>
          <a:p>
            <a:pPr marL="0" indent="0">
              <a:lnSpc>
                <a:spcPct val="150000"/>
              </a:lnSpc>
              <a:buNone/>
            </a:pPr>
            <a:r>
              <a:rPr lang="nl-NL" sz="2400" dirty="0"/>
              <a:t>B. Beide stellingen zijn onjuist</a:t>
            </a:r>
          </a:p>
          <a:p>
            <a:pPr marL="0" indent="0">
              <a:lnSpc>
                <a:spcPct val="150000"/>
              </a:lnSpc>
              <a:buNone/>
            </a:pPr>
            <a:r>
              <a:rPr lang="nl-NL" sz="2400" dirty="0"/>
              <a:t>C. Stelling I is juist, stelling II is onjuist</a:t>
            </a:r>
          </a:p>
          <a:p>
            <a:pPr marL="0" indent="0">
              <a:lnSpc>
                <a:spcPct val="150000"/>
              </a:lnSpc>
              <a:buNone/>
            </a:pPr>
            <a:r>
              <a:rPr lang="nl-NL" sz="2400" dirty="0"/>
              <a:t>D. Stelling I is onjuist, stelling II is juist</a:t>
            </a:r>
          </a:p>
        </p:txBody>
      </p:sp>
      <p:sp>
        <p:nvSpPr>
          <p:cNvPr id="4" name="Rechthoek 3"/>
          <p:cNvSpPr/>
          <p:nvPr/>
        </p:nvSpPr>
        <p:spPr>
          <a:xfrm>
            <a:off x="673101" y="4643252"/>
            <a:ext cx="5751450"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316543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2: </a:t>
            </a:r>
            <a:r>
              <a:rPr lang="nl-NL" sz="2400" b="1" dirty="0" smtClean="0">
                <a:solidFill>
                  <a:schemeClr val="accent2"/>
                </a:solidFill>
              </a:rPr>
              <a:t>Welke </a:t>
            </a:r>
            <a:r>
              <a:rPr lang="nl-NL" sz="2400" b="1" dirty="0">
                <a:solidFill>
                  <a:schemeClr val="accent2"/>
                </a:solidFill>
              </a:rPr>
              <a:t>opmerking over CRP als dynamische ontstekingsparameter is </a:t>
            </a:r>
            <a:r>
              <a:rPr lang="nl-NL" sz="2400" b="1" u="sng" dirty="0">
                <a:solidFill>
                  <a:schemeClr val="accent2"/>
                </a:solidFill>
              </a:rPr>
              <a:t>onjuist</a:t>
            </a:r>
            <a:r>
              <a:rPr lang="nl-NL" sz="2400" b="1" dirty="0">
                <a:solidFill>
                  <a:schemeClr val="accent2"/>
                </a:solidFill>
              </a:rPr>
              <a:t>?</a:t>
            </a:r>
          </a:p>
          <a:p>
            <a:pPr marL="457200" lvl="1" indent="-457200" algn="just">
              <a:lnSpc>
                <a:spcPct val="100000"/>
              </a:lnSpc>
              <a:spcAft>
                <a:spcPts val="600"/>
              </a:spcAft>
              <a:buFont typeface="+mj-lt"/>
              <a:buAutoNum type="alphaUcPeriod"/>
            </a:pPr>
            <a:r>
              <a:rPr lang="nl-NL" dirty="0" smtClean="0"/>
              <a:t>Follow-up </a:t>
            </a:r>
            <a:r>
              <a:rPr lang="nl-NL" dirty="0"/>
              <a:t>van CRP-waarden kan belangrijk zijn, bijvoorbeeld wanneer een initiële acute bronchitis wordt opgevolgd door een superinfectie (OLWI)</a:t>
            </a:r>
          </a:p>
          <a:p>
            <a:pPr marL="457200" lvl="1" indent="-457200" algn="just">
              <a:lnSpc>
                <a:spcPct val="100000"/>
              </a:lnSpc>
              <a:spcAft>
                <a:spcPts val="600"/>
              </a:spcAft>
              <a:buFont typeface="+mj-lt"/>
              <a:buAutoNum type="alphaUcPeriod"/>
            </a:pPr>
            <a:r>
              <a:rPr lang="nl-NL" dirty="0"/>
              <a:t>CRP ten tijde van vaststelling van pneumonie is een goede voorspeller van de ernst en uitkomst (=herstel/sterfte) van de OLWI</a:t>
            </a:r>
          </a:p>
          <a:p>
            <a:pPr marL="457200" lvl="1" indent="-457200" algn="just">
              <a:lnSpc>
                <a:spcPct val="100000"/>
              </a:lnSpc>
              <a:spcAft>
                <a:spcPts val="600"/>
              </a:spcAft>
              <a:buFont typeface="+mj-lt"/>
              <a:buAutoNum type="alphaUcPeriod"/>
            </a:pPr>
            <a:r>
              <a:rPr lang="nl-NL" dirty="0"/>
              <a:t>BSE en leukocyten reageren sneller op een ontstekingsreactie</a:t>
            </a:r>
          </a:p>
          <a:p>
            <a:pPr marL="457200" lvl="1" indent="-457200" algn="just">
              <a:lnSpc>
                <a:spcPct val="100000"/>
              </a:lnSpc>
              <a:spcAft>
                <a:spcPts val="600"/>
              </a:spcAft>
              <a:buFont typeface="+mj-lt"/>
              <a:buAutoNum type="alphaUcPeriod"/>
            </a:pPr>
            <a:r>
              <a:rPr lang="nl-NL" dirty="0"/>
              <a:t>In de ouderenpopulatie is het nog onbekend hoe goed CRP POCT als monitoringsinstrument gebruikt kan worden om de therapierespons / aanwezigheid van infectieuze complicaties te bepalen</a:t>
            </a:r>
          </a:p>
        </p:txBody>
      </p:sp>
    </p:spTree>
    <p:extLst>
      <p:ext uri="{BB962C8B-B14F-4D97-AF65-F5344CB8AC3E}">
        <p14:creationId xmlns:p14="http://schemas.microsoft.com/office/powerpoint/2010/main" val="19371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3: Welke </a:t>
            </a:r>
            <a:r>
              <a:rPr lang="nl-NL" sz="2400" b="1" dirty="0">
                <a:solidFill>
                  <a:schemeClr val="accent2"/>
                </a:solidFill>
              </a:rPr>
              <a:t>opmerking over CRP als dynamische ontstekingsparameter is </a:t>
            </a:r>
            <a:r>
              <a:rPr lang="nl-NL" sz="2400" b="1" u="sng" dirty="0">
                <a:solidFill>
                  <a:schemeClr val="accent2"/>
                </a:solidFill>
              </a:rPr>
              <a:t>onjuist</a:t>
            </a:r>
            <a:r>
              <a:rPr lang="nl-NL" sz="2400" b="1" dirty="0">
                <a:solidFill>
                  <a:schemeClr val="accent2"/>
                </a:solidFill>
              </a:rPr>
              <a:t>?</a:t>
            </a:r>
          </a:p>
          <a:p>
            <a:pPr marL="457200" lvl="1" indent="-457200" algn="just">
              <a:lnSpc>
                <a:spcPct val="100000"/>
              </a:lnSpc>
              <a:spcAft>
                <a:spcPts val="600"/>
              </a:spcAft>
              <a:buFont typeface="+mj-lt"/>
              <a:buAutoNum type="alphaUcPeriod"/>
            </a:pPr>
            <a:r>
              <a:rPr lang="nl-NL" dirty="0" smtClean="0"/>
              <a:t>Follow-up </a:t>
            </a:r>
            <a:r>
              <a:rPr lang="nl-NL" dirty="0"/>
              <a:t>van CRP-waarden kan belangrijk zijn, bijvoorbeeld wanneer een initiële acute bronchitis wordt opgevolgd door een superinfectie (OLWI)</a:t>
            </a:r>
          </a:p>
          <a:p>
            <a:pPr marL="457200" lvl="1" indent="-457200" algn="just">
              <a:lnSpc>
                <a:spcPct val="100000"/>
              </a:lnSpc>
              <a:spcAft>
                <a:spcPts val="600"/>
              </a:spcAft>
              <a:buFont typeface="+mj-lt"/>
              <a:buAutoNum type="alphaUcPeriod"/>
            </a:pPr>
            <a:r>
              <a:rPr lang="nl-NL" dirty="0"/>
              <a:t>CRP ten tijde van vaststelling van pneumonie is een goede voorspeller van de ernst en uitkomst (=herstel/sterfte) van de OLWI</a:t>
            </a:r>
          </a:p>
          <a:p>
            <a:pPr marL="457200" lvl="1" indent="-457200" algn="just">
              <a:lnSpc>
                <a:spcPct val="100000"/>
              </a:lnSpc>
              <a:spcAft>
                <a:spcPts val="600"/>
              </a:spcAft>
              <a:buFont typeface="+mj-lt"/>
              <a:buAutoNum type="alphaUcPeriod"/>
            </a:pPr>
            <a:r>
              <a:rPr lang="nl-NL" dirty="0"/>
              <a:t>BSE en leukocyten reageren sneller op een ontstekingsreactie</a:t>
            </a:r>
          </a:p>
          <a:p>
            <a:pPr marL="457200" lvl="1" indent="-457200" algn="just">
              <a:lnSpc>
                <a:spcPct val="100000"/>
              </a:lnSpc>
              <a:spcAft>
                <a:spcPts val="600"/>
              </a:spcAft>
              <a:buFont typeface="+mj-lt"/>
              <a:buAutoNum type="alphaUcPeriod"/>
            </a:pPr>
            <a:r>
              <a:rPr lang="nl-NL" dirty="0"/>
              <a:t>In de ouderenpopulatie is het nog onbekend hoe goed CRP POCT als monitoringsinstrument gebruikt kan worden om de therapierespons / aanwezigheid van infectieuze complicaties te bepalen</a:t>
            </a:r>
          </a:p>
        </p:txBody>
      </p:sp>
      <p:sp>
        <p:nvSpPr>
          <p:cNvPr id="4" name="Rechthoek 3"/>
          <p:cNvSpPr/>
          <p:nvPr/>
        </p:nvSpPr>
        <p:spPr>
          <a:xfrm>
            <a:off x="673100" y="4963885"/>
            <a:ext cx="10264073"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23830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4: Wat is de crux van een CRP-bepaling in de Verenso </a:t>
            </a:r>
            <a:r>
              <a:rPr lang="nl-NL" sz="2400" b="1" dirty="0" smtClean="0">
                <a:solidFill>
                  <a:schemeClr val="accent2"/>
                </a:solidFill>
              </a:rPr>
              <a:t>richtlijn LLWI stroomdiagrammen</a:t>
            </a:r>
            <a:r>
              <a:rPr lang="nl-NL" sz="2400" b="1" dirty="0">
                <a:solidFill>
                  <a:schemeClr val="accent2"/>
                </a:solidFill>
              </a:rPr>
              <a:t>? Een CRP-bepaling wordt aangeraden...</a:t>
            </a:r>
          </a:p>
          <a:p>
            <a:pPr marL="457200" lvl="1" indent="-457200" algn="just">
              <a:lnSpc>
                <a:spcPct val="100000"/>
              </a:lnSpc>
              <a:spcAft>
                <a:spcPts val="600"/>
              </a:spcAft>
              <a:buAutoNum type="alphaUcPeriod"/>
            </a:pPr>
            <a:r>
              <a:rPr lang="nl-NL" dirty="0"/>
              <a:t>Bij matig zieke patiënten om het onderscheid te maken tussen ernstige/ niet-ernstige OLWI</a:t>
            </a:r>
          </a:p>
          <a:p>
            <a:pPr marL="457200" lvl="1" indent="-457200" algn="just">
              <a:lnSpc>
                <a:spcPct val="100000"/>
              </a:lnSpc>
              <a:spcAft>
                <a:spcPts val="600"/>
              </a:spcAft>
              <a:buAutoNum type="alphaUcPeriod"/>
            </a:pPr>
            <a:r>
              <a:rPr lang="nl-NL" dirty="0"/>
              <a:t>Bij zowel matig als ernstig zieke patiënten om het onderscheid te maken tussen OLWI/andere oorzaken</a:t>
            </a:r>
          </a:p>
          <a:p>
            <a:pPr marL="457200" lvl="1" indent="-457200" algn="just">
              <a:lnSpc>
                <a:spcPct val="100000"/>
              </a:lnSpc>
              <a:spcAft>
                <a:spcPts val="600"/>
              </a:spcAft>
              <a:buAutoNum type="alphaUcPeriod"/>
            </a:pPr>
            <a:r>
              <a:rPr lang="nl-NL" dirty="0"/>
              <a:t>Bij ingangsklacht koorts en/of delier om het onderscheid te maken tussen een urineweginfectie en luchtweginfectie</a:t>
            </a:r>
          </a:p>
          <a:p>
            <a:pPr marL="457200" lvl="1" indent="-457200" algn="just">
              <a:lnSpc>
                <a:spcPct val="100000"/>
              </a:lnSpc>
              <a:spcAft>
                <a:spcPts val="600"/>
              </a:spcAft>
              <a:buAutoNum type="alphaUcPeriod"/>
            </a:pPr>
            <a:r>
              <a:rPr lang="nl-NL" dirty="0"/>
              <a:t>In afwezigheid van luchtweg-gerelateerde klachten om alsnog het onderscheid te maken tussen OLWI/andere oorzaken</a:t>
            </a:r>
          </a:p>
        </p:txBody>
      </p:sp>
    </p:spTree>
    <p:extLst>
      <p:ext uri="{BB962C8B-B14F-4D97-AF65-F5344CB8AC3E}">
        <p14:creationId xmlns:p14="http://schemas.microsoft.com/office/powerpoint/2010/main" val="1641759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4: Wat is de crux van een CRP-bepaling in de Verenso </a:t>
            </a:r>
            <a:r>
              <a:rPr lang="nl-NL" sz="2400" b="1" dirty="0" smtClean="0">
                <a:solidFill>
                  <a:schemeClr val="accent2"/>
                </a:solidFill>
              </a:rPr>
              <a:t>richtlijn LLWI stroomdiagrammen</a:t>
            </a:r>
            <a:r>
              <a:rPr lang="nl-NL" sz="2400" b="1" dirty="0">
                <a:solidFill>
                  <a:schemeClr val="accent2"/>
                </a:solidFill>
              </a:rPr>
              <a:t>? Een CRP-bepaling wordt aangeraden...</a:t>
            </a:r>
          </a:p>
          <a:p>
            <a:pPr marL="457200" lvl="1" indent="-457200" algn="just">
              <a:lnSpc>
                <a:spcPct val="100000"/>
              </a:lnSpc>
              <a:spcAft>
                <a:spcPts val="600"/>
              </a:spcAft>
              <a:buAutoNum type="alphaUcPeriod"/>
            </a:pPr>
            <a:r>
              <a:rPr lang="nl-NL" dirty="0"/>
              <a:t>Bij matig zieke patiënten om het onderscheid te maken tussen ernstige/ niet-ernstige OLWI</a:t>
            </a:r>
          </a:p>
          <a:p>
            <a:pPr marL="457200" lvl="1" indent="-457200" algn="just">
              <a:lnSpc>
                <a:spcPct val="100000"/>
              </a:lnSpc>
              <a:spcAft>
                <a:spcPts val="600"/>
              </a:spcAft>
              <a:buAutoNum type="alphaUcPeriod"/>
            </a:pPr>
            <a:r>
              <a:rPr lang="nl-NL" dirty="0"/>
              <a:t>Bij zowel matig als ernstig zieke patiënten om het onderscheid te maken tussen OLWI/andere oorzaken</a:t>
            </a:r>
          </a:p>
          <a:p>
            <a:pPr marL="457200" lvl="1" indent="-457200" algn="just">
              <a:lnSpc>
                <a:spcPct val="100000"/>
              </a:lnSpc>
              <a:spcAft>
                <a:spcPts val="600"/>
              </a:spcAft>
              <a:buAutoNum type="alphaUcPeriod"/>
            </a:pPr>
            <a:r>
              <a:rPr lang="nl-NL" dirty="0"/>
              <a:t>Bij ingangsklacht koorts en/of delier om het onderscheid te maken tussen een urineweginfectie en luchtweginfectie</a:t>
            </a:r>
          </a:p>
          <a:p>
            <a:pPr marL="457200" lvl="1" indent="-457200" algn="just">
              <a:lnSpc>
                <a:spcPct val="100000"/>
              </a:lnSpc>
              <a:spcAft>
                <a:spcPts val="600"/>
              </a:spcAft>
              <a:buAutoNum type="alphaUcPeriod"/>
            </a:pPr>
            <a:r>
              <a:rPr lang="nl-NL" dirty="0"/>
              <a:t>In afwezigheid van luchtweg-gerelateerde klachten om alsnog het onderscheid te maken tussen OLWI/andere oorzaken</a:t>
            </a:r>
          </a:p>
        </p:txBody>
      </p:sp>
      <p:sp>
        <p:nvSpPr>
          <p:cNvPr id="4" name="Rechthoek 3"/>
          <p:cNvSpPr/>
          <p:nvPr/>
        </p:nvSpPr>
        <p:spPr>
          <a:xfrm>
            <a:off x="594957" y="2897579"/>
            <a:ext cx="10413469" cy="878774"/>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29860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5: Welke uitleg of opmerking bij de betreffende afkapwaarde(n) is onjuist?</a:t>
            </a:r>
          </a:p>
          <a:p>
            <a:pPr marL="457200" lvl="1" indent="-457200" algn="just">
              <a:lnSpc>
                <a:spcPct val="100000"/>
              </a:lnSpc>
              <a:spcAft>
                <a:spcPts val="600"/>
              </a:spcAft>
              <a:buAutoNum type="alphaUcPeriod"/>
            </a:pPr>
            <a:r>
              <a:rPr lang="nl-NL" dirty="0"/>
              <a:t>&lt;20 mg/L: starten met antibiotica wordt afgeraden, er is sprake van een andere oorzaak dan een ernstige OLWI</a:t>
            </a:r>
          </a:p>
          <a:p>
            <a:pPr marL="457200" lvl="1" indent="-457200" algn="just">
              <a:lnSpc>
                <a:spcPct val="100000"/>
              </a:lnSpc>
              <a:spcAft>
                <a:spcPts val="600"/>
              </a:spcAft>
              <a:buAutoNum type="alphaUcPeriod"/>
            </a:pPr>
            <a:r>
              <a:rPr lang="nl-NL" dirty="0"/>
              <a:t>20-60 mg/L: </a:t>
            </a:r>
            <a:r>
              <a:rPr lang="nl-NL" dirty="0" smtClean="0"/>
              <a:t>bepaal het beleid op basis van klinisch beeld en herhaal de CRP meting de volgende dag nog eens</a:t>
            </a:r>
            <a:endParaRPr lang="nl-NL" dirty="0"/>
          </a:p>
          <a:p>
            <a:pPr marL="457200" lvl="1" indent="-457200" algn="just">
              <a:lnSpc>
                <a:spcPct val="100000"/>
              </a:lnSpc>
              <a:spcAft>
                <a:spcPts val="600"/>
              </a:spcAft>
              <a:buAutoNum type="alphaUcPeriod"/>
            </a:pPr>
            <a:r>
              <a:rPr lang="nl-NL" dirty="0"/>
              <a:t>&gt;60 mg/L: start met antibiotica, zeker als er sprake is van specifieke, luchtweg-gerelateerde en/of systemische verschijnselen</a:t>
            </a:r>
          </a:p>
        </p:txBody>
      </p:sp>
    </p:spTree>
    <p:extLst>
      <p:ext uri="{BB962C8B-B14F-4D97-AF65-F5344CB8AC3E}">
        <p14:creationId xmlns:p14="http://schemas.microsoft.com/office/powerpoint/2010/main" val="239600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1760638"/>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5: Welke uitleg of opmerking bij de betreffende afkapwaarde(n) is onjuist?</a:t>
            </a:r>
          </a:p>
          <a:p>
            <a:pPr marL="457200" lvl="1" indent="-457200" algn="just">
              <a:lnSpc>
                <a:spcPct val="100000"/>
              </a:lnSpc>
              <a:spcAft>
                <a:spcPts val="600"/>
              </a:spcAft>
              <a:buAutoNum type="alphaUcPeriod"/>
            </a:pPr>
            <a:r>
              <a:rPr lang="nl-NL" dirty="0"/>
              <a:t>&lt;20 mg/L: starten met antibiotica wordt afgeraden, er is sprake van een andere oorzaak dan een ernstige OLWI</a:t>
            </a:r>
          </a:p>
          <a:p>
            <a:pPr marL="457200" lvl="1" indent="-457200" algn="just">
              <a:lnSpc>
                <a:spcPct val="100000"/>
              </a:lnSpc>
              <a:spcAft>
                <a:spcPts val="600"/>
              </a:spcAft>
              <a:buAutoNum type="alphaUcPeriod"/>
            </a:pPr>
            <a:r>
              <a:rPr lang="nl-NL" dirty="0"/>
              <a:t>20-60 mg/L: </a:t>
            </a:r>
            <a:r>
              <a:rPr lang="nl-NL" dirty="0" smtClean="0"/>
              <a:t>bepaal het beleid op basis van klinisch beeld en herhaal de CRP meting de volgende dag</a:t>
            </a:r>
            <a:endParaRPr lang="nl-NL" dirty="0"/>
          </a:p>
          <a:p>
            <a:pPr marL="457200" lvl="1" indent="-457200" algn="just">
              <a:lnSpc>
                <a:spcPct val="100000"/>
              </a:lnSpc>
              <a:spcAft>
                <a:spcPts val="600"/>
              </a:spcAft>
              <a:buAutoNum type="alphaUcPeriod"/>
            </a:pPr>
            <a:r>
              <a:rPr lang="nl-NL" dirty="0"/>
              <a:t>&gt;60 mg/L: start met antibiotica, zeker als er sprake is van specifieke, luchtweg-gerelateerde en/of systemische verschijnselen</a:t>
            </a:r>
          </a:p>
        </p:txBody>
      </p:sp>
      <p:sp>
        <p:nvSpPr>
          <p:cNvPr id="4" name="Rechthoek 3"/>
          <p:cNvSpPr/>
          <p:nvPr/>
        </p:nvSpPr>
        <p:spPr>
          <a:xfrm>
            <a:off x="594957" y="3776351"/>
            <a:ext cx="10413469" cy="878774"/>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574819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Afsluiting</a:t>
            </a:r>
            <a:r>
              <a:rPr lang="nl-NL" sz="3048" dirty="0"/>
              <a:t/>
            </a:r>
            <a:br>
              <a:rPr lang="nl-NL" sz="3048" dirty="0"/>
            </a:b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800140" lvl="2" indent="-342900" algn="just">
              <a:lnSpc>
                <a:spcPct val="150000"/>
              </a:lnSpc>
              <a:buFont typeface="Wingdings" panose="05000000000000000000" pitchFamily="2" charset="2"/>
              <a:buChar char="§"/>
            </a:pPr>
            <a:r>
              <a:rPr lang="nl-NL" sz="2400" dirty="0" smtClean="0"/>
              <a:t>Reactie op deze </a:t>
            </a:r>
            <a:r>
              <a:rPr lang="nl-NL" sz="2400" b="1" dirty="0" smtClean="0">
                <a:solidFill>
                  <a:srgbClr val="F07814"/>
                </a:solidFill>
              </a:rPr>
              <a:t>scholing?</a:t>
            </a:r>
          </a:p>
          <a:p>
            <a:pPr marL="800140" lvl="2" indent="-342900" algn="just">
              <a:lnSpc>
                <a:spcPct val="150000"/>
              </a:lnSpc>
              <a:buFont typeface="Wingdings" panose="05000000000000000000" pitchFamily="2" charset="2"/>
              <a:buChar char="§"/>
            </a:pPr>
            <a:r>
              <a:rPr lang="nl-NL" sz="2400" dirty="0" smtClean="0"/>
              <a:t>(Verwachtte) </a:t>
            </a:r>
            <a:r>
              <a:rPr lang="nl-NL" sz="2400" b="1" dirty="0" smtClean="0">
                <a:solidFill>
                  <a:srgbClr val="F07814"/>
                </a:solidFill>
              </a:rPr>
              <a:t>invloed op medisch handelen?</a:t>
            </a:r>
          </a:p>
          <a:p>
            <a:pPr marL="800140" lvl="2" indent="-342900" algn="just">
              <a:lnSpc>
                <a:spcPct val="150000"/>
              </a:lnSpc>
              <a:buFont typeface="Wingdings" panose="05000000000000000000" pitchFamily="2" charset="2"/>
              <a:buChar char="§"/>
            </a:pPr>
            <a:r>
              <a:rPr lang="nl-NL" sz="2400" dirty="0" smtClean="0"/>
              <a:t>Roept de scholing nog </a:t>
            </a:r>
            <a:r>
              <a:rPr lang="nl-NL" sz="2400" b="1" dirty="0" smtClean="0">
                <a:solidFill>
                  <a:srgbClr val="F07814"/>
                </a:solidFill>
              </a:rPr>
              <a:t>vragen</a:t>
            </a:r>
            <a:r>
              <a:rPr lang="nl-NL" sz="2400" dirty="0" smtClean="0"/>
              <a:t> op?</a:t>
            </a:r>
          </a:p>
          <a:p>
            <a:pPr marL="800140" lvl="2" indent="-342900" algn="just">
              <a:lnSpc>
                <a:spcPct val="150000"/>
              </a:lnSpc>
              <a:buFont typeface="Wingdings" panose="05000000000000000000" pitchFamily="2" charset="2"/>
              <a:buChar char="§"/>
            </a:pPr>
            <a:r>
              <a:rPr lang="nl-NL" sz="2400" dirty="0" smtClean="0"/>
              <a:t>Benodigde </a:t>
            </a:r>
            <a:r>
              <a:rPr lang="nl-NL" sz="2400" b="1" dirty="0" smtClean="0">
                <a:solidFill>
                  <a:srgbClr val="F07814"/>
                </a:solidFill>
              </a:rPr>
              <a:t>afspraken</a:t>
            </a:r>
            <a:r>
              <a:rPr lang="nl-NL" sz="2400" dirty="0" smtClean="0"/>
              <a:t> naar aanleiding van de scholing?</a:t>
            </a:r>
          </a:p>
          <a:p>
            <a:pPr marL="800140" lvl="2" indent="-342900" algn="just">
              <a:lnSpc>
                <a:spcPct val="150000"/>
              </a:lnSpc>
              <a:buFont typeface="Wingdings" panose="05000000000000000000" pitchFamily="2" charset="2"/>
              <a:buChar char="§"/>
            </a:pPr>
            <a:r>
              <a:rPr lang="nl-NL" sz="2400" dirty="0" smtClean="0"/>
              <a:t>Verdere benodigde </a:t>
            </a:r>
            <a:r>
              <a:rPr lang="nl-NL" sz="2400" b="1" dirty="0" smtClean="0">
                <a:solidFill>
                  <a:srgbClr val="F07814"/>
                </a:solidFill>
              </a:rPr>
              <a:t>acties</a:t>
            </a:r>
            <a:r>
              <a:rPr lang="nl-NL" sz="2400" dirty="0" smtClean="0"/>
              <a:t> (zo ja, door wie)?</a:t>
            </a:r>
          </a:p>
          <a:p>
            <a:pPr marL="342900" lvl="1" indent="-342900" algn="just">
              <a:lnSpc>
                <a:spcPct val="150000"/>
              </a:lnSpc>
            </a:pPr>
            <a:endParaRPr lang="nl-NL" sz="2032" b="1" dirty="0">
              <a:solidFill>
                <a:schemeClr val="tx1">
                  <a:lumMod val="65000"/>
                  <a:lumOff val="35000"/>
                </a:schemeClr>
              </a:solidFill>
            </a:endParaRPr>
          </a:p>
        </p:txBody>
      </p:sp>
    </p:spTree>
    <p:extLst>
      <p:ext uri="{BB962C8B-B14F-4D97-AF65-F5344CB8AC3E}">
        <p14:creationId xmlns:p14="http://schemas.microsoft.com/office/powerpoint/2010/main" val="427615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Referenties </a:t>
            </a:r>
            <a:endParaRPr lang="nl-NL" sz="3048" dirty="0"/>
          </a:p>
        </p:txBody>
      </p:sp>
      <p:sp>
        <p:nvSpPr>
          <p:cNvPr id="6" name="Tijdelijke aanduiding voor inhoud 5"/>
          <p:cNvSpPr txBox="1">
            <a:spLocks/>
          </p:cNvSpPr>
          <p:nvPr/>
        </p:nvSpPr>
        <p:spPr>
          <a:xfrm>
            <a:off x="694944" y="1864427"/>
            <a:ext cx="10384734" cy="4619500"/>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t>Boere TM, van Buul LW, Hopstaken RM, et al. C-reactive protein point-of-care testing reduces antibiotic prescribing for lower respiratory tract infections in nursing home residents: results of a cluster randomized, controlled trial. </a:t>
            </a:r>
            <a:r>
              <a:rPr lang="en-US" sz="1200" i="1" dirty="0"/>
              <a:t>[submitted]</a:t>
            </a:r>
          </a:p>
          <a:p>
            <a:pPr>
              <a:lnSpc>
                <a:spcPct val="100000"/>
              </a:lnSpc>
              <a:spcBef>
                <a:spcPts val="0"/>
              </a:spcBef>
            </a:pPr>
            <a:r>
              <a:rPr lang="en-US" sz="1200" dirty="0"/>
              <a:t>Boere TM, El Alili M, van Buul LW, et al. Cost-effectiveness and return-on-investment of C-reactive protein point-of-care testing to reduce antibiotic prescribing for lower respiratory tract infections in nursing homes. </a:t>
            </a:r>
            <a:r>
              <a:rPr lang="en-US" sz="1200" i="1" dirty="0"/>
              <a:t>[in preparation]</a:t>
            </a:r>
          </a:p>
          <a:p>
            <a:pPr>
              <a:lnSpc>
                <a:spcPct val="100000"/>
              </a:lnSpc>
              <a:spcBef>
                <a:spcPts val="0"/>
              </a:spcBef>
            </a:pPr>
            <a:r>
              <a:rPr lang="en-US" sz="1200" dirty="0"/>
              <a:t>Boere TM, Zijp J, Heymans MW, et al. Clinical predictors of C-reactive protein in nursing home residents with lower respiratory tract infections. </a:t>
            </a:r>
            <a:r>
              <a:rPr lang="en-US" sz="1200" i="1" dirty="0"/>
              <a:t>[in preparation]</a:t>
            </a:r>
          </a:p>
          <a:p>
            <a:pPr>
              <a:lnSpc>
                <a:spcPct val="100000"/>
              </a:lnSpc>
              <a:spcBef>
                <a:spcPts val="0"/>
              </a:spcBef>
            </a:pPr>
            <a:r>
              <a:rPr lang="nl-NL" sz="1200" dirty="0"/>
              <a:t>Butler CC, Gillespie D, White P, et al. C-Reactive Protein Testing to Guide Antibiotic Prescribing for COPD Exacerbations. N Engl J Med 2019;381(2):111-120.</a:t>
            </a:r>
          </a:p>
          <a:p>
            <a:pPr>
              <a:lnSpc>
                <a:spcPct val="100000"/>
              </a:lnSpc>
              <a:spcBef>
                <a:spcPts val="0"/>
              </a:spcBef>
            </a:pPr>
            <a:r>
              <a:rPr lang="nl-NL" sz="1200" dirty="0"/>
              <a:t>Cals JW, Schot MJ, de Jong SA, et al. Point-of-care C-reactive protein testing and antibiotic prescribing for respiratory tract infections: a </a:t>
            </a:r>
            <a:r>
              <a:rPr lang="nl-NL" sz="1200" dirty="0" err="1"/>
              <a:t>randomized</a:t>
            </a:r>
            <a:r>
              <a:rPr lang="nl-NL" sz="1200" dirty="0"/>
              <a:t> </a:t>
            </a:r>
            <a:r>
              <a:rPr lang="nl-NL" sz="1200" dirty="0" err="1"/>
              <a:t>controlled</a:t>
            </a:r>
            <a:r>
              <a:rPr lang="nl-NL" sz="1200" dirty="0"/>
              <a:t> trial. Ann Fam Med 2010;8(2):124-33.</a:t>
            </a:r>
          </a:p>
          <a:p>
            <a:pPr>
              <a:lnSpc>
                <a:spcPct val="100000"/>
              </a:lnSpc>
              <a:spcBef>
                <a:spcPts val="0"/>
              </a:spcBef>
            </a:pPr>
            <a:r>
              <a:rPr lang="es-ES" sz="1200" dirty="0"/>
              <a:t>Joffe E, Justo D, Mashav N, et al. </a:t>
            </a:r>
            <a:r>
              <a:rPr lang="en-US" sz="1200" dirty="0"/>
              <a:t>C-reactive protein to distinguish pneumonia from acute decompensated heart failure. Clin Biochem 2009;42(16-17):1628-34.</a:t>
            </a:r>
          </a:p>
          <a:p>
            <a:pPr>
              <a:lnSpc>
                <a:spcPct val="100000"/>
              </a:lnSpc>
              <a:spcBef>
                <a:spcPts val="0"/>
              </a:spcBef>
            </a:pPr>
            <a:r>
              <a:rPr lang="en-US" sz="1200" dirty="0"/>
              <a:t>Lim WS, Macfarlane JT. A prospective comparison of nursing home acquired pneumonia with community acquired pneumonia. </a:t>
            </a:r>
            <a:r>
              <a:rPr lang="fr-FR" sz="1200" dirty="0"/>
              <a:t>Eur Respir J 2001;18(2):362-8.</a:t>
            </a:r>
            <a:endParaRPr lang="nl-NL" sz="1200" dirty="0"/>
          </a:p>
          <a:p>
            <a:pPr>
              <a:lnSpc>
                <a:spcPct val="100000"/>
              </a:lnSpc>
              <a:spcBef>
                <a:spcPts val="0"/>
              </a:spcBef>
            </a:pPr>
            <a:r>
              <a:rPr lang="nl-NL" sz="1200" dirty="0"/>
              <a:t>Nederlands huisartsengenootschap. NHG-standaard ‘Acuut hoesten’. NHG, 2011. Beschikbaar via: https://richtlijnen.nhg.org/standaarden/acuut-hoesten.</a:t>
            </a:r>
          </a:p>
          <a:p>
            <a:pPr>
              <a:lnSpc>
                <a:spcPct val="100000"/>
              </a:lnSpc>
              <a:spcBef>
                <a:spcPts val="0"/>
              </a:spcBef>
            </a:pPr>
            <a:r>
              <a:rPr lang="it-IT" sz="1200" dirty="0"/>
              <a:t>Nouvenne A, Ticinesi A, Folesani G, et al. </a:t>
            </a:r>
            <a:r>
              <a:rPr lang="en-US" sz="1200" dirty="0"/>
              <a:t>The association of serum procalcitonin and high-sensitivity C-reactive protein with pneumonia in elderly multimorbid patients with respiratory symptoms: retrospective cohort study. BMC Geriatr 2016;16:16.</a:t>
            </a:r>
          </a:p>
          <a:p>
            <a:pPr>
              <a:lnSpc>
                <a:spcPct val="100000"/>
              </a:lnSpc>
              <a:spcBef>
                <a:spcPts val="0"/>
              </a:spcBef>
            </a:pPr>
            <a:r>
              <a:rPr lang="nl-NL" sz="1200" dirty="0"/>
              <a:t>Porfyridis I, Georgiadis G, Vogazianos P, et al. </a:t>
            </a:r>
            <a:r>
              <a:rPr lang="en-US" sz="1200" dirty="0"/>
              <a:t>C-reactive protein, procalcitonin, clinical pulmonary infection score, and pneumonia severity scores in nursing home acquired pneumonia. Respir Care 2014;59(4):574-81.</a:t>
            </a:r>
          </a:p>
          <a:p>
            <a:pPr>
              <a:lnSpc>
                <a:spcPct val="100000"/>
              </a:lnSpc>
              <a:spcBef>
                <a:spcPts val="0"/>
              </a:spcBef>
            </a:pPr>
            <a:r>
              <a:rPr lang="nl-NL" sz="1200" dirty="0"/>
              <a:t>Tonkin-Crine SK, Tan PS, van Hecke O, et al. Clinician-targeted interventions to influence antibiotic prescribing behaviour for acute respiratory infections in primary care: an overview of systematic reviews. Cochrane Database Syst Rev 2017;9(9):CD012252.</a:t>
            </a:r>
          </a:p>
          <a:p>
            <a:pPr>
              <a:lnSpc>
                <a:spcPct val="100000"/>
              </a:lnSpc>
              <a:spcBef>
                <a:spcPts val="0"/>
              </a:spcBef>
            </a:pPr>
            <a:r>
              <a:rPr lang="nl-NL" sz="1200" dirty="0" smtClean="0"/>
              <a:t>Verenso</a:t>
            </a:r>
            <a:r>
              <a:rPr lang="nl-NL" sz="1200" dirty="0"/>
              <a:t>. </a:t>
            </a:r>
            <a:r>
              <a:rPr lang="nl-NL" sz="1200" dirty="0" smtClean="0"/>
              <a:t>Lage luchtweginfecties bij kwetsbare ouderen. </a:t>
            </a:r>
            <a:r>
              <a:rPr lang="nl-NL" sz="1200" dirty="0"/>
              <a:t>Verenso 2018. Beschikbaar via: https://</a:t>
            </a:r>
            <a:r>
              <a:rPr lang="nl-NL" sz="1200" dirty="0" smtClean="0"/>
              <a:t>www.verenso.nl/richtlijnen-en-praktijkvoering/richtlijnendatabase/lage_luchtweginfecties.</a:t>
            </a:r>
          </a:p>
          <a:p>
            <a:pPr>
              <a:lnSpc>
                <a:spcPct val="100000"/>
              </a:lnSpc>
              <a:spcBef>
                <a:spcPts val="0"/>
              </a:spcBef>
            </a:pPr>
            <a:endParaRPr lang="nl-NL" sz="1200" dirty="0" smtClean="0"/>
          </a:p>
          <a:p>
            <a:pPr>
              <a:lnSpc>
                <a:spcPct val="100000"/>
              </a:lnSpc>
              <a:spcBef>
                <a:spcPts val="0"/>
              </a:spcBef>
            </a:pPr>
            <a:endParaRPr lang="nl-NL" sz="1200" dirty="0" smtClean="0"/>
          </a:p>
          <a:p>
            <a:pPr>
              <a:lnSpc>
                <a:spcPct val="100000"/>
              </a:lnSpc>
              <a:spcBef>
                <a:spcPts val="0"/>
              </a:spcBef>
            </a:pPr>
            <a:endParaRPr lang="nl-NL" sz="1200" dirty="0"/>
          </a:p>
          <a:p>
            <a:pPr lvl="0">
              <a:lnSpc>
                <a:spcPct val="100000"/>
              </a:lnSpc>
              <a:spcBef>
                <a:spcPts val="0"/>
              </a:spcBef>
            </a:pPr>
            <a:endParaRPr lang="nl-NL" sz="1200" dirty="0" smtClean="0"/>
          </a:p>
          <a:p>
            <a:pPr lvl="0">
              <a:lnSpc>
                <a:spcPct val="100000"/>
              </a:lnSpc>
              <a:spcBef>
                <a:spcPts val="0"/>
              </a:spcBef>
            </a:pPr>
            <a:endParaRPr lang="nl-NL" sz="1200" dirty="0"/>
          </a:p>
        </p:txBody>
      </p:sp>
    </p:spTree>
    <p:extLst>
      <p:ext uri="{BB962C8B-B14F-4D97-AF65-F5344CB8AC3E}">
        <p14:creationId xmlns:p14="http://schemas.microsoft.com/office/powerpoint/2010/main" val="3980323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1952090"/>
            <a:ext cx="12192000" cy="2774022"/>
          </a:xfrm>
          <a:prstGeom prst="rect">
            <a:avLst/>
          </a:prstGeom>
          <a:solidFill>
            <a:srgbClr val="3A9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nl-NL" sz="2400" dirty="0">
              <a:solidFill>
                <a:srgbClr val="FFFFFF"/>
              </a:solidFill>
              <a:latin typeface="Calibri"/>
            </a:endParaRPr>
          </a:p>
        </p:txBody>
      </p:sp>
      <p:sp>
        <p:nvSpPr>
          <p:cNvPr id="7" name="Titel 1"/>
          <p:cNvSpPr txBox="1">
            <a:spLocks/>
          </p:cNvSpPr>
          <p:nvPr/>
        </p:nvSpPr>
        <p:spPr>
          <a:xfrm>
            <a:off x="815413" y="2575927"/>
            <a:ext cx="10465064" cy="1617133"/>
          </a:xfrm>
          <a:prstGeom prst="rect">
            <a:avLst/>
          </a:prstGeom>
        </p:spPr>
        <p:txBody>
          <a:bodyPr lIns="0" tIns="0" rIns="0" bIns="0"/>
          <a:lstStyle>
            <a:lvl1pPr algn="l" defTabSz="685800" rtl="0" eaLnBrk="1" fontAlgn="base" hangingPunct="1">
              <a:spcBef>
                <a:spcPct val="0"/>
              </a:spcBef>
              <a:spcAft>
                <a:spcPct val="0"/>
              </a:spcAft>
              <a:defRPr sz="3300" b="1" i="0" kern="1200" baseline="0">
                <a:solidFill>
                  <a:srgbClr val="003741"/>
                </a:solidFill>
                <a:latin typeface="Trebuchet MS" charset="0"/>
                <a:ea typeface="+mj-ea"/>
                <a:cs typeface="+mj-cs"/>
              </a:defRPr>
            </a:lvl1pPr>
            <a:lvl2pPr algn="ctr" defTabSz="685800" rtl="0" eaLnBrk="1" fontAlgn="base" hangingPunct="1">
              <a:spcBef>
                <a:spcPct val="0"/>
              </a:spcBef>
              <a:spcAft>
                <a:spcPct val="0"/>
              </a:spcAft>
              <a:defRPr sz="3300">
                <a:solidFill>
                  <a:schemeClr val="tx1"/>
                </a:solidFill>
                <a:latin typeface="Univers 45 Light" charset="0"/>
              </a:defRPr>
            </a:lvl2pPr>
            <a:lvl3pPr algn="ctr" defTabSz="685800" rtl="0" eaLnBrk="1" fontAlgn="base" hangingPunct="1">
              <a:spcBef>
                <a:spcPct val="0"/>
              </a:spcBef>
              <a:spcAft>
                <a:spcPct val="0"/>
              </a:spcAft>
              <a:defRPr sz="3300">
                <a:solidFill>
                  <a:schemeClr val="tx1"/>
                </a:solidFill>
                <a:latin typeface="Univers 45 Light" charset="0"/>
              </a:defRPr>
            </a:lvl3pPr>
            <a:lvl4pPr algn="ctr" defTabSz="685800" rtl="0" eaLnBrk="1" fontAlgn="base" hangingPunct="1">
              <a:spcBef>
                <a:spcPct val="0"/>
              </a:spcBef>
              <a:spcAft>
                <a:spcPct val="0"/>
              </a:spcAft>
              <a:defRPr sz="3300">
                <a:solidFill>
                  <a:schemeClr val="tx1"/>
                </a:solidFill>
                <a:latin typeface="Univers 45 Light" charset="0"/>
              </a:defRPr>
            </a:lvl4pPr>
            <a:lvl5pPr algn="ctr" defTabSz="685800" rtl="0" eaLnBrk="1" fontAlgn="base" hangingPunct="1">
              <a:spcBef>
                <a:spcPct val="0"/>
              </a:spcBef>
              <a:spcAft>
                <a:spcPct val="0"/>
              </a:spcAft>
              <a:defRPr sz="3300">
                <a:solidFill>
                  <a:schemeClr val="tx1"/>
                </a:solidFill>
                <a:latin typeface="Univers 45 Light" charset="0"/>
              </a:defRPr>
            </a:lvl5pPr>
            <a:lvl6pPr marL="457200" algn="ctr" defTabSz="685800" rtl="0" eaLnBrk="1" fontAlgn="base" hangingPunct="1">
              <a:spcBef>
                <a:spcPct val="0"/>
              </a:spcBef>
              <a:spcAft>
                <a:spcPct val="0"/>
              </a:spcAft>
              <a:defRPr sz="3300">
                <a:solidFill>
                  <a:schemeClr val="tx1"/>
                </a:solidFill>
                <a:latin typeface="Univers 45 Light" charset="0"/>
              </a:defRPr>
            </a:lvl6pPr>
            <a:lvl7pPr marL="914400" algn="ctr" defTabSz="685800" rtl="0" eaLnBrk="1" fontAlgn="base" hangingPunct="1">
              <a:spcBef>
                <a:spcPct val="0"/>
              </a:spcBef>
              <a:spcAft>
                <a:spcPct val="0"/>
              </a:spcAft>
              <a:defRPr sz="3300">
                <a:solidFill>
                  <a:schemeClr val="tx1"/>
                </a:solidFill>
                <a:latin typeface="Univers 45 Light" charset="0"/>
              </a:defRPr>
            </a:lvl7pPr>
            <a:lvl8pPr marL="1371600" algn="ctr" defTabSz="685800" rtl="0" eaLnBrk="1" fontAlgn="base" hangingPunct="1">
              <a:spcBef>
                <a:spcPct val="0"/>
              </a:spcBef>
              <a:spcAft>
                <a:spcPct val="0"/>
              </a:spcAft>
              <a:defRPr sz="3300">
                <a:solidFill>
                  <a:schemeClr val="tx1"/>
                </a:solidFill>
                <a:latin typeface="Univers 45 Light" charset="0"/>
              </a:defRPr>
            </a:lvl8pPr>
            <a:lvl9pPr marL="1828800" algn="ctr" defTabSz="685800" rtl="0" eaLnBrk="1" fontAlgn="base" hangingPunct="1">
              <a:spcBef>
                <a:spcPct val="0"/>
              </a:spcBef>
              <a:spcAft>
                <a:spcPct val="0"/>
              </a:spcAft>
              <a:defRPr sz="3300">
                <a:solidFill>
                  <a:schemeClr val="tx1"/>
                </a:solidFill>
                <a:latin typeface="Univers 45 Light" charset="0"/>
              </a:defRPr>
            </a:lvl9pPr>
          </a:lstStyle>
          <a:p>
            <a:pPr algn="ctr" defTabSz="914377"/>
            <a:r>
              <a:rPr lang="nl-NL" sz="5400" dirty="0">
                <a:solidFill>
                  <a:srgbClr val="FFFFFF"/>
                </a:solidFill>
                <a:latin typeface="Trebuchet MS" panose="020B0603020202020204" pitchFamily="34" charset="0"/>
                <a:ea typeface="Univers 45 Light" charset="0"/>
                <a:cs typeface="Univers 45 Light" charset="0"/>
              </a:rPr>
              <a:t>Bedankt voor je </a:t>
            </a:r>
            <a:r>
              <a:rPr lang="nl-NL" sz="5400" dirty="0" smtClean="0">
                <a:solidFill>
                  <a:srgbClr val="FFFFFF"/>
                </a:solidFill>
                <a:latin typeface="Trebuchet MS" panose="020B0603020202020204" pitchFamily="34" charset="0"/>
                <a:ea typeface="Univers 45 Light" charset="0"/>
                <a:cs typeface="Univers 45 Light" charset="0"/>
              </a:rPr>
              <a:t>interesse in deze scholing</a:t>
            </a:r>
            <a:r>
              <a:rPr lang="nl-NL" sz="3600" b="0" dirty="0">
                <a:solidFill>
                  <a:srgbClr val="FFFFFF"/>
                </a:solidFill>
                <a:latin typeface="Trebuchet MS" panose="020B0603020202020204" pitchFamily="34" charset="0"/>
                <a:ea typeface="Univers 45 Light" charset="0"/>
                <a:cs typeface="Univers 45 Light" charset="0"/>
              </a:rPr>
              <a:t/>
            </a:r>
            <a:br>
              <a:rPr lang="nl-NL" sz="3600" b="0" dirty="0">
                <a:solidFill>
                  <a:srgbClr val="FFFFFF"/>
                </a:solidFill>
                <a:latin typeface="Trebuchet MS" panose="020B0603020202020204" pitchFamily="34" charset="0"/>
                <a:ea typeface="Univers 45 Light" charset="0"/>
                <a:cs typeface="Univers 45 Light" charset="0"/>
              </a:rPr>
            </a:br>
            <a:r>
              <a:rPr lang="nl-NL" sz="800" b="0" dirty="0">
                <a:solidFill>
                  <a:srgbClr val="FFFFFF"/>
                </a:solidFill>
                <a:latin typeface="Trebuchet MS" panose="020B0603020202020204" pitchFamily="34" charset="0"/>
              </a:rPr>
              <a:t/>
            </a:r>
            <a:br>
              <a:rPr lang="nl-NL" sz="800" b="0" dirty="0">
                <a:solidFill>
                  <a:srgbClr val="FFFFFF"/>
                </a:solidFill>
                <a:latin typeface="Trebuchet MS" panose="020B0603020202020204" pitchFamily="34" charset="0"/>
              </a:rPr>
            </a:br>
            <a:endParaRPr lang="nl-NL" altLang="nl-NL" sz="2667" b="0" i="1" dirty="0">
              <a:solidFill>
                <a:srgbClr val="FFFFFF"/>
              </a:solidFill>
              <a:ea typeface="Univers 45 Light" charset="0"/>
              <a:cs typeface="Univers 45 Light" charset="0"/>
            </a:endParaRPr>
          </a:p>
          <a:p>
            <a:pPr defTabSz="914377">
              <a:defRPr/>
            </a:pPr>
            <a:endParaRPr lang="nl-NL" altLang="nl-NL" sz="2667" b="0" i="1" dirty="0">
              <a:solidFill>
                <a:srgbClr val="FFFFFF"/>
              </a:solidFill>
              <a:ea typeface="Univers 45 Light" charset="0"/>
              <a:cs typeface="Univers 45 Light" charset="0"/>
            </a:endParaRPr>
          </a:p>
          <a:p>
            <a:pPr defTabSz="914377">
              <a:defRPr/>
            </a:pPr>
            <a:endParaRPr lang="nl-NL" altLang="nl-NL" sz="667" b="0" dirty="0">
              <a:solidFill>
                <a:srgbClr val="FFFFFF"/>
              </a:solidFill>
              <a:ea typeface="Univers 45 Light" charset="0"/>
              <a:cs typeface="Univers 45 Light" charset="0"/>
            </a:endParaRPr>
          </a:p>
        </p:txBody>
      </p:sp>
      <p:pic>
        <p:nvPicPr>
          <p:cNvPr id="8" name="Afbeelding 7"/>
          <p:cNvPicPr>
            <a:picLocks noChangeAspect="1"/>
          </p:cNvPicPr>
          <p:nvPr/>
        </p:nvPicPr>
        <p:blipFill>
          <a:blip r:embed="rId3"/>
          <a:stretch>
            <a:fillRect/>
          </a:stretch>
        </p:blipFill>
        <p:spPr>
          <a:xfrm>
            <a:off x="3686569" y="513995"/>
            <a:ext cx="4922896" cy="833244"/>
          </a:xfrm>
          <a:prstGeom prst="rect">
            <a:avLst/>
          </a:prstGeom>
        </p:spPr>
      </p:pic>
      <p:sp>
        <p:nvSpPr>
          <p:cNvPr id="9" name="Titel 1"/>
          <p:cNvSpPr txBox="1">
            <a:spLocks/>
          </p:cNvSpPr>
          <p:nvPr/>
        </p:nvSpPr>
        <p:spPr>
          <a:xfrm>
            <a:off x="1318161" y="4947522"/>
            <a:ext cx="9666514" cy="942635"/>
          </a:xfrm>
          <a:prstGeom prst="rect">
            <a:avLst/>
          </a:prstGeom>
        </p:spPr>
        <p:txBody>
          <a:bodyPr lIns="0" tIns="0" rIns="0" bIns="0"/>
          <a:lstStyle>
            <a:lvl1pPr algn="l" defTabSz="685800" rtl="0" eaLnBrk="1" fontAlgn="base" hangingPunct="1">
              <a:spcBef>
                <a:spcPct val="0"/>
              </a:spcBef>
              <a:spcAft>
                <a:spcPct val="0"/>
              </a:spcAft>
              <a:defRPr sz="3300" b="1" i="0" kern="1200" baseline="0">
                <a:solidFill>
                  <a:srgbClr val="003741"/>
                </a:solidFill>
                <a:latin typeface="Trebuchet MS" charset="0"/>
                <a:ea typeface="+mj-ea"/>
                <a:cs typeface="+mj-cs"/>
              </a:defRPr>
            </a:lvl1pPr>
            <a:lvl2pPr algn="ctr" defTabSz="685800" rtl="0" eaLnBrk="1" fontAlgn="base" hangingPunct="1">
              <a:spcBef>
                <a:spcPct val="0"/>
              </a:spcBef>
              <a:spcAft>
                <a:spcPct val="0"/>
              </a:spcAft>
              <a:defRPr sz="3300">
                <a:solidFill>
                  <a:schemeClr val="tx1"/>
                </a:solidFill>
                <a:latin typeface="Univers 45 Light" charset="0"/>
              </a:defRPr>
            </a:lvl2pPr>
            <a:lvl3pPr algn="ctr" defTabSz="685800" rtl="0" eaLnBrk="1" fontAlgn="base" hangingPunct="1">
              <a:spcBef>
                <a:spcPct val="0"/>
              </a:spcBef>
              <a:spcAft>
                <a:spcPct val="0"/>
              </a:spcAft>
              <a:defRPr sz="3300">
                <a:solidFill>
                  <a:schemeClr val="tx1"/>
                </a:solidFill>
                <a:latin typeface="Univers 45 Light" charset="0"/>
              </a:defRPr>
            </a:lvl3pPr>
            <a:lvl4pPr algn="ctr" defTabSz="685800" rtl="0" eaLnBrk="1" fontAlgn="base" hangingPunct="1">
              <a:spcBef>
                <a:spcPct val="0"/>
              </a:spcBef>
              <a:spcAft>
                <a:spcPct val="0"/>
              </a:spcAft>
              <a:defRPr sz="3300">
                <a:solidFill>
                  <a:schemeClr val="tx1"/>
                </a:solidFill>
                <a:latin typeface="Univers 45 Light" charset="0"/>
              </a:defRPr>
            </a:lvl4pPr>
            <a:lvl5pPr algn="ctr" defTabSz="685800" rtl="0" eaLnBrk="1" fontAlgn="base" hangingPunct="1">
              <a:spcBef>
                <a:spcPct val="0"/>
              </a:spcBef>
              <a:spcAft>
                <a:spcPct val="0"/>
              </a:spcAft>
              <a:defRPr sz="3300">
                <a:solidFill>
                  <a:schemeClr val="tx1"/>
                </a:solidFill>
                <a:latin typeface="Univers 45 Light" charset="0"/>
              </a:defRPr>
            </a:lvl5pPr>
            <a:lvl6pPr marL="457200" algn="ctr" defTabSz="685800" rtl="0" eaLnBrk="1" fontAlgn="base" hangingPunct="1">
              <a:spcBef>
                <a:spcPct val="0"/>
              </a:spcBef>
              <a:spcAft>
                <a:spcPct val="0"/>
              </a:spcAft>
              <a:defRPr sz="3300">
                <a:solidFill>
                  <a:schemeClr val="tx1"/>
                </a:solidFill>
                <a:latin typeface="Univers 45 Light" charset="0"/>
              </a:defRPr>
            </a:lvl6pPr>
            <a:lvl7pPr marL="914400" algn="ctr" defTabSz="685800" rtl="0" eaLnBrk="1" fontAlgn="base" hangingPunct="1">
              <a:spcBef>
                <a:spcPct val="0"/>
              </a:spcBef>
              <a:spcAft>
                <a:spcPct val="0"/>
              </a:spcAft>
              <a:defRPr sz="3300">
                <a:solidFill>
                  <a:schemeClr val="tx1"/>
                </a:solidFill>
                <a:latin typeface="Univers 45 Light" charset="0"/>
              </a:defRPr>
            </a:lvl7pPr>
            <a:lvl8pPr marL="1371600" algn="ctr" defTabSz="685800" rtl="0" eaLnBrk="1" fontAlgn="base" hangingPunct="1">
              <a:spcBef>
                <a:spcPct val="0"/>
              </a:spcBef>
              <a:spcAft>
                <a:spcPct val="0"/>
              </a:spcAft>
              <a:defRPr sz="3300">
                <a:solidFill>
                  <a:schemeClr val="tx1"/>
                </a:solidFill>
                <a:latin typeface="Univers 45 Light" charset="0"/>
              </a:defRPr>
            </a:lvl8pPr>
            <a:lvl9pPr marL="1828800" algn="ctr" defTabSz="685800" rtl="0" eaLnBrk="1" fontAlgn="base" hangingPunct="1">
              <a:spcBef>
                <a:spcPct val="0"/>
              </a:spcBef>
              <a:spcAft>
                <a:spcPct val="0"/>
              </a:spcAft>
              <a:defRPr sz="3300">
                <a:solidFill>
                  <a:schemeClr val="tx1"/>
                </a:solidFill>
                <a:latin typeface="Univers 45 Light" charset="0"/>
              </a:defRPr>
            </a:lvl9pPr>
          </a:lstStyle>
          <a:p>
            <a:pPr algn="ctr" defTabSz="914377"/>
            <a:r>
              <a:rPr lang="nl-NL" sz="2400" b="0" dirty="0" smtClean="0">
                <a:solidFill>
                  <a:schemeClr val="accent2"/>
                </a:solidFill>
                <a:latin typeface="Trebuchet MS" panose="020B0603020202020204" pitchFamily="34" charset="0"/>
                <a:ea typeface="Univers 45 Light" charset="0"/>
                <a:cs typeface="Univers 45 Light" charset="0"/>
              </a:rPr>
              <a:t>Vragen of opmerkingen over deze scholing?</a:t>
            </a:r>
          </a:p>
          <a:p>
            <a:pPr algn="ctr" defTabSz="914377"/>
            <a:r>
              <a:rPr lang="nl-NL" sz="2400" b="0" dirty="0" smtClean="0">
                <a:solidFill>
                  <a:schemeClr val="accent2"/>
                </a:solidFill>
                <a:latin typeface="Trebuchet MS" panose="020B0603020202020204" pitchFamily="34" charset="0"/>
                <a:ea typeface="Univers 45 Light" charset="0"/>
                <a:cs typeface="Univers 45 Light" charset="0"/>
              </a:rPr>
              <a:t>Mail: uno@amsterdamumc.nl</a:t>
            </a:r>
            <a:r>
              <a:rPr lang="nl-NL" sz="3600" b="0" dirty="0">
                <a:solidFill>
                  <a:schemeClr val="accent2"/>
                </a:solidFill>
                <a:latin typeface="Trebuchet MS" panose="020B0603020202020204" pitchFamily="34" charset="0"/>
                <a:ea typeface="Univers 45 Light" charset="0"/>
                <a:cs typeface="Univers 45 Light" charset="0"/>
              </a:rPr>
              <a:t/>
            </a:r>
            <a:br>
              <a:rPr lang="nl-NL" sz="3600" b="0" dirty="0">
                <a:solidFill>
                  <a:schemeClr val="accent2"/>
                </a:solidFill>
                <a:latin typeface="Trebuchet MS" panose="020B0603020202020204" pitchFamily="34" charset="0"/>
                <a:ea typeface="Univers 45 Light" charset="0"/>
                <a:cs typeface="Univers 45 Light" charset="0"/>
              </a:rPr>
            </a:br>
            <a:r>
              <a:rPr lang="nl-NL" sz="800" b="0" dirty="0">
                <a:solidFill>
                  <a:schemeClr val="accent2"/>
                </a:solidFill>
                <a:latin typeface="Trebuchet MS" panose="020B0603020202020204" pitchFamily="34" charset="0"/>
              </a:rPr>
              <a:t/>
            </a:r>
            <a:br>
              <a:rPr lang="nl-NL" sz="800" b="0" dirty="0">
                <a:solidFill>
                  <a:schemeClr val="accent2"/>
                </a:solidFill>
                <a:latin typeface="Trebuchet MS" panose="020B0603020202020204" pitchFamily="34" charset="0"/>
              </a:rPr>
            </a:br>
            <a:endParaRPr lang="nl-NL" altLang="nl-NL" sz="2667" b="0" i="1" dirty="0">
              <a:solidFill>
                <a:schemeClr val="accent2"/>
              </a:solidFill>
              <a:ea typeface="Univers 45 Light" charset="0"/>
              <a:cs typeface="Univers 45 Light" charset="0"/>
            </a:endParaRPr>
          </a:p>
          <a:p>
            <a:pPr defTabSz="914377">
              <a:defRPr/>
            </a:pPr>
            <a:endParaRPr lang="nl-NL" altLang="nl-NL" sz="2667" b="0" i="1" dirty="0">
              <a:solidFill>
                <a:schemeClr val="accent2"/>
              </a:solidFill>
              <a:ea typeface="Univers 45 Light" charset="0"/>
              <a:cs typeface="Univers 45 Light" charset="0"/>
            </a:endParaRPr>
          </a:p>
          <a:p>
            <a:pPr defTabSz="914377">
              <a:defRPr/>
            </a:pPr>
            <a:endParaRPr lang="nl-NL" altLang="nl-NL" sz="667" b="0" dirty="0">
              <a:solidFill>
                <a:schemeClr val="accent2"/>
              </a:solidFill>
              <a:ea typeface="Univers 45 Light" charset="0"/>
              <a:cs typeface="Univers 45 Light" charset="0"/>
            </a:endParaRPr>
          </a:p>
        </p:txBody>
      </p:sp>
    </p:spTree>
    <p:extLst>
      <p:ext uri="{BB962C8B-B14F-4D97-AF65-F5344CB8AC3E}">
        <p14:creationId xmlns:p14="http://schemas.microsoft.com/office/powerpoint/2010/main" val="783220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Na afloop…</a:t>
            </a:r>
            <a:endParaRPr lang="nl-NL" sz="3048" dirty="0"/>
          </a:p>
        </p:txBody>
      </p:sp>
      <p:sp>
        <p:nvSpPr>
          <p:cNvPr id="6" name="Tijdelijke aanduiding voor inhoud 5"/>
          <p:cNvSpPr>
            <a:spLocks noGrp="1"/>
          </p:cNvSpPr>
          <p:nvPr>
            <p:ph sz="half" idx="4294967295"/>
          </p:nvPr>
        </p:nvSpPr>
        <p:spPr>
          <a:xfrm>
            <a:off x="694943" y="2425655"/>
            <a:ext cx="11251633" cy="4070147"/>
          </a:xfrm>
          <a:prstGeom prst="rect">
            <a:avLst/>
          </a:prstGeom>
        </p:spPr>
        <p:txBody>
          <a:bodyPr/>
          <a:lstStyle/>
          <a:p>
            <a:pPr>
              <a:lnSpc>
                <a:spcPct val="150000"/>
              </a:lnSpc>
              <a:buFont typeface="Wingdings" panose="05000000000000000000" pitchFamily="2" charset="2"/>
              <a:buChar char="§"/>
            </a:pPr>
            <a:r>
              <a:rPr lang="nl-NL" sz="2400" dirty="0" smtClean="0"/>
              <a:t>Heb je </a:t>
            </a:r>
            <a:r>
              <a:rPr lang="nl-NL" sz="2400" b="1" dirty="0" smtClean="0">
                <a:solidFill>
                  <a:schemeClr val="accent2"/>
                </a:solidFill>
              </a:rPr>
              <a:t>kennis</a:t>
            </a:r>
            <a:r>
              <a:rPr lang="nl-NL" sz="2400" dirty="0" smtClean="0"/>
              <a:t> over inzet en interpretatie van een </a:t>
            </a:r>
            <a:r>
              <a:rPr lang="nl-NL" sz="2400" b="1" dirty="0" smtClean="0">
                <a:solidFill>
                  <a:schemeClr val="accent2"/>
                </a:solidFill>
              </a:rPr>
              <a:t>CRP-bepaling bij lage luchtweginfecties (LLWI)</a:t>
            </a:r>
          </a:p>
          <a:p>
            <a:pPr>
              <a:lnSpc>
                <a:spcPct val="150000"/>
              </a:lnSpc>
              <a:buFont typeface="Wingdings" panose="05000000000000000000" pitchFamily="2" charset="2"/>
              <a:buChar char="§"/>
            </a:pPr>
            <a:r>
              <a:rPr lang="nl-NL" sz="2400" dirty="0" smtClean="0"/>
              <a:t>Ben je op de hoogte van de laatste wetenschappelijke inzichten over het doen van een CRP-bepaling via </a:t>
            </a:r>
            <a:r>
              <a:rPr lang="nl-NL" sz="2400" b="1" dirty="0" smtClean="0">
                <a:solidFill>
                  <a:srgbClr val="F07814"/>
                </a:solidFill>
              </a:rPr>
              <a:t>point-of-care </a:t>
            </a:r>
            <a:r>
              <a:rPr lang="nl-NL" sz="2400" b="1" dirty="0" err="1" smtClean="0">
                <a:solidFill>
                  <a:srgbClr val="F07814"/>
                </a:solidFill>
              </a:rPr>
              <a:t>testing</a:t>
            </a:r>
            <a:r>
              <a:rPr lang="nl-NL" sz="2400" b="1" dirty="0" smtClean="0">
                <a:solidFill>
                  <a:srgbClr val="F07814"/>
                </a:solidFill>
              </a:rPr>
              <a:t> (POCT)</a:t>
            </a:r>
            <a:endParaRPr lang="nl-NL" sz="2400" b="1" dirty="0" smtClean="0">
              <a:solidFill>
                <a:srgbClr val="F07814"/>
              </a:solidFill>
            </a:endParaRPr>
          </a:p>
          <a:p>
            <a:pPr>
              <a:lnSpc>
                <a:spcPct val="150000"/>
              </a:lnSpc>
              <a:buFont typeface="Wingdings" panose="05000000000000000000" pitchFamily="2" charset="2"/>
              <a:buChar char="§"/>
            </a:pPr>
            <a:r>
              <a:rPr lang="nl-NL" sz="2400" dirty="0" smtClean="0"/>
              <a:t>Weet je in welke situaties je mogelijk kan </a:t>
            </a:r>
            <a:r>
              <a:rPr lang="nl-NL" sz="2400" b="1" dirty="0" smtClean="0">
                <a:solidFill>
                  <a:schemeClr val="accent2"/>
                </a:solidFill>
              </a:rPr>
              <a:t>afzien van antibiotica</a:t>
            </a:r>
            <a:endParaRPr lang="nl-NL" sz="2400" dirty="0" smtClean="0"/>
          </a:p>
        </p:txBody>
      </p:sp>
    </p:spTree>
    <p:extLst>
      <p:ext uri="{BB962C8B-B14F-4D97-AF65-F5344CB8AC3E}">
        <p14:creationId xmlns:p14="http://schemas.microsoft.com/office/powerpoint/2010/main" val="347289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pPr>
              <a:lnSpc>
                <a:spcPct val="120000"/>
              </a:lnSpc>
            </a:pPr>
            <a:r>
              <a:rPr lang="nl-NL" sz="3048" dirty="0" smtClean="0"/>
              <a:t>Inleiding</a:t>
            </a:r>
            <a:br>
              <a:rPr lang="nl-NL" sz="3048" dirty="0" smtClean="0"/>
            </a:br>
            <a:r>
              <a:rPr lang="nl-NL" sz="2400" dirty="0" smtClean="0"/>
              <a:t>Verenso richtlijn LLWI (2018)</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342900" lvl="1" indent="-342900" algn="just">
              <a:lnSpc>
                <a:spcPct val="150000"/>
              </a:lnSpc>
              <a:spcBef>
                <a:spcPts val="1000"/>
              </a:spcBef>
              <a:buFont typeface="Wingdings" panose="05000000000000000000" pitchFamily="2" charset="2"/>
              <a:buChar char="§"/>
            </a:pPr>
            <a:r>
              <a:rPr lang="nl-NL" sz="2370" dirty="0" smtClean="0"/>
              <a:t>Onderdelen </a:t>
            </a:r>
            <a:r>
              <a:rPr lang="nl-NL" sz="2370" b="1" dirty="0" smtClean="0">
                <a:solidFill>
                  <a:srgbClr val="00B050"/>
                </a:solidFill>
              </a:rPr>
              <a:t>WEL</a:t>
            </a:r>
            <a:r>
              <a:rPr lang="nl-NL" sz="2370" dirty="0" smtClean="0"/>
              <a:t> in deze scholing</a:t>
            </a:r>
          </a:p>
          <a:p>
            <a:pPr marL="800140" lvl="2" indent="-342900" algn="just">
              <a:lnSpc>
                <a:spcPct val="100000"/>
              </a:lnSpc>
              <a:buFont typeface="Wingdings" panose="05000000000000000000" pitchFamily="2" charset="2"/>
              <a:buChar char="§"/>
            </a:pPr>
            <a:r>
              <a:rPr lang="nl-NL" sz="1600" dirty="0" smtClean="0"/>
              <a:t>Diagnostiek (klinische presentatie en afkapwaarden CRP-bepaling)</a:t>
            </a:r>
          </a:p>
          <a:p>
            <a:pPr marL="800140" lvl="2" indent="-342900" algn="just">
              <a:lnSpc>
                <a:spcPct val="100000"/>
              </a:lnSpc>
              <a:spcAft>
                <a:spcPts val="1200"/>
              </a:spcAft>
              <a:buFont typeface="Wingdings" panose="05000000000000000000" pitchFamily="2" charset="2"/>
              <a:buChar char="§"/>
            </a:pPr>
            <a:r>
              <a:rPr lang="nl-NL" sz="1600" dirty="0" smtClean="0"/>
              <a:t>Behandelbeleid (wel versus geen antibiotica)</a:t>
            </a:r>
          </a:p>
          <a:p>
            <a:pPr marL="342900" lvl="1" indent="-342900" algn="just">
              <a:lnSpc>
                <a:spcPct val="150000"/>
              </a:lnSpc>
              <a:spcBef>
                <a:spcPts val="1000"/>
              </a:spcBef>
              <a:buFont typeface="Wingdings" panose="05000000000000000000" pitchFamily="2" charset="2"/>
              <a:buChar char="§"/>
            </a:pPr>
            <a:r>
              <a:rPr lang="nl-NL" sz="2370" dirty="0" smtClean="0"/>
              <a:t>Onderdelen </a:t>
            </a:r>
            <a:r>
              <a:rPr lang="nl-NL" sz="2370" b="1" dirty="0" smtClean="0">
                <a:solidFill>
                  <a:srgbClr val="FF0000"/>
                </a:solidFill>
              </a:rPr>
              <a:t>NIET</a:t>
            </a:r>
            <a:r>
              <a:rPr lang="nl-NL" sz="2370" dirty="0" smtClean="0"/>
              <a:t> in deze scholing </a:t>
            </a:r>
          </a:p>
          <a:p>
            <a:pPr marL="800140" lvl="2" indent="-342900" algn="just">
              <a:lnSpc>
                <a:spcPct val="100000"/>
              </a:lnSpc>
              <a:spcBef>
                <a:spcPts val="0"/>
              </a:spcBef>
              <a:buFont typeface="Wingdings" panose="05000000000000000000" pitchFamily="2" charset="2"/>
              <a:buChar char="§"/>
            </a:pPr>
            <a:r>
              <a:rPr lang="nl-NL" sz="1600" dirty="0"/>
              <a:t>Preventieve maatregelen</a:t>
            </a:r>
          </a:p>
          <a:p>
            <a:pPr marL="800140" lvl="2" indent="-342900" algn="just">
              <a:lnSpc>
                <a:spcPct val="100000"/>
              </a:lnSpc>
              <a:spcBef>
                <a:spcPts val="0"/>
              </a:spcBef>
              <a:buFont typeface="Wingdings" panose="05000000000000000000" pitchFamily="2" charset="2"/>
              <a:buChar char="§"/>
            </a:pPr>
            <a:r>
              <a:rPr lang="nl-NL" sz="1600" dirty="0" smtClean="0"/>
              <a:t>Behandelbeleid (middelkeuze, dosering, behandelduur, ondersteunende behandeling)</a:t>
            </a:r>
          </a:p>
        </p:txBody>
      </p:sp>
      <p:sp>
        <p:nvSpPr>
          <p:cNvPr id="7" name="Tijdelijke aanduiding voor inhoud 5"/>
          <p:cNvSpPr txBox="1">
            <a:spLocks/>
          </p:cNvSpPr>
          <p:nvPr/>
        </p:nvSpPr>
        <p:spPr>
          <a:xfrm>
            <a:off x="847345" y="2578055"/>
            <a:ext cx="11206770" cy="4293250"/>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50000"/>
              </a:lnSpc>
              <a:buNone/>
            </a:pPr>
            <a:endParaRPr lang="nl-NL" sz="2032" b="1" dirty="0">
              <a:solidFill>
                <a:schemeClr val="tx1">
                  <a:lumMod val="65000"/>
                  <a:lumOff val="35000"/>
                </a:schemeClr>
              </a:solidFill>
            </a:endParaRPr>
          </a:p>
        </p:txBody>
      </p:sp>
    </p:spTree>
    <p:extLst>
      <p:ext uri="{BB962C8B-B14F-4D97-AF65-F5344CB8AC3E}">
        <p14:creationId xmlns:p14="http://schemas.microsoft.com/office/powerpoint/2010/main" val="68280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342900" lvl="1" indent="-342900">
              <a:lnSpc>
                <a:spcPct val="150000"/>
              </a:lnSpc>
              <a:spcBef>
                <a:spcPts val="1000"/>
              </a:spcBef>
              <a:buFont typeface="Wingdings" panose="05000000000000000000" pitchFamily="2" charset="2"/>
              <a:buChar char="§"/>
            </a:pPr>
            <a:r>
              <a:rPr lang="nl-NL" b="1" dirty="0" smtClean="0"/>
              <a:t> </a:t>
            </a:r>
            <a:r>
              <a:rPr lang="nl-NL" b="1" dirty="0" smtClean="0">
                <a:solidFill>
                  <a:schemeClr val="accent2"/>
                </a:solidFill>
              </a:rPr>
              <a:t>CRP</a:t>
            </a:r>
            <a:r>
              <a:rPr lang="nl-NL" b="1" dirty="0" smtClean="0">
                <a:solidFill>
                  <a:schemeClr val="tx1">
                    <a:lumMod val="65000"/>
                    <a:lumOff val="35000"/>
                  </a:schemeClr>
                </a:solidFill>
              </a:rPr>
              <a:t> </a:t>
            </a:r>
            <a:r>
              <a:rPr lang="nl-NL" dirty="0" smtClean="0"/>
              <a:t>= C-reactief proteïne (acute-fase eiwit)</a:t>
            </a:r>
          </a:p>
          <a:p>
            <a:pPr marL="800140" lvl="2" indent="-342900">
              <a:lnSpc>
                <a:spcPct val="150000"/>
              </a:lnSpc>
              <a:spcBef>
                <a:spcPts val="1000"/>
              </a:spcBef>
              <a:buFont typeface="Wingdings" panose="05000000000000000000" pitchFamily="2" charset="2"/>
              <a:buChar char="§"/>
            </a:pPr>
            <a:r>
              <a:rPr lang="nl-NL" altLang="nl-NL" sz="2000" dirty="0" smtClean="0"/>
              <a:t>Ontstekingseiwit, snel en gevoelig, inschatting ernst LLWI</a:t>
            </a:r>
            <a:endParaRPr lang="nl-NL" altLang="nl-NL" sz="2000" dirty="0" smtClean="0">
              <a:sym typeface="Wingdings" panose="05000000000000000000" pitchFamily="2" charset="2"/>
            </a:endParaRPr>
          </a:p>
          <a:p>
            <a:pPr marL="342900" lvl="1" indent="-342900">
              <a:lnSpc>
                <a:spcPct val="150000"/>
              </a:lnSpc>
              <a:spcBef>
                <a:spcPts val="1000"/>
              </a:spcBef>
              <a:buFont typeface="Wingdings" panose="05000000000000000000" pitchFamily="2" charset="2"/>
              <a:buChar char="§"/>
            </a:pPr>
            <a:r>
              <a:rPr lang="nl-NL" b="1" dirty="0" smtClean="0"/>
              <a:t> </a:t>
            </a:r>
            <a:r>
              <a:rPr lang="nl-NL" b="1" dirty="0" smtClean="0">
                <a:solidFill>
                  <a:schemeClr val="accent2"/>
                </a:solidFill>
              </a:rPr>
              <a:t>POCT</a:t>
            </a:r>
            <a:r>
              <a:rPr lang="nl-NL" b="1" dirty="0" smtClean="0">
                <a:solidFill>
                  <a:schemeClr val="tx1">
                    <a:lumMod val="65000"/>
                    <a:lumOff val="35000"/>
                  </a:schemeClr>
                </a:solidFill>
              </a:rPr>
              <a:t> </a:t>
            </a:r>
            <a:r>
              <a:rPr lang="nl-NL" dirty="0" smtClean="0"/>
              <a:t>= proces van indiceren, uitvoeren, verwerken, interpreteren,  documenteren, rapporteren en opvolgen van een laboratoriumtest door een getraind en vaardig zorgmedewerker, in nabijheid van de patiënt</a:t>
            </a:r>
          </a:p>
          <a:p>
            <a:pPr marL="342900" lvl="1" indent="-342900">
              <a:lnSpc>
                <a:spcPct val="150000"/>
              </a:lnSpc>
              <a:spcBef>
                <a:spcPts val="1000"/>
              </a:spcBef>
              <a:buFont typeface="Wingdings" panose="05000000000000000000" pitchFamily="2" charset="2"/>
              <a:buChar char="§"/>
            </a:pPr>
            <a:r>
              <a:rPr lang="nl-NL" dirty="0" smtClean="0"/>
              <a:t> </a:t>
            </a:r>
            <a:r>
              <a:rPr lang="nl-NL" b="1" dirty="0" smtClean="0">
                <a:solidFill>
                  <a:srgbClr val="F07814"/>
                </a:solidFill>
              </a:rPr>
              <a:t>Verenso richtlijn</a:t>
            </a:r>
            <a:r>
              <a:rPr lang="nl-NL" dirty="0" smtClean="0"/>
              <a:t>: aanbevelingen CRP, niet specifiek CRP POCT</a:t>
            </a:r>
          </a:p>
        </p:txBody>
      </p:sp>
      <p:sp>
        <p:nvSpPr>
          <p:cNvPr id="4" name="Titel 4"/>
          <p:cNvSpPr txBox="1">
            <a:spLocks/>
          </p:cNvSpPr>
          <p:nvPr/>
        </p:nvSpPr>
        <p:spPr>
          <a:xfrm>
            <a:off x="673101" y="11000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Inleiding</a:t>
            </a:r>
            <a:br>
              <a:rPr lang="nl-NL" sz="3048" dirty="0" smtClean="0"/>
            </a:br>
            <a:r>
              <a:rPr lang="nl-NL" sz="2400" dirty="0" smtClean="0"/>
              <a:t>Wat is CRP POCT?</a:t>
            </a:r>
            <a:endParaRPr lang="nl-NL" sz="3048" dirty="0"/>
          </a:p>
        </p:txBody>
      </p:sp>
    </p:spTree>
    <p:extLst>
      <p:ext uri="{BB962C8B-B14F-4D97-AF65-F5344CB8AC3E}">
        <p14:creationId xmlns:p14="http://schemas.microsoft.com/office/powerpoint/2010/main" val="2772060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lvl="0" defTabSz="913609">
              <a:lnSpc>
                <a:spcPct val="150000"/>
              </a:lnSpc>
              <a:spcAft>
                <a:spcPts val="1200"/>
              </a:spcAft>
              <a:buFont typeface="Wingdings" panose="05000000000000000000" pitchFamily="2" charset="2"/>
              <a:buChar char="§"/>
              <a:defRPr/>
            </a:pPr>
            <a:r>
              <a:rPr lang="nl-NL" altLang="nl-NL" sz="2400" dirty="0" smtClean="0"/>
              <a:t>(Kosten)effectieve </a:t>
            </a:r>
            <a:r>
              <a:rPr lang="nl-NL" altLang="nl-NL" sz="2400" b="1" dirty="0" smtClean="0">
                <a:solidFill>
                  <a:srgbClr val="F07814"/>
                </a:solidFill>
              </a:rPr>
              <a:t>verlaging antibioticagebruik</a:t>
            </a:r>
          </a:p>
          <a:p>
            <a:pPr lvl="0" defTabSz="913609">
              <a:lnSpc>
                <a:spcPct val="150000"/>
              </a:lnSpc>
              <a:spcAft>
                <a:spcPts val="1200"/>
              </a:spcAft>
              <a:buFont typeface="Wingdings" panose="05000000000000000000" pitchFamily="2" charset="2"/>
              <a:buChar char="§"/>
              <a:defRPr/>
            </a:pPr>
            <a:r>
              <a:rPr lang="nl-NL" altLang="nl-NL" sz="2400" dirty="0" smtClean="0"/>
              <a:t>CRP </a:t>
            </a:r>
            <a:r>
              <a:rPr lang="nl-NL" altLang="nl-NL" sz="2400" b="1" dirty="0" smtClean="0">
                <a:solidFill>
                  <a:schemeClr val="accent2"/>
                </a:solidFill>
              </a:rPr>
              <a:t>sterkste voorspeller</a:t>
            </a:r>
            <a:r>
              <a:rPr lang="nl-NL" altLang="nl-NL" sz="2400" dirty="0" smtClean="0">
                <a:solidFill>
                  <a:schemeClr val="accent2"/>
                </a:solidFill>
              </a:rPr>
              <a:t> </a:t>
            </a:r>
            <a:r>
              <a:rPr lang="nl-NL" altLang="nl-NL" sz="2400" dirty="0" smtClean="0"/>
              <a:t>van pneumonie</a:t>
            </a:r>
            <a:endParaRPr lang="nl-NL" altLang="nl-NL" sz="2400" dirty="0"/>
          </a:p>
          <a:p>
            <a:pPr lvl="0" defTabSz="913609">
              <a:lnSpc>
                <a:spcPct val="150000"/>
              </a:lnSpc>
              <a:buFont typeface="Wingdings" panose="05000000000000000000" pitchFamily="2" charset="2"/>
              <a:buChar char="§"/>
              <a:defRPr/>
            </a:pPr>
            <a:r>
              <a:rPr lang="nl-NL" altLang="nl-NL" sz="2400" dirty="0" smtClean="0"/>
              <a:t>CRP (POCT) aanbevolen in </a:t>
            </a:r>
            <a:r>
              <a:rPr lang="nl-NL" altLang="nl-NL" sz="2400" b="1" dirty="0" smtClean="0">
                <a:solidFill>
                  <a:srgbClr val="F07814"/>
                </a:solidFill>
              </a:rPr>
              <a:t>NHG-standaard ‘Acuut hoesten’</a:t>
            </a:r>
            <a:endParaRPr lang="nl-NL" altLang="nl-NL" sz="1600" b="1" dirty="0">
              <a:solidFill>
                <a:srgbClr val="F07814"/>
              </a:solidFill>
            </a:endParaRPr>
          </a:p>
        </p:txBody>
      </p:sp>
      <p:sp>
        <p:nvSpPr>
          <p:cNvPr id="4" name="Titel 4"/>
          <p:cNvSpPr txBox="1">
            <a:spLocks/>
          </p:cNvSpPr>
          <p:nvPr/>
        </p:nvSpPr>
        <p:spPr>
          <a:xfrm>
            <a:off x="673101" y="11000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Inleiding</a:t>
            </a:r>
            <a:br>
              <a:rPr lang="nl-NL" sz="3048" dirty="0" smtClean="0"/>
            </a:br>
            <a:r>
              <a:rPr lang="nl-NL" sz="2400" dirty="0" smtClean="0"/>
              <a:t>Evidence voor CRP POCT in de huisartsenpraktijk</a:t>
            </a:r>
            <a:endParaRPr lang="nl-NL" sz="3048"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115" y="2054711"/>
            <a:ext cx="3415444" cy="2285720"/>
          </a:xfrm>
          <a:prstGeom prst="rect">
            <a:avLst/>
          </a:prstGeom>
        </p:spPr>
      </p:pic>
    </p:spTree>
    <p:extLst>
      <p:ext uri="{BB962C8B-B14F-4D97-AF65-F5344CB8AC3E}">
        <p14:creationId xmlns:p14="http://schemas.microsoft.com/office/powerpoint/2010/main" val="405789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342900" lvl="1" indent="-342900">
              <a:lnSpc>
                <a:spcPct val="150000"/>
              </a:lnSpc>
              <a:spcBef>
                <a:spcPts val="1000"/>
              </a:spcBef>
              <a:buFont typeface="Wingdings" panose="05000000000000000000" pitchFamily="2" charset="2"/>
              <a:buChar char="§"/>
            </a:pPr>
            <a:r>
              <a:rPr lang="nl-NL" dirty="0" smtClean="0"/>
              <a:t>Recent </a:t>
            </a:r>
            <a:r>
              <a:rPr lang="nl-NL" b="1" dirty="0" smtClean="0">
                <a:solidFill>
                  <a:srgbClr val="F07814"/>
                </a:solidFill>
              </a:rPr>
              <a:t>onderzoek</a:t>
            </a:r>
            <a:r>
              <a:rPr lang="nl-NL" dirty="0" smtClean="0"/>
              <a:t> (cRCT) bij verpleeghuisbewoners met verdenking LLWI</a:t>
            </a:r>
          </a:p>
          <a:p>
            <a:pPr marL="800140" lvl="2" indent="-342900">
              <a:lnSpc>
                <a:spcPct val="150000"/>
              </a:lnSpc>
              <a:spcBef>
                <a:spcPts val="1000"/>
              </a:spcBef>
              <a:buFont typeface="Wingdings" panose="05000000000000000000" pitchFamily="2" charset="2"/>
              <a:buChar char="§"/>
            </a:pPr>
            <a:r>
              <a:rPr lang="nl-NL" sz="2000" dirty="0" smtClean="0"/>
              <a:t>Verpleeghuizen met CRP POCT tot hun beschikking schreven </a:t>
            </a:r>
            <a:r>
              <a:rPr lang="nl-NL" sz="2000" b="1" dirty="0" smtClean="0">
                <a:solidFill>
                  <a:srgbClr val="F07814"/>
                </a:solidFill>
              </a:rPr>
              <a:t>29% minder antibiotica</a:t>
            </a:r>
            <a:r>
              <a:rPr lang="nl-NL" sz="2000" dirty="0" smtClean="0"/>
              <a:t> voor in vergelijking met verpleeghuizen zonder CRP POCT</a:t>
            </a:r>
          </a:p>
          <a:p>
            <a:pPr marL="800140" lvl="2" indent="-342900">
              <a:lnSpc>
                <a:spcPct val="150000"/>
              </a:lnSpc>
              <a:spcBef>
                <a:spcPts val="1000"/>
              </a:spcBef>
              <a:buFont typeface="Wingdings" panose="05000000000000000000" pitchFamily="2" charset="2"/>
              <a:buChar char="§"/>
            </a:pPr>
            <a:r>
              <a:rPr lang="nl-NL" sz="2000" dirty="0" smtClean="0"/>
              <a:t>Geen significant verschil </a:t>
            </a:r>
            <a:r>
              <a:rPr lang="nl-NL" sz="2000" dirty="0" smtClean="0"/>
              <a:t>in </a:t>
            </a:r>
            <a:r>
              <a:rPr lang="nl-NL" sz="2000" b="1" dirty="0" smtClean="0">
                <a:solidFill>
                  <a:srgbClr val="F07814"/>
                </a:solidFill>
              </a:rPr>
              <a:t>volledig herstel</a:t>
            </a:r>
          </a:p>
          <a:p>
            <a:pPr marL="800140" lvl="2" indent="-342900">
              <a:lnSpc>
                <a:spcPct val="150000"/>
              </a:lnSpc>
              <a:spcBef>
                <a:spcPts val="1000"/>
              </a:spcBef>
              <a:buFont typeface="Wingdings" panose="05000000000000000000" pitchFamily="2" charset="2"/>
              <a:buChar char="§"/>
            </a:pPr>
            <a:r>
              <a:rPr lang="nl-NL" sz="2000" dirty="0" smtClean="0"/>
              <a:t>Weinig </a:t>
            </a:r>
            <a:r>
              <a:rPr lang="nl-NL" sz="2000" b="1" dirty="0" smtClean="0">
                <a:solidFill>
                  <a:srgbClr val="F07814"/>
                </a:solidFill>
              </a:rPr>
              <a:t>ziekenhuisopname en mortaliteit</a:t>
            </a:r>
          </a:p>
          <a:p>
            <a:pPr marL="342900" lvl="1" indent="-342900">
              <a:lnSpc>
                <a:spcPct val="150000"/>
              </a:lnSpc>
              <a:spcBef>
                <a:spcPts val="1000"/>
              </a:spcBef>
              <a:buFont typeface="Wingdings" panose="05000000000000000000" pitchFamily="2" charset="2"/>
              <a:buChar char="§"/>
            </a:pPr>
            <a:r>
              <a:rPr lang="nl-NL" dirty="0" smtClean="0"/>
              <a:t>CRP POCT leidt tot </a:t>
            </a:r>
            <a:r>
              <a:rPr lang="nl-NL" b="1" dirty="0" smtClean="0">
                <a:solidFill>
                  <a:srgbClr val="F07814"/>
                </a:solidFill>
              </a:rPr>
              <a:t>minder antibioticagebruik zonder negatieve gevolgen </a:t>
            </a:r>
            <a:r>
              <a:rPr lang="nl-NL" dirty="0" smtClean="0"/>
              <a:t>voor klinisch herstel</a:t>
            </a:r>
            <a:endParaRPr lang="nl-NL" b="1" dirty="0" smtClean="0">
              <a:solidFill>
                <a:srgbClr val="F07814"/>
              </a:solidFill>
            </a:endParaRPr>
          </a:p>
        </p:txBody>
      </p:sp>
      <p:sp>
        <p:nvSpPr>
          <p:cNvPr id="4" name="Titel 4"/>
          <p:cNvSpPr txBox="1">
            <a:spLocks/>
          </p:cNvSpPr>
          <p:nvPr/>
        </p:nvSpPr>
        <p:spPr>
          <a:xfrm>
            <a:off x="673101" y="11000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Inleiding</a:t>
            </a:r>
            <a:br>
              <a:rPr lang="nl-NL" sz="3048" dirty="0" smtClean="0"/>
            </a:br>
            <a:r>
              <a:rPr lang="nl-NL" sz="2400" dirty="0" smtClean="0"/>
              <a:t>Evidence voor CRP POCT in verpleeghuizen</a:t>
            </a:r>
            <a:endParaRPr lang="nl-NL" sz="3048" dirty="0"/>
          </a:p>
        </p:txBody>
      </p:sp>
    </p:spTree>
    <p:extLst>
      <p:ext uri="{BB962C8B-B14F-4D97-AF65-F5344CB8AC3E}">
        <p14:creationId xmlns:p14="http://schemas.microsoft.com/office/powerpoint/2010/main" val="2050751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342900" lvl="1" indent="-342900">
              <a:lnSpc>
                <a:spcPct val="150000"/>
              </a:lnSpc>
              <a:spcBef>
                <a:spcPts val="1000"/>
              </a:spcBef>
              <a:buFont typeface="Wingdings" panose="05000000000000000000" pitchFamily="2" charset="2"/>
              <a:buChar char="§"/>
            </a:pPr>
            <a:r>
              <a:rPr lang="nl-NL" dirty="0" smtClean="0"/>
              <a:t>CRP POCT </a:t>
            </a:r>
            <a:r>
              <a:rPr lang="nl-NL" b="1" dirty="0" smtClean="0">
                <a:solidFill>
                  <a:srgbClr val="F07814"/>
                </a:solidFill>
              </a:rPr>
              <a:t>effectiever</a:t>
            </a:r>
            <a:r>
              <a:rPr lang="nl-NL" dirty="0" smtClean="0"/>
              <a:t> maar iets </a:t>
            </a:r>
            <a:r>
              <a:rPr lang="nl-NL" b="1" dirty="0" smtClean="0">
                <a:solidFill>
                  <a:srgbClr val="F07814"/>
                </a:solidFill>
              </a:rPr>
              <a:t>duurder</a:t>
            </a:r>
            <a:r>
              <a:rPr lang="nl-NL" dirty="0" smtClean="0">
                <a:solidFill>
                  <a:srgbClr val="F07814"/>
                </a:solidFill>
              </a:rPr>
              <a:t> </a:t>
            </a:r>
            <a:r>
              <a:rPr lang="nl-NL" dirty="0" smtClean="0"/>
              <a:t>dan reguliere zorg</a:t>
            </a:r>
          </a:p>
          <a:p>
            <a:pPr marL="342900" lvl="1" indent="-342900">
              <a:lnSpc>
                <a:spcPct val="150000"/>
              </a:lnSpc>
              <a:spcBef>
                <a:spcPts val="1000"/>
              </a:spcBef>
              <a:buFont typeface="Wingdings" panose="05000000000000000000" pitchFamily="2" charset="2"/>
              <a:buChar char="§"/>
            </a:pPr>
            <a:r>
              <a:rPr lang="nl-NL" dirty="0" smtClean="0"/>
              <a:t>65% kans op </a:t>
            </a:r>
            <a:r>
              <a:rPr lang="nl-NL" b="1" dirty="0" smtClean="0">
                <a:solidFill>
                  <a:srgbClr val="F07814"/>
                </a:solidFill>
              </a:rPr>
              <a:t>return-on-investment</a:t>
            </a:r>
            <a:endParaRPr lang="nl-NL" b="1" dirty="0" smtClean="0">
              <a:solidFill>
                <a:srgbClr val="F07814"/>
              </a:solidFill>
            </a:endParaRPr>
          </a:p>
          <a:p>
            <a:pPr marL="342900" lvl="1" indent="-342900">
              <a:lnSpc>
                <a:spcPct val="150000"/>
              </a:lnSpc>
              <a:spcBef>
                <a:spcPts val="1000"/>
              </a:spcBef>
              <a:buFont typeface="Wingdings" panose="05000000000000000000" pitchFamily="2" charset="2"/>
              <a:buChar char="§"/>
            </a:pPr>
            <a:r>
              <a:rPr lang="nl-NL" dirty="0" smtClean="0"/>
              <a:t>CRP POCT </a:t>
            </a:r>
            <a:r>
              <a:rPr lang="nl-NL" b="1" dirty="0" smtClean="0">
                <a:solidFill>
                  <a:srgbClr val="F07814"/>
                </a:solidFill>
              </a:rPr>
              <a:t>aanbevolen</a:t>
            </a:r>
            <a:r>
              <a:rPr lang="nl-NL" dirty="0" smtClean="0"/>
              <a:t> voor verpleeghuisbewoners met verdenking LLWI</a:t>
            </a:r>
          </a:p>
        </p:txBody>
      </p:sp>
      <p:sp>
        <p:nvSpPr>
          <p:cNvPr id="4" name="Titel 4"/>
          <p:cNvSpPr txBox="1">
            <a:spLocks/>
          </p:cNvSpPr>
          <p:nvPr/>
        </p:nvSpPr>
        <p:spPr>
          <a:xfrm>
            <a:off x="673101" y="1100094"/>
            <a:ext cx="10766044" cy="1325563"/>
          </a:xfrm>
          <a:prstGeom prst="rect">
            <a:avLst/>
          </a:prstGeom>
        </p:spPr>
        <p:txBody>
          <a:bodyPr/>
          <a:lst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a:lstStyle>
          <a:p>
            <a:pPr>
              <a:lnSpc>
                <a:spcPct val="120000"/>
              </a:lnSpc>
            </a:pPr>
            <a:r>
              <a:rPr lang="nl-NL" sz="3048" dirty="0" smtClean="0"/>
              <a:t>Inleiding</a:t>
            </a:r>
            <a:br>
              <a:rPr lang="nl-NL" sz="3048" dirty="0" smtClean="0"/>
            </a:br>
            <a:r>
              <a:rPr lang="nl-NL" sz="2400" dirty="0" smtClean="0"/>
              <a:t>Evidence voor CRP POCT in verpleeghuizen</a:t>
            </a:r>
            <a:endParaRPr lang="nl-NL" sz="3048" dirty="0"/>
          </a:p>
        </p:txBody>
      </p:sp>
      <p:pic>
        <p:nvPicPr>
          <p:cNvPr id="2" name="Afbeelding 1"/>
          <p:cNvPicPr>
            <a:picLocks noChangeAspect="1"/>
          </p:cNvPicPr>
          <p:nvPr/>
        </p:nvPicPr>
        <p:blipFill rotWithShape="1">
          <a:blip r:embed="rId3"/>
          <a:srcRect l="21329" t="18950" r="6036" b="9804"/>
          <a:stretch/>
        </p:blipFill>
        <p:spPr>
          <a:xfrm>
            <a:off x="1127008" y="4408830"/>
            <a:ext cx="4019283" cy="22176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790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a Amsterdam UMC afd H&amp;O">
  <a:themeElements>
    <a:clrScheme name="Amsterdam UMC">
      <a:dk1>
        <a:sysClr val="windowText" lastClr="000000"/>
      </a:dk1>
      <a:lt1>
        <a:sysClr val="window" lastClr="FFFFFF"/>
      </a:lt1>
      <a:dk2>
        <a:srgbClr val="44546A"/>
      </a:dk2>
      <a:lt2>
        <a:srgbClr val="E7E6E6"/>
      </a:lt2>
      <a:accent1>
        <a:srgbClr val="009CB4"/>
      </a:accent1>
      <a:accent2>
        <a:srgbClr val="F07814"/>
      </a:accent2>
      <a:accent3>
        <a:srgbClr val="CED9E5"/>
      </a:accent3>
      <a:accent4>
        <a:srgbClr val="FFDF2C"/>
      </a:accent4>
      <a:accent5>
        <a:srgbClr val="6AB650"/>
      </a:accent5>
      <a:accent6>
        <a:srgbClr val="694893"/>
      </a:accent6>
      <a:hlink>
        <a:srgbClr val="00AAF0"/>
      </a:hlink>
      <a:folHlink>
        <a:srgbClr val="954F72"/>
      </a:folHlink>
    </a:clrScheme>
    <a:fontScheme name="Amsterdam UMC">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Amsterdam UMC afd H&amp;O" id="{8C36A455-067C-49E0-979B-AE7394291A7F}" vid="{E5AF6159-EF37-4610-B560-0A6C493F54B8}"/>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3442</TotalTime>
  <Words>5005</Words>
  <Application>Microsoft Office PowerPoint</Application>
  <PresentationFormat>Breedbeeld</PresentationFormat>
  <Paragraphs>395</Paragraphs>
  <Slides>39</Slides>
  <Notes>39</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39</vt:i4>
      </vt:variant>
    </vt:vector>
  </HeadingPairs>
  <TitlesOfParts>
    <vt:vector size="48" baseType="lpstr">
      <vt:lpstr>ＭＳ Ｐゴシック</vt:lpstr>
      <vt:lpstr>Arial</vt:lpstr>
      <vt:lpstr>Calibri</vt:lpstr>
      <vt:lpstr>Calibri Light</vt:lpstr>
      <vt:lpstr>Trebuchet MS</vt:lpstr>
      <vt:lpstr>Univers 45 Light</vt:lpstr>
      <vt:lpstr>Wingdings</vt:lpstr>
      <vt:lpstr>Kantoorthema</vt:lpstr>
      <vt:lpstr>Thema Amsterdam UMC afd H&amp;O</vt:lpstr>
      <vt:lpstr>PowerPoint-presentatie</vt:lpstr>
      <vt:lpstr>Disclaimer</vt:lpstr>
      <vt:lpstr>Wat komt er in deze scholing aan bod?</vt:lpstr>
      <vt:lpstr>Na afloop…</vt:lpstr>
      <vt:lpstr>Inleiding Verenso richtlijn LLWI (2018)</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Casuïstiek</vt:lpstr>
      <vt:lpstr>Casuïstiek</vt:lpstr>
      <vt:lpstr>Casuïstiek</vt:lpstr>
      <vt:lpstr>Casuïstiek</vt:lpstr>
      <vt:lpstr>Casuïstiek</vt:lpstr>
      <vt:lpstr>Casuïstiek</vt:lpstr>
      <vt:lpstr>Casuïstiek</vt:lpstr>
      <vt:lpstr>Casuïstiek</vt:lpstr>
      <vt:lpstr>Casuïstiek</vt:lpstr>
      <vt:lpstr>Casuïstiek</vt:lpstr>
      <vt:lpstr>Delen van ervaringen</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Afsluiting </vt:lpstr>
      <vt:lpstr>Referenties </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ANNA onderzoek</dc:title>
  <dc:creator>Rutten</dc:creator>
  <cp:lastModifiedBy>Buul, L.W. van</cp:lastModifiedBy>
  <cp:revision>479</cp:revision>
  <dcterms:created xsi:type="dcterms:W3CDTF">2018-11-15T11:47:23Z</dcterms:created>
  <dcterms:modified xsi:type="dcterms:W3CDTF">2021-05-17T07:02:55Z</dcterms:modified>
</cp:coreProperties>
</file>