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4124" r:id="rId1"/>
    <p:sldMasterId id="2147484158" r:id="rId2"/>
  </p:sldMasterIdLst>
  <p:notesMasterIdLst>
    <p:notesMasterId r:id="rId20"/>
  </p:notesMasterIdLst>
  <p:handoutMasterIdLst>
    <p:handoutMasterId r:id="rId21"/>
  </p:handoutMasterIdLst>
  <p:sldIdLst>
    <p:sldId id="256" r:id="rId3"/>
    <p:sldId id="346" r:id="rId4"/>
    <p:sldId id="366" r:id="rId5"/>
    <p:sldId id="354" r:id="rId6"/>
    <p:sldId id="350" r:id="rId7"/>
    <p:sldId id="355" r:id="rId8"/>
    <p:sldId id="361" r:id="rId9"/>
    <p:sldId id="359" r:id="rId10"/>
    <p:sldId id="357" r:id="rId11"/>
    <p:sldId id="358" r:id="rId12"/>
    <p:sldId id="367" r:id="rId13"/>
    <p:sldId id="362" r:id="rId14"/>
    <p:sldId id="363" r:id="rId15"/>
    <p:sldId id="364" r:id="rId16"/>
    <p:sldId id="365" r:id="rId17"/>
    <p:sldId id="360" r:id="rId18"/>
    <p:sldId id="345" r:id="rId19"/>
  </p:sldIdLst>
  <p:sldSz cx="14401800" cy="810101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04" userDrawn="1">
          <p15:clr>
            <a:srgbClr val="A4A3A4"/>
          </p15:clr>
        </p15:guide>
        <p15:guide id="2" orient="horz" pos="720" userDrawn="1">
          <p15:clr>
            <a:srgbClr val="A4A3A4"/>
          </p15:clr>
        </p15:guide>
        <p15:guide id="3" orient="horz" pos="1680" userDrawn="1">
          <p15:clr>
            <a:srgbClr val="A4A3A4"/>
          </p15:clr>
        </p15:guide>
        <p15:guide id="4" orient="horz" pos="2695" userDrawn="1">
          <p15:clr>
            <a:srgbClr val="A4A3A4"/>
          </p15:clr>
        </p15:guide>
        <p15:guide id="5" orient="horz" pos="1488" userDrawn="1">
          <p15:clr>
            <a:srgbClr val="A4A3A4"/>
          </p15:clr>
        </p15:guide>
        <p15:guide id="6" pos="4535" userDrawn="1">
          <p15:clr>
            <a:srgbClr val="A4A3A4"/>
          </p15:clr>
        </p15:guide>
        <p15:guide id="7" pos="823" userDrawn="1">
          <p15:clr>
            <a:srgbClr val="A4A3A4"/>
          </p15:clr>
        </p15:guide>
        <p15:guide id="8" pos="8385"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ttel, Lizette" initials="WL" lastIdx="5" clrIdx="0">
    <p:extLst/>
  </p:cmAuthor>
  <p:cmAuthor id="2" name="Hendriks - de Wilde, Feline" initials="H-dWF" lastIdx="7" clrIdx="1">
    <p:extLst/>
  </p:cmAuthor>
  <p:cmAuthor id="3" name="Boer, M.E. de (Marike)" initials="BMd(" lastIdx="5"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710F"/>
    <a:srgbClr val="FF9900"/>
    <a:srgbClr val="FFA521"/>
    <a:srgbClr val="009CB4"/>
    <a:srgbClr val="00FFFF"/>
    <a:srgbClr val="33E2FF"/>
    <a:srgbClr val="65B5CD"/>
    <a:srgbClr val="9CC99A"/>
    <a:srgbClr val="CEDBE3"/>
    <a:srgbClr val="6AB6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4" autoAdjust="0"/>
    <p:restoredTop sz="86450" autoAdjust="0"/>
  </p:normalViewPr>
  <p:slideViewPr>
    <p:cSldViewPr>
      <p:cViewPr varScale="1">
        <p:scale>
          <a:sx n="53" d="100"/>
          <a:sy n="53" d="100"/>
        </p:scale>
        <p:origin x="60" y="200"/>
      </p:cViewPr>
      <p:guideLst>
        <p:guide orient="horz" pos="4704"/>
        <p:guide orient="horz" pos="720"/>
        <p:guide orient="horz" pos="1680"/>
        <p:guide orient="horz" pos="2695"/>
        <p:guide orient="horz" pos="1488"/>
        <p:guide pos="4535"/>
        <p:guide pos="823"/>
        <p:guide pos="838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7" d="100"/>
          <a:sy n="47" d="100"/>
        </p:scale>
        <p:origin x="2748" y="48"/>
      </p:cViewPr>
      <p:guideLst>
        <p:guide orient="horz" pos="3224"/>
        <p:guide pos="223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473287" y="426442"/>
            <a:ext cx="3549650" cy="511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defRPr sz="1300">
                <a:latin typeface="Arial" charset="0"/>
                <a:ea typeface="ＭＳ Ｐゴシック" charset="0"/>
                <a:cs typeface="ＭＳ Ｐゴシック" charset="0"/>
              </a:defRPr>
            </a:lvl1pPr>
          </a:lstStyle>
          <a:p>
            <a:pPr>
              <a:defRPr/>
            </a:pPr>
            <a:r>
              <a:rPr lang="nl-NL" dirty="0" err="1" smtClean="0">
                <a:latin typeface="Trebuchet MS" panose="020B0603020202020204" pitchFamily="34" charset="0"/>
              </a:rPr>
              <a:t>Beleidsdag</a:t>
            </a:r>
            <a:r>
              <a:rPr lang="nl-NL" dirty="0" smtClean="0">
                <a:latin typeface="Trebuchet MS" panose="020B0603020202020204" pitchFamily="34" charset="0"/>
              </a:rPr>
              <a:t> UNO-VUmc 2020 Middagprogramma</a:t>
            </a:r>
          </a:p>
          <a:p>
            <a:pPr>
              <a:defRPr/>
            </a:pPr>
            <a:endParaRPr lang="nl-NL" dirty="0">
              <a:latin typeface="Trebuchet MS" panose="020B0603020202020204" pitchFamily="34" charset="0"/>
            </a:endParaRPr>
          </a:p>
        </p:txBody>
      </p:sp>
      <p:sp>
        <p:nvSpPr>
          <p:cNvPr id="28677" name="Rectangle 5"/>
          <p:cNvSpPr>
            <a:spLocks noGrp="1" noChangeArrowheads="1"/>
          </p:cNvSpPr>
          <p:nvPr>
            <p:ph type="sldNum" sz="quarter" idx="3"/>
          </p:nvPr>
        </p:nvSpPr>
        <p:spPr bwMode="auto">
          <a:xfrm>
            <a:off x="3944056" y="9722882"/>
            <a:ext cx="3076363" cy="511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r">
              <a:defRPr sz="1000"/>
            </a:lvl1pPr>
          </a:lstStyle>
          <a:p>
            <a:pPr>
              <a:defRPr/>
            </a:pPr>
            <a:fld id="{4ED67A4B-5F96-409A-88E2-097593076882}" type="slidenum">
              <a:rPr lang="en-US" altLang="nl-NL"/>
              <a:pPr>
                <a:defRPr/>
              </a:pPr>
              <a:t>‹nr.›</a:t>
            </a:fld>
            <a:endParaRPr lang="en-US" altLang="nl-NL"/>
          </a:p>
        </p:txBody>
      </p:sp>
    </p:spTree>
    <p:extLst>
      <p:ext uri="{BB962C8B-B14F-4D97-AF65-F5344CB8AC3E}">
        <p14:creationId xmlns:p14="http://schemas.microsoft.com/office/powerpoint/2010/main" val="476471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78881" y="241651"/>
            <a:ext cx="3076363" cy="440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defRPr sz="1300">
                <a:latin typeface="Arial" charset="0"/>
                <a:ea typeface="ＭＳ Ｐゴシック" charset="0"/>
                <a:cs typeface="ＭＳ Ｐゴシック" charset="0"/>
              </a:defRPr>
            </a:lvl1pPr>
          </a:lstStyle>
          <a:p>
            <a:pPr>
              <a:defRPr/>
            </a:pPr>
            <a:r>
              <a:rPr lang="en-US"/>
              <a:t>VUmc Basispresentatie</a:t>
            </a:r>
          </a:p>
        </p:txBody>
      </p:sp>
      <p:sp>
        <p:nvSpPr>
          <p:cNvPr id="4100" name="Rectangle 4"/>
          <p:cNvSpPr>
            <a:spLocks noGrp="1" noRot="1" noChangeAspect="1" noChangeArrowheads="1" noTextEdit="1"/>
          </p:cNvSpPr>
          <p:nvPr>
            <p:ph type="sldImg" idx="2"/>
          </p:nvPr>
        </p:nvSpPr>
        <p:spPr bwMode="auto">
          <a:xfrm>
            <a:off x="139700" y="768350"/>
            <a:ext cx="6819900" cy="38369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53640926-AAD7-44D8-BBD7-CCE9431645EC}">
              <a14:shadowObscured xmlns:a14="http://schemas.microsoft.com/office/drawing/2010/main" val="1"/>
            </a:ext>
            <a:ext uri="{FAA26D3D-D897-4be2-8F04-BA451C77F1D7}"/>
          </a:extLst>
        </p:spPr>
      </p:sp>
      <p:sp>
        <p:nvSpPr>
          <p:cNvPr id="4101" name="Rectangle 5"/>
          <p:cNvSpPr>
            <a:spLocks noGrp="1" noChangeArrowheads="1"/>
          </p:cNvSpPr>
          <p:nvPr>
            <p:ph type="body" sz="quarter" idx="3"/>
          </p:nvPr>
        </p:nvSpPr>
        <p:spPr bwMode="auto">
          <a:xfrm>
            <a:off x="946574" y="4861441"/>
            <a:ext cx="5206153" cy="4605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9048" tIns="49524" rIns="99048" bIns="4952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3" name="Rectangle 7"/>
          <p:cNvSpPr>
            <a:spLocks noGrp="1" noChangeArrowheads="1"/>
          </p:cNvSpPr>
          <p:nvPr>
            <p:ph type="sldNum" sz="quarter" idx="5"/>
          </p:nvPr>
        </p:nvSpPr>
        <p:spPr bwMode="auto">
          <a:xfrm>
            <a:off x="3944056" y="9722882"/>
            <a:ext cx="3076363" cy="511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9048" tIns="49524" rIns="99048" bIns="49524" numCol="1" anchor="b" anchorCtr="0" compatLnSpc="1">
            <a:prstTxWarp prst="textNoShape">
              <a:avLst/>
            </a:prstTxWarp>
          </a:bodyPr>
          <a:lstStyle>
            <a:lvl1pPr algn="r">
              <a:defRPr sz="1000"/>
            </a:lvl1pPr>
          </a:lstStyle>
          <a:p>
            <a:pPr>
              <a:defRPr/>
            </a:pPr>
            <a:fld id="{AE6612CE-92F7-47FC-B047-6FA3FEA6EDAA}" type="slidenum">
              <a:rPr lang="en-US" altLang="nl-NL"/>
              <a:pPr>
                <a:defRPr/>
              </a:pPr>
              <a:t>‹nr.›</a:t>
            </a:fld>
            <a:endParaRPr lang="en-US" altLang="nl-NL"/>
          </a:p>
        </p:txBody>
      </p:sp>
      <p:pic>
        <p:nvPicPr>
          <p:cNvPr id="25606" name="Picture 8" descr="notehand_logovum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7202" y="1"/>
            <a:ext cx="1191434" cy="515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8591961"/>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a:defRPr sz="2600">
                <a:solidFill>
                  <a:schemeClr val="tx1"/>
                </a:solidFill>
                <a:latin typeface="Arial" pitchFamily="34" charset="0"/>
                <a:ea typeface="ＭＳ Ｐゴシック" pitchFamily="34" charset="-128"/>
              </a:defRPr>
            </a:lvl1pPr>
            <a:lvl2pPr marL="804763" indent="-309524">
              <a:defRPr sz="2600">
                <a:solidFill>
                  <a:schemeClr val="tx1"/>
                </a:solidFill>
                <a:latin typeface="Arial" pitchFamily="34" charset="0"/>
                <a:ea typeface="ＭＳ Ｐゴシック" pitchFamily="34" charset="-128"/>
              </a:defRPr>
            </a:lvl2pPr>
            <a:lvl3pPr marL="1238098" indent="-247620">
              <a:defRPr sz="2600">
                <a:solidFill>
                  <a:schemeClr val="tx1"/>
                </a:solidFill>
                <a:latin typeface="Arial" pitchFamily="34" charset="0"/>
                <a:ea typeface="ＭＳ Ｐゴシック" pitchFamily="34" charset="-128"/>
              </a:defRPr>
            </a:lvl3pPr>
            <a:lvl4pPr marL="1733337" indent="-247620">
              <a:defRPr sz="2600">
                <a:solidFill>
                  <a:schemeClr val="tx1"/>
                </a:solidFill>
                <a:latin typeface="Arial" pitchFamily="34" charset="0"/>
                <a:ea typeface="ＭＳ Ｐゴシック" pitchFamily="34" charset="-128"/>
              </a:defRPr>
            </a:lvl4pPr>
            <a:lvl5pPr marL="2228576" indent="-247620">
              <a:defRPr sz="2600">
                <a:solidFill>
                  <a:schemeClr val="tx1"/>
                </a:solidFill>
                <a:latin typeface="Arial" pitchFamily="34" charset="0"/>
                <a:ea typeface="ＭＳ Ｐゴシック" pitchFamily="34" charset="-128"/>
              </a:defRPr>
            </a:lvl5pPr>
            <a:lvl6pPr marL="2723815" indent="-247620" eaLnBrk="0" fontAlgn="base" hangingPunct="0">
              <a:spcBef>
                <a:spcPct val="0"/>
              </a:spcBef>
              <a:spcAft>
                <a:spcPct val="0"/>
              </a:spcAft>
              <a:defRPr sz="2600">
                <a:solidFill>
                  <a:schemeClr val="tx1"/>
                </a:solidFill>
                <a:latin typeface="Arial" pitchFamily="34" charset="0"/>
                <a:ea typeface="ＭＳ Ｐゴシック" pitchFamily="34" charset="-128"/>
              </a:defRPr>
            </a:lvl6pPr>
            <a:lvl7pPr marL="3219054" indent="-247620" eaLnBrk="0" fontAlgn="base" hangingPunct="0">
              <a:spcBef>
                <a:spcPct val="0"/>
              </a:spcBef>
              <a:spcAft>
                <a:spcPct val="0"/>
              </a:spcAft>
              <a:defRPr sz="2600">
                <a:solidFill>
                  <a:schemeClr val="tx1"/>
                </a:solidFill>
                <a:latin typeface="Arial" pitchFamily="34" charset="0"/>
                <a:ea typeface="ＭＳ Ｐゴシック" pitchFamily="34" charset="-128"/>
              </a:defRPr>
            </a:lvl7pPr>
            <a:lvl8pPr marL="3714293" indent="-247620" eaLnBrk="0" fontAlgn="base" hangingPunct="0">
              <a:spcBef>
                <a:spcPct val="0"/>
              </a:spcBef>
              <a:spcAft>
                <a:spcPct val="0"/>
              </a:spcAft>
              <a:defRPr sz="2600">
                <a:solidFill>
                  <a:schemeClr val="tx1"/>
                </a:solidFill>
                <a:latin typeface="Arial" pitchFamily="34" charset="0"/>
                <a:ea typeface="ＭＳ Ｐゴシック" pitchFamily="34" charset="-128"/>
              </a:defRPr>
            </a:lvl8pPr>
            <a:lvl9pPr marL="4209532" indent="-247620" eaLnBrk="0" fontAlgn="base" hangingPunct="0">
              <a:spcBef>
                <a:spcPct val="0"/>
              </a:spcBef>
              <a:spcAft>
                <a:spcPct val="0"/>
              </a:spcAft>
              <a:defRPr sz="2600">
                <a:solidFill>
                  <a:schemeClr val="tx1"/>
                </a:solidFill>
                <a:latin typeface="Arial" pitchFamily="34" charset="0"/>
                <a:ea typeface="ＭＳ Ｐゴシック" pitchFamily="34" charset="-128"/>
              </a:defRPr>
            </a:lvl9pPr>
          </a:lstStyle>
          <a:p>
            <a:r>
              <a:rPr lang="en-US" altLang="nl-NL" sz="1300"/>
              <a:t>VUmc Basispresentatie</a:t>
            </a:r>
          </a:p>
        </p:txBody>
      </p:sp>
      <p:sp>
        <p:nvSpPr>
          <p:cNvPr id="26627" name="Rectangle 7"/>
          <p:cNvSpPr>
            <a:spLocks noGrp="1" noChangeArrowheads="1"/>
          </p:cNvSpPr>
          <p:nvPr>
            <p:ph type="sldNum" sz="quarter" idx="5"/>
          </p:nvPr>
        </p:nvSpPr>
        <p:spPr>
          <a:noFill/>
        </p:spPr>
        <p:txBody>
          <a:bodyPr/>
          <a:lstStyle>
            <a:lvl1pPr>
              <a:defRPr sz="2600">
                <a:solidFill>
                  <a:schemeClr val="tx1"/>
                </a:solidFill>
                <a:latin typeface="Arial" pitchFamily="34" charset="0"/>
                <a:ea typeface="ＭＳ Ｐゴシック" pitchFamily="34" charset="-128"/>
              </a:defRPr>
            </a:lvl1pPr>
            <a:lvl2pPr marL="804763" indent="-309524">
              <a:defRPr sz="2600">
                <a:solidFill>
                  <a:schemeClr val="tx1"/>
                </a:solidFill>
                <a:latin typeface="Arial" pitchFamily="34" charset="0"/>
                <a:ea typeface="ＭＳ Ｐゴシック" pitchFamily="34" charset="-128"/>
              </a:defRPr>
            </a:lvl2pPr>
            <a:lvl3pPr marL="1238098" indent="-247620">
              <a:defRPr sz="2600">
                <a:solidFill>
                  <a:schemeClr val="tx1"/>
                </a:solidFill>
                <a:latin typeface="Arial" pitchFamily="34" charset="0"/>
                <a:ea typeface="ＭＳ Ｐゴシック" pitchFamily="34" charset="-128"/>
              </a:defRPr>
            </a:lvl3pPr>
            <a:lvl4pPr marL="1733337" indent="-247620">
              <a:defRPr sz="2600">
                <a:solidFill>
                  <a:schemeClr val="tx1"/>
                </a:solidFill>
                <a:latin typeface="Arial" pitchFamily="34" charset="0"/>
                <a:ea typeface="ＭＳ Ｐゴシック" pitchFamily="34" charset="-128"/>
              </a:defRPr>
            </a:lvl4pPr>
            <a:lvl5pPr marL="2228576" indent="-247620">
              <a:defRPr sz="2600">
                <a:solidFill>
                  <a:schemeClr val="tx1"/>
                </a:solidFill>
                <a:latin typeface="Arial" pitchFamily="34" charset="0"/>
                <a:ea typeface="ＭＳ Ｐゴシック" pitchFamily="34" charset="-128"/>
              </a:defRPr>
            </a:lvl5pPr>
            <a:lvl6pPr marL="2723815" indent="-247620" eaLnBrk="0" fontAlgn="base" hangingPunct="0">
              <a:spcBef>
                <a:spcPct val="0"/>
              </a:spcBef>
              <a:spcAft>
                <a:spcPct val="0"/>
              </a:spcAft>
              <a:defRPr sz="2600">
                <a:solidFill>
                  <a:schemeClr val="tx1"/>
                </a:solidFill>
                <a:latin typeface="Arial" pitchFamily="34" charset="0"/>
                <a:ea typeface="ＭＳ Ｐゴシック" pitchFamily="34" charset="-128"/>
              </a:defRPr>
            </a:lvl6pPr>
            <a:lvl7pPr marL="3219054" indent="-247620" eaLnBrk="0" fontAlgn="base" hangingPunct="0">
              <a:spcBef>
                <a:spcPct val="0"/>
              </a:spcBef>
              <a:spcAft>
                <a:spcPct val="0"/>
              </a:spcAft>
              <a:defRPr sz="2600">
                <a:solidFill>
                  <a:schemeClr val="tx1"/>
                </a:solidFill>
                <a:latin typeface="Arial" pitchFamily="34" charset="0"/>
                <a:ea typeface="ＭＳ Ｐゴシック" pitchFamily="34" charset="-128"/>
              </a:defRPr>
            </a:lvl7pPr>
            <a:lvl8pPr marL="3714293" indent="-247620" eaLnBrk="0" fontAlgn="base" hangingPunct="0">
              <a:spcBef>
                <a:spcPct val="0"/>
              </a:spcBef>
              <a:spcAft>
                <a:spcPct val="0"/>
              </a:spcAft>
              <a:defRPr sz="2600">
                <a:solidFill>
                  <a:schemeClr val="tx1"/>
                </a:solidFill>
                <a:latin typeface="Arial" pitchFamily="34" charset="0"/>
                <a:ea typeface="ＭＳ Ｐゴシック" pitchFamily="34" charset="-128"/>
              </a:defRPr>
            </a:lvl8pPr>
            <a:lvl9pPr marL="4209532" indent="-247620" eaLnBrk="0" fontAlgn="base" hangingPunct="0">
              <a:spcBef>
                <a:spcPct val="0"/>
              </a:spcBef>
              <a:spcAft>
                <a:spcPct val="0"/>
              </a:spcAft>
              <a:defRPr sz="2600">
                <a:solidFill>
                  <a:schemeClr val="tx1"/>
                </a:solidFill>
                <a:latin typeface="Arial" pitchFamily="34" charset="0"/>
                <a:ea typeface="ＭＳ Ｐゴシック" pitchFamily="34" charset="-128"/>
              </a:defRPr>
            </a:lvl9pPr>
          </a:lstStyle>
          <a:p>
            <a:fld id="{D41A9914-4BF2-4860-80E3-6D599DBE33A3}" type="slidenum">
              <a:rPr lang="en-US" altLang="nl-NL" sz="1000"/>
              <a:pPr/>
              <a:t>1</a:t>
            </a:fld>
            <a:endParaRPr lang="en-US" altLang="nl-NL" sz="1000"/>
          </a:p>
        </p:txBody>
      </p:sp>
      <p:sp>
        <p:nvSpPr>
          <p:cNvPr id="5122" name="Rectangle 2"/>
          <p:cNvSpPr>
            <a:spLocks noGrp="1" noRot="1" noChangeAspect="1" noChangeArrowheads="1" noTextEdit="1"/>
          </p:cNvSpPr>
          <p:nvPr>
            <p:ph type="sldImg"/>
          </p:nvPr>
        </p:nvSpPr>
        <p:spPr>
          <a:xfrm>
            <a:off x="139700" y="768350"/>
            <a:ext cx="6819900" cy="3836988"/>
          </a:xfrm>
          <a:ln/>
          <a:extLst/>
        </p:spPr>
      </p:sp>
      <p:sp>
        <p:nvSpPr>
          <p:cNvPr id="26629" name="Rectangle 3"/>
          <p:cNvSpPr>
            <a:spLocks noGrp="1" noChangeArrowheads="1"/>
          </p:cNvSpPr>
          <p:nvPr>
            <p:ph type="body" idx="1"/>
          </p:nvPr>
        </p:nvSpPr>
        <p:spPr>
          <a:noFill/>
        </p:spPr>
        <p:txBody>
          <a:bodyPr/>
          <a:lstStyle/>
          <a:p>
            <a:pPr eaLnBrk="1" hangingPunct="1"/>
            <a:endParaRPr lang="nl-NL" altLang="nl-NL" dirty="0">
              <a:latin typeface="Arial" pitchFamily="34" charset="0"/>
              <a:ea typeface="ＭＳ Ｐゴシック" pitchFamily="34" charset="-128"/>
            </a:endParaRPr>
          </a:p>
        </p:txBody>
      </p:sp>
    </p:spTree>
    <p:extLst>
      <p:ext uri="{BB962C8B-B14F-4D97-AF65-F5344CB8AC3E}">
        <p14:creationId xmlns:p14="http://schemas.microsoft.com/office/powerpoint/2010/main" val="3798673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koptekst 3"/>
          <p:cNvSpPr>
            <a:spLocks noGrp="1"/>
          </p:cNvSpPr>
          <p:nvPr>
            <p:ph type="hdr" sz="quarter" idx="10"/>
          </p:nvPr>
        </p:nvSpPr>
        <p:spPr/>
        <p:txBody>
          <a:bodyPr/>
          <a:lstStyle/>
          <a:p>
            <a:pPr>
              <a:defRPr/>
            </a:pPr>
            <a:r>
              <a:rPr lang="en-US" smtClean="0"/>
              <a:t>VUmc Basispresentatie</a:t>
            </a:r>
            <a:endParaRPr lang="en-US"/>
          </a:p>
        </p:txBody>
      </p:sp>
      <p:sp>
        <p:nvSpPr>
          <p:cNvPr id="5" name="Tijdelijke aanduiding voor dianummer 4"/>
          <p:cNvSpPr>
            <a:spLocks noGrp="1"/>
          </p:cNvSpPr>
          <p:nvPr>
            <p:ph type="sldNum" sz="quarter" idx="11"/>
          </p:nvPr>
        </p:nvSpPr>
        <p:spPr/>
        <p:txBody>
          <a:bodyPr/>
          <a:lstStyle/>
          <a:p>
            <a:pPr>
              <a:defRPr/>
            </a:pPr>
            <a:fld id="{AE6612CE-92F7-47FC-B047-6FA3FEA6EDAA}" type="slidenum">
              <a:rPr lang="en-US" altLang="nl-NL" smtClean="0"/>
              <a:pPr>
                <a:defRPr/>
              </a:pPr>
              <a:t>4</a:t>
            </a:fld>
            <a:endParaRPr lang="en-US" altLang="nl-NL"/>
          </a:p>
        </p:txBody>
      </p:sp>
    </p:spTree>
    <p:extLst>
      <p:ext uri="{BB962C8B-B14F-4D97-AF65-F5344CB8AC3E}">
        <p14:creationId xmlns:p14="http://schemas.microsoft.com/office/powerpoint/2010/main" val="569751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koptekst 3"/>
          <p:cNvSpPr>
            <a:spLocks noGrp="1"/>
          </p:cNvSpPr>
          <p:nvPr>
            <p:ph type="hdr" sz="quarter" idx="10"/>
          </p:nvPr>
        </p:nvSpPr>
        <p:spPr/>
        <p:txBody>
          <a:bodyPr/>
          <a:lstStyle/>
          <a:p>
            <a:pPr>
              <a:defRPr/>
            </a:pPr>
            <a:r>
              <a:rPr lang="en-US" smtClean="0"/>
              <a:t>VUmc Basispresentatie</a:t>
            </a:r>
            <a:endParaRPr lang="en-US"/>
          </a:p>
        </p:txBody>
      </p:sp>
      <p:sp>
        <p:nvSpPr>
          <p:cNvPr id="5" name="Tijdelijke aanduiding voor dianummer 4"/>
          <p:cNvSpPr>
            <a:spLocks noGrp="1"/>
          </p:cNvSpPr>
          <p:nvPr>
            <p:ph type="sldNum" sz="quarter" idx="11"/>
          </p:nvPr>
        </p:nvSpPr>
        <p:spPr/>
        <p:txBody>
          <a:bodyPr/>
          <a:lstStyle/>
          <a:p>
            <a:pPr>
              <a:defRPr/>
            </a:pPr>
            <a:fld id="{AE6612CE-92F7-47FC-B047-6FA3FEA6EDAA}" type="slidenum">
              <a:rPr lang="en-US" altLang="nl-NL" smtClean="0"/>
              <a:pPr>
                <a:defRPr/>
              </a:pPr>
              <a:t>5</a:t>
            </a:fld>
            <a:endParaRPr lang="en-US" altLang="nl-NL"/>
          </a:p>
        </p:txBody>
      </p:sp>
    </p:spTree>
    <p:extLst>
      <p:ext uri="{BB962C8B-B14F-4D97-AF65-F5344CB8AC3E}">
        <p14:creationId xmlns:p14="http://schemas.microsoft.com/office/powerpoint/2010/main" val="2637171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koptekst 3"/>
          <p:cNvSpPr>
            <a:spLocks noGrp="1"/>
          </p:cNvSpPr>
          <p:nvPr>
            <p:ph type="hdr" sz="quarter" idx="10"/>
          </p:nvPr>
        </p:nvSpPr>
        <p:spPr/>
        <p:txBody>
          <a:bodyPr/>
          <a:lstStyle/>
          <a:p>
            <a:pPr>
              <a:defRPr/>
            </a:pPr>
            <a:r>
              <a:rPr lang="en-US" smtClean="0"/>
              <a:t>VUmc Basispresentatie</a:t>
            </a:r>
            <a:endParaRPr lang="en-US"/>
          </a:p>
        </p:txBody>
      </p:sp>
      <p:sp>
        <p:nvSpPr>
          <p:cNvPr id="5" name="Tijdelijke aanduiding voor dianummer 4"/>
          <p:cNvSpPr>
            <a:spLocks noGrp="1"/>
          </p:cNvSpPr>
          <p:nvPr>
            <p:ph type="sldNum" sz="quarter" idx="11"/>
          </p:nvPr>
        </p:nvSpPr>
        <p:spPr/>
        <p:txBody>
          <a:bodyPr/>
          <a:lstStyle/>
          <a:p>
            <a:pPr>
              <a:defRPr/>
            </a:pPr>
            <a:fld id="{AE6612CE-92F7-47FC-B047-6FA3FEA6EDAA}" type="slidenum">
              <a:rPr lang="en-US" altLang="nl-NL" smtClean="0"/>
              <a:pPr>
                <a:defRPr/>
              </a:pPr>
              <a:t>6</a:t>
            </a:fld>
            <a:endParaRPr lang="en-US" altLang="nl-NL"/>
          </a:p>
        </p:txBody>
      </p:sp>
    </p:spTree>
    <p:extLst>
      <p:ext uri="{BB962C8B-B14F-4D97-AF65-F5344CB8AC3E}">
        <p14:creationId xmlns:p14="http://schemas.microsoft.com/office/powerpoint/2010/main" val="140513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koptekst 3"/>
          <p:cNvSpPr>
            <a:spLocks noGrp="1"/>
          </p:cNvSpPr>
          <p:nvPr>
            <p:ph type="hdr" sz="quarter" idx="10"/>
          </p:nvPr>
        </p:nvSpPr>
        <p:spPr/>
        <p:txBody>
          <a:bodyPr/>
          <a:lstStyle/>
          <a:p>
            <a:pPr>
              <a:defRPr/>
            </a:pPr>
            <a:r>
              <a:rPr lang="en-US" smtClean="0"/>
              <a:t>VUmc Basispresentatie</a:t>
            </a:r>
            <a:endParaRPr lang="en-US"/>
          </a:p>
        </p:txBody>
      </p:sp>
      <p:sp>
        <p:nvSpPr>
          <p:cNvPr id="5" name="Tijdelijke aanduiding voor dianummer 4"/>
          <p:cNvSpPr>
            <a:spLocks noGrp="1"/>
          </p:cNvSpPr>
          <p:nvPr>
            <p:ph type="sldNum" sz="quarter" idx="11"/>
          </p:nvPr>
        </p:nvSpPr>
        <p:spPr/>
        <p:txBody>
          <a:bodyPr/>
          <a:lstStyle/>
          <a:p>
            <a:pPr>
              <a:defRPr/>
            </a:pPr>
            <a:fld id="{AE6612CE-92F7-47FC-B047-6FA3FEA6EDAA}" type="slidenum">
              <a:rPr lang="en-US" altLang="nl-NL" smtClean="0"/>
              <a:pPr>
                <a:defRPr/>
              </a:pPr>
              <a:t>7</a:t>
            </a:fld>
            <a:endParaRPr lang="en-US" altLang="nl-NL"/>
          </a:p>
        </p:txBody>
      </p:sp>
    </p:spTree>
    <p:extLst>
      <p:ext uri="{BB962C8B-B14F-4D97-AF65-F5344CB8AC3E}">
        <p14:creationId xmlns:p14="http://schemas.microsoft.com/office/powerpoint/2010/main" val="3053990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koptekst 3"/>
          <p:cNvSpPr>
            <a:spLocks noGrp="1"/>
          </p:cNvSpPr>
          <p:nvPr>
            <p:ph type="hdr" sz="quarter" idx="10"/>
          </p:nvPr>
        </p:nvSpPr>
        <p:spPr/>
        <p:txBody>
          <a:bodyPr/>
          <a:lstStyle/>
          <a:p>
            <a:pPr>
              <a:defRPr/>
            </a:pPr>
            <a:r>
              <a:rPr lang="en-US" smtClean="0"/>
              <a:t>VUmc Basispresentatie</a:t>
            </a:r>
            <a:endParaRPr lang="en-US"/>
          </a:p>
        </p:txBody>
      </p:sp>
      <p:sp>
        <p:nvSpPr>
          <p:cNvPr id="5" name="Tijdelijke aanduiding voor dianummer 4"/>
          <p:cNvSpPr>
            <a:spLocks noGrp="1"/>
          </p:cNvSpPr>
          <p:nvPr>
            <p:ph type="sldNum" sz="quarter" idx="11"/>
          </p:nvPr>
        </p:nvSpPr>
        <p:spPr/>
        <p:txBody>
          <a:bodyPr/>
          <a:lstStyle/>
          <a:p>
            <a:pPr>
              <a:defRPr/>
            </a:pPr>
            <a:fld id="{AE6612CE-92F7-47FC-B047-6FA3FEA6EDAA}" type="slidenum">
              <a:rPr lang="en-US" altLang="nl-NL" smtClean="0"/>
              <a:pPr>
                <a:defRPr/>
              </a:pPr>
              <a:t>8</a:t>
            </a:fld>
            <a:endParaRPr lang="en-US" altLang="nl-NL"/>
          </a:p>
        </p:txBody>
      </p:sp>
    </p:spTree>
    <p:extLst>
      <p:ext uri="{BB962C8B-B14F-4D97-AF65-F5344CB8AC3E}">
        <p14:creationId xmlns:p14="http://schemas.microsoft.com/office/powerpoint/2010/main" val="329725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a:defRPr sz="2600">
                <a:solidFill>
                  <a:schemeClr val="tx1"/>
                </a:solidFill>
                <a:latin typeface="Arial" pitchFamily="34" charset="0"/>
                <a:ea typeface="ＭＳ Ｐゴシック" pitchFamily="34" charset="-128"/>
              </a:defRPr>
            </a:lvl1pPr>
            <a:lvl2pPr marL="804763" indent="-309524">
              <a:defRPr sz="2600">
                <a:solidFill>
                  <a:schemeClr val="tx1"/>
                </a:solidFill>
                <a:latin typeface="Arial" pitchFamily="34" charset="0"/>
                <a:ea typeface="ＭＳ Ｐゴシック" pitchFamily="34" charset="-128"/>
              </a:defRPr>
            </a:lvl2pPr>
            <a:lvl3pPr marL="1238098" indent="-247620">
              <a:defRPr sz="2600">
                <a:solidFill>
                  <a:schemeClr val="tx1"/>
                </a:solidFill>
                <a:latin typeface="Arial" pitchFamily="34" charset="0"/>
                <a:ea typeface="ＭＳ Ｐゴシック" pitchFamily="34" charset="-128"/>
              </a:defRPr>
            </a:lvl3pPr>
            <a:lvl4pPr marL="1733337" indent="-247620">
              <a:defRPr sz="2600">
                <a:solidFill>
                  <a:schemeClr val="tx1"/>
                </a:solidFill>
                <a:latin typeface="Arial" pitchFamily="34" charset="0"/>
                <a:ea typeface="ＭＳ Ｐゴシック" pitchFamily="34" charset="-128"/>
              </a:defRPr>
            </a:lvl4pPr>
            <a:lvl5pPr marL="2228576" indent="-247620">
              <a:defRPr sz="2600">
                <a:solidFill>
                  <a:schemeClr val="tx1"/>
                </a:solidFill>
                <a:latin typeface="Arial" pitchFamily="34" charset="0"/>
                <a:ea typeface="ＭＳ Ｐゴシック" pitchFamily="34" charset="-128"/>
              </a:defRPr>
            </a:lvl5pPr>
            <a:lvl6pPr marL="2723815" indent="-247620" eaLnBrk="0" fontAlgn="base" hangingPunct="0">
              <a:spcBef>
                <a:spcPct val="0"/>
              </a:spcBef>
              <a:spcAft>
                <a:spcPct val="0"/>
              </a:spcAft>
              <a:defRPr sz="2600">
                <a:solidFill>
                  <a:schemeClr val="tx1"/>
                </a:solidFill>
                <a:latin typeface="Arial" pitchFamily="34" charset="0"/>
                <a:ea typeface="ＭＳ Ｐゴシック" pitchFamily="34" charset="-128"/>
              </a:defRPr>
            </a:lvl6pPr>
            <a:lvl7pPr marL="3219054" indent="-247620" eaLnBrk="0" fontAlgn="base" hangingPunct="0">
              <a:spcBef>
                <a:spcPct val="0"/>
              </a:spcBef>
              <a:spcAft>
                <a:spcPct val="0"/>
              </a:spcAft>
              <a:defRPr sz="2600">
                <a:solidFill>
                  <a:schemeClr val="tx1"/>
                </a:solidFill>
                <a:latin typeface="Arial" pitchFamily="34" charset="0"/>
                <a:ea typeface="ＭＳ Ｐゴシック" pitchFamily="34" charset="-128"/>
              </a:defRPr>
            </a:lvl7pPr>
            <a:lvl8pPr marL="3714293" indent="-247620" eaLnBrk="0" fontAlgn="base" hangingPunct="0">
              <a:spcBef>
                <a:spcPct val="0"/>
              </a:spcBef>
              <a:spcAft>
                <a:spcPct val="0"/>
              </a:spcAft>
              <a:defRPr sz="2600">
                <a:solidFill>
                  <a:schemeClr val="tx1"/>
                </a:solidFill>
                <a:latin typeface="Arial" pitchFamily="34" charset="0"/>
                <a:ea typeface="ＭＳ Ｐゴシック" pitchFamily="34" charset="-128"/>
              </a:defRPr>
            </a:lvl8pPr>
            <a:lvl9pPr marL="4209532" indent="-247620" eaLnBrk="0" fontAlgn="base" hangingPunct="0">
              <a:spcBef>
                <a:spcPct val="0"/>
              </a:spcBef>
              <a:spcAft>
                <a:spcPct val="0"/>
              </a:spcAft>
              <a:defRPr sz="2600">
                <a:solidFill>
                  <a:schemeClr val="tx1"/>
                </a:solidFill>
                <a:latin typeface="Arial" pitchFamily="34" charset="0"/>
                <a:ea typeface="ＭＳ Ｐゴシック" pitchFamily="34" charset="-128"/>
              </a:defRPr>
            </a:lvl9pPr>
          </a:lstStyle>
          <a:p>
            <a:r>
              <a:rPr lang="en-US" altLang="nl-NL" sz="1300"/>
              <a:t>VUmc Basispresentatie</a:t>
            </a:r>
          </a:p>
        </p:txBody>
      </p:sp>
      <p:sp>
        <p:nvSpPr>
          <p:cNvPr id="26627" name="Rectangle 7"/>
          <p:cNvSpPr>
            <a:spLocks noGrp="1" noChangeArrowheads="1"/>
          </p:cNvSpPr>
          <p:nvPr>
            <p:ph type="sldNum" sz="quarter" idx="5"/>
          </p:nvPr>
        </p:nvSpPr>
        <p:spPr>
          <a:noFill/>
        </p:spPr>
        <p:txBody>
          <a:bodyPr/>
          <a:lstStyle>
            <a:lvl1pPr>
              <a:defRPr sz="2600">
                <a:solidFill>
                  <a:schemeClr val="tx1"/>
                </a:solidFill>
                <a:latin typeface="Arial" pitchFamily="34" charset="0"/>
                <a:ea typeface="ＭＳ Ｐゴシック" pitchFamily="34" charset="-128"/>
              </a:defRPr>
            </a:lvl1pPr>
            <a:lvl2pPr marL="804763" indent="-309524">
              <a:defRPr sz="2600">
                <a:solidFill>
                  <a:schemeClr val="tx1"/>
                </a:solidFill>
                <a:latin typeface="Arial" pitchFamily="34" charset="0"/>
                <a:ea typeface="ＭＳ Ｐゴシック" pitchFamily="34" charset="-128"/>
              </a:defRPr>
            </a:lvl2pPr>
            <a:lvl3pPr marL="1238098" indent="-247620">
              <a:defRPr sz="2600">
                <a:solidFill>
                  <a:schemeClr val="tx1"/>
                </a:solidFill>
                <a:latin typeface="Arial" pitchFamily="34" charset="0"/>
                <a:ea typeface="ＭＳ Ｐゴシック" pitchFamily="34" charset="-128"/>
              </a:defRPr>
            </a:lvl3pPr>
            <a:lvl4pPr marL="1733337" indent="-247620">
              <a:defRPr sz="2600">
                <a:solidFill>
                  <a:schemeClr val="tx1"/>
                </a:solidFill>
                <a:latin typeface="Arial" pitchFamily="34" charset="0"/>
                <a:ea typeface="ＭＳ Ｐゴシック" pitchFamily="34" charset="-128"/>
              </a:defRPr>
            </a:lvl4pPr>
            <a:lvl5pPr marL="2228576" indent="-247620">
              <a:defRPr sz="2600">
                <a:solidFill>
                  <a:schemeClr val="tx1"/>
                </a:solidFill>
                <a:latin typeface="Arial" pitchFamily="34" charset="0"/>
                <a:ea typeface="ＭＳ Ｐゴシック" pitchFamily="34" charset="-128"/>
              </a:defRPr>
            </a:lvl5pPr>
            <a:lvl6pPr marL="2723815" indent="-247620" eaLnBrk="0" fontAlgn="base" hangingPunct="0">
              <a:spcBef>
                <a:spcPct val="0"/>
              </a:spcBef>
              <a:spcAft>
                <a:spcPct val="0"/>
              </a:spcAft>
              <a:defRPr sz="2600">
                <a:solidFill>
                  <a:schemeClr val="tx1"/>
                </a:solidFill>
                <a:latin typeface="Arial" pitchFamily="34" charset="0"/>
                <a:ea typeface="ＭＳ Ｐゴシック" pitchFamily="34" charset="-128"/>
              </a:defRPr>
            </a:lvl6pPr>
            <a:lvl7pPr marL="3219054" indent="-247620" eaLnBrk="0" fontAlgn="base" hangingPunct="0">
              <a:spcBef>
                <a:spcPct val="0"/>
              </a:spcBef>
              <a:spcAft>
                <a:spcPct val="0"/>
              </a:spcAft>
              <a:defRPr sz="2600">
                <a:solidFill>
                  <a:schemeClr val="tx1"/>
                </a:solidFill>
                <a:latin typeface="Arial" pitchFamily="34" charset="0"/>
                <a:ea typeface="ＭＳ Ｐゴシック" pitchFamily="34" charset="-128"/>
              </a:defRPr>
            </a:lvl7pPr>
            <a:lvl8pPr marL="3714293" indent="-247620" eaLnBrk="0" fontAlgn="base" hangingPunct="0">
              <a:spcBef>
                <a:spcPct val="0"/>
              </a:spcBef>
              <a:spcAft>
                <a:spcPct val="0"/>
              </a:spcAft>
              <a:defRPr sz="2600">
                <a:solidFill>
                  <a:schemeClr val="tx1"/>
                </a:solidFill>
                <a:latin typeface="Arial" pitchFamily="34" charset="0"/>
                <a:ea typeface="ＭＳ Ｐゴシック" pitchFamily="34" charset="-128"/>
              </a:defRPr>
            </a:lvl8pPr>
            <a:lvl9pPr marL="4209532" indent="-247620" eaLnBrk="0" fontAlgn="base" hangingPunct="0">
              <a:spcBef>
                <a:spcPct val="0"/>
              </a:spcBef>
              <a:spcAft>
                <a:spcPct val="0"/>
              </a:spcAft>
              <a:defRPr sz="2600">
                <a:solidFill>
                  <a:schemeClr val="tx1"/>
                </a:solidFill>
                <a:latin typeface="Arial" pitchFamily="34" charset="0"/>
                <a:ea typeface="ＭＳ Ｐゴシック" pitchFamily="34" charset="-128"/>
              </a:defRPr>
            </a:lvl9pPr>
          </a:lstStyle>
          <a:p>
            <a:fld id="{D41A9914-4BF2-4860-80E3-6D599DBE33A3}" type="slidenum">
              <a:rPr lang="en-US" altLang="nl-NL" sz="1000"/>
              <a:pPr/>
              <a:t>16</a:t>
            </a:fld>
            <a:endParaRPr lang="en-US" altLang="nl-NL" sz="1000"/>
          </a:p>
        </p:txBody>
      </p:sp>
      <p:sp>
        <p:nvSpPr>
          <p:cNvPr id="5122" name="Rectangle 2"/>
          <p:cNvSpPr>
            <a:spLocks noGrp="1" noRot="1" noChangeAspect="1" noChangeArrowheads="1" noTextEdit="1"/>
          </p:cNvSpPr>
          <p:nvPr>
            <p:ph type="sldImg"/>
          </p:nvPr>
        </p:nvSpPr>
        <p:spPr>
          <a:xfrm>
            <a:off x="139700" y="768350"/>
            <a:ext cx="6819900" cy="3836988"/>
          </a:xfrm>
          <a:ln/>
          <a:extLst/>
        </p:spPr>
      </p:sp>
      <p:sp>
        <p:nvSpPr>
          <p:cNvPr id="26629" name="Rectangle 3"/>
          <p:cNvSpPr>
            <a:spLocks noGrp="1" noChangeArrowheads="1"/>
          </p:cNvSpPr>
          <p:nvPr>
            <p:ph type="body" idx="1"/>
          </p:nvPr>
        </p:nvSpPr>
        <p:spPr>
          <a:noFill/>
        </p:spPr>
        <p:txBody>
          <a:bodyPr/>
          <a:lstStyle/>
          <a:p>
            <a:pPr eaLnBrk="1" hangingPunct="1"/>
            <a:endParaRPr lang="nl-NL" altLang="nl-NL" dirty="0">
              <a:latin typeface="Arial" pitchFamily="34" charset="0"/>
              <a:ea typeface="ＭＳ Ｐゴシック" pitchFamily="34" charset="-128"/>
            </a:endParaRPr>
          </a:p>
        </p:txBody>
      </p:sp>
    </p:spTree>
    <p:extLst>
      <p:ext uri="{BB962C8B-B14F-4D97-AF65-F5344CB8AC3E}">
        <p14:creationId xmlns:p14="http://schemas.microsoft.com/office/powerpoint/2010/main" val="2312599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koptekst 3"/>
          <p:cNvSpPr>
            <a:spLocks noGrp="1"/>
          </p:cNvSpPr>
          <p:nvPr>
            <p:ph type="hdr" sz="quarter" idx="10"/>
          </p:nvPr>
        </p:nvSpPr>
        <p:spPr/>
        <p:txBody>
          <a:bodyPr/>
          <a:lstStyle/>
          <a:p>
            <a:pPr>
              <a:defRPr/>
            </a:pPr>
            <a:r>
              <a:rPr lang="en-US" smtClean="0"/>
              <a:t>VUmc Basispresentatie</a:t>
            </a:r>
            <a:endParaRPr lang="en-US"/>
          </a:p>
        </p:txBody>
      </p:sp>
      <p:sp>
        <p:nvSpPr>
          <p:cNvPr id="5" name="Tijdelijke aanduiding voor dianummer 4"/>
          <p:cNvSpPr>
            <a:spLocks noGrp="1"/>
          </p:cNvSpPr>
          <p:nvPr>
            <p:ph type="sldNum" sz="quarter" idx="11"/>
          </p:nvPr>
        </p:nvSpPr>
        <p:spPr/>
        <p:txBody>
          <a:bodyPr/>
          <a:lstStyle/>
          <a:p>
            <a:pPr>
              <a:defRPr/>
            </a:pPr>
            <a:fld id="{AE6612CE-92F7-47FC-B047-6FA3FEA6EDAA}" type="slidenum">
              <a:rPr lang="en-US" altLang="nl-NL" smtClean="0"/>
              <a:pPr>
                <a:defRPr/>
              </a:pPr>
              <a:t>17</a:t>
            </a:fld>
            <a:endParaRPr lang="en-US" altLang="nl-NL"/>
          </a:p>
        </p:txBody>
      </p:sp>
    </p:spTree>
    <p:extLst>
      <p:ext uri="{BB962C8B-B14F-4D97-AF65-F5344CB8AC3E}">
        <p14:creationId xmlns:p14="http://schemas.microsoft.com/office/powerpoint/2010/main" val="6890064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4.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pagina - onderzoek">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p:nvSpPr>
        <p:spPr>
          <a:xfrm>
            <a:off x="0" y="713165"/>
            <a:ext cx="14401800" cy="3882904"/>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26"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771526" y="1248638"/>
            <a:ext cx="12730162" cy="1361687"/>
          </a:xfrm>
          <a:prstGeom prst="rect">
            <a:avLst/>
          </a:prstGeom>
        </p:spPr>
        <p:txBody>
          <a:bodyPr anchor="b">
            <a:normAutofit/>
          </a:bodyPr>
          <a:lstStyle>
            <a:lvl1pPr algn="l">
              <a:defRPr sz="5907"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797244" y="2764631"/>
            <a:ext cx="12730162" cy="771525"/>
          </a:xfrm>
          <a:prstGeom prst="rect">
            <a:avLst/>
          </a:prstGeom>
        </p:spPr>
        <p:txBody>
          <a:bodyPr>
            <a:normAutofit/>
          </a:bodyPr>
          <a:lstStyle>
            <a:lvl1pPr marL="0" indent="0" algn="l">
              <a:buNone/>
              <a:defRPr sz="4489" b="0">
                <a:solidFill>
                  <a:schemeClr val="bg1"/>
                </a:solidFill>
                <a:latin typeface="Trebuchet MS" panose="020B0603020202020204" pitchFamily="34" charset="0"/>
              </a:defRPr>
            </a:lvl1pPr>
            <a:lvl2pPr marL="540090" indent="0" algn="ctr">
              <a:buNone/>
              <a:defRPr sz="2363"/>
            </a:lvl2pPr>
            <a:lvl3pPr marL="1080181" indent="0" algn="ctr">
              <a:buNone/>
              <a:defRPr sz="2126"/>
            </a:lvl3pPr>
            <a:lvl4pPr marL="1620271" indent="0" algn="ctr">
              <a:buNone/>
              <a:defRPr sz="1890"/>
            </a:lvl4pPr>
            <a:lvl5pPr marL="2160361" indent="0" algn="ctr">
              <a:buNone/>
              <a:defRPr sz="1890"/>
            </a:lvl5pPr>
            <a:lvl6pPr marL="2700452" indent="0" algn="ctr">
              <a:buNone/>
              <a:defRPr sz="1890"/>
            </a:lvl6pPr>
            <a:lvl7pPr marL="3240542" indent="0" algn="ctr">
              <a:buNone/>
              <a:defRPr sz="1890"/>
            </a:lvl7pPr>
            <a:lvl8pPr marL="3780633" indent="0" algn="ctr">
              <a:buNone/>
              <a:defRPr sz="1890"/>
            </a:lvl8pPr>
            <a:lvl9pPr marL="4320723" indent="0" algn="ctr">
              <a:buNone/>
              <a:defRPr sz="189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94451" y="0"/>
            <a:ext cx="4209440" cy="1172485"/>
          </a:xfrm>
          <a:prstGeom prst="rect">
            <a:avLst/>
          </a:prstGeom>
        </p:spPr>
      </p:pic>
      <p:pic>
        <p:nvPicPr>
          <p:cNvPr id="12" name="Afbeelding 11"/>
          <p:cNvPicPr>
            <a:picLocks noChangeAspect="1"/>
          </p:cNvPicPr>
          <p:nvPr userDrawn="1"/>
        </p:nvPicPr>
        <p:blipFill>
          <a:blip r:embed="rId3"/>
          <a:stretch>
            <a:fillRect/>
          </a:stretch>
        </p:blipFill>
        <p:spPr>
          <a:xfrm>
            <a:off x="12766509" y="6946106"/>
            <a:ext cx="1470358" cy="1002185"/>
          </a:xfrm>
          <a:prstGeom prst="rect">
            <a:avLst/>
          </a:prstGeom>
        </p:spPr>
      </p:pic>
    </p:spTree>
    <p:extLst>
      <p:ext uri="{BB962C8B-B14F-4D97-AF65-F5344CB8AC3E}">
        <p14:creationId xmlns:p14="http://schemas.microsoft.com/office/powerpoint/2010/main" val="1320741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ee kolommen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795100" y="1299485"/>
            <a:ext cx="12717389" cy="1565821"/>
          </a:xfrm>
          <a:prstGeom prst="rect">
            <a:avLst/>
          </a:prstGeom>
        </p:spPr>
        <p:txBody>
          <a:bodyPr>
            <a:no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795100" y="2865305"/>
            <a:ext cx="6315789" cy="4431233"/>
          </a:xfrm>
          <a:prstGeom prst="rect">
            <a:avLst/>
          </a:prstGeom>
        </p:spPr>
        <p:txBody>
          <a:bodyPr/>
          <a:lstStyle>
            <a:lvl1pPr marL="0" indent="0">
              <a:lnSpc>
                <a:spcPct val="125000"/>
              </a:lnSpc>
              <a:spcBef>
                <a:spcPts val="0"/>
              </a:spcBef>
              <a:buNone/>
              <a:defRPr sz="2717"/>
            </a:lvl1pPr>
            <a:lvl2pPr marL="540090" indent="0">
              <a:buNone/>
              <a:defRPr/>
            </a:lvl2pPr>
            <a:lvl3pPr marL="1080181" indent="0">
              <a:buNone/>
              <a:defRPr/>
            </a:lvl3pPr>
            <a:lvl4pPr marL="1620271" indent="0">
              <a:buNone/>
              <a:defRPr/>
            </a:lvl4pPr>
            <a:lvl5pPr marL="2160361"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7431329" y="2865305"/>
            <a:ext cx="6081160" cy="4431233"/>
          </a:xfrm>
          <a:prstGeom prst="rect">
            <a:avLst/>
          </a:prstGeom>
        </p:spPr>
        <p:txBody>
          <a:bodyPr/>
          <a:lstStyle>
            <a:lvl1pPr>
              <a:lnSpc>
                <a:spcPct val="125000"/>
              </a:lnSpc>
              <a:spcBef>
                <a:spcPts val="0"/>
              </a:spcBef>
              <a:defRPr sz="2717"/>
            </a:lvl1pPr>
            <a:lvl2pPr>
              <a:defRPr sz="2717"/>
            </a:lvl2pPr>
            <a:lvl3pPr>
              <a:defRPr sz="2717"/>
            </a:lvl3pPr>
            <a:lvl4pPr>
              <a:defRPr sz="2717"/>
            </a:lvl4pPr>
            <a:lvl5pPr>
              <a:defRPr sz="2717"/>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a:xfrm>
            <a:off x="840105" y="7538443"/>
            <a:ext cx="4860608" cy="431304"/>
          </a:xfrm>
          <a:prstGeom prst="rect">
            <a:avLst/>
          </a:prstGeom>
        </p:spPr>
        <p:txBody>
          <a:bodyPr/>
          <a:lstStyle/>
          <a:p>
            <a:r>
              <a:rPr lang="nl-NL" smtClean="0"/>
              <a:t>Voorbeeld voettekst | juli 2019</a:t>
            </a:r>
            <a:endParaRPr lang="nl-NL" dirty="0"/>
          </a:p>
        </p:txBody>
      </p:sp>
    </p:spTree>
    <p:extLst>
      <p:ext uri="{BB962C8B-B14F-4D97-AF65-F5344CB8AC3E}">
        <p14:creationId xmlns:p14="http://schemas.microsoft.com/office/powerpoint/2010/main" val="3357318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Een kolom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795100" y="1299485"/>
            <a:ext cx="12717389" cy="1565821"/>
          </a:xfrm>
          <a:prstGeom prst="rect">
            <a:avLst/>
          </a:prstGeom>
        </p:spPr>
        <p:txBody>
          <a:bodyPr>
            <a:noAutofit/>
          </a:bodyPr>
          <a:lstStyle>
            <a:lvl1pPr>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820903" y="2865305"/>
            <a:ext cx="12691586" cy="4431233"/>
          </a:xfrm>
          <a:prstGeom prst="rect">
            <a:avLst/>
          </a:prstGeom>
        </p:spPr>
        <p:txBody>
          <a:bodyPr/>
          <a:lstStyle>
            <a:lvl1pPr>
              <a:lnSpc>
                <a:spcPct val="125000"/>
              </a:lnSpc>
              <a:spcBef>
                <a:spcPts val="0"/>
              </a:spcBef>
              <a:defRPr sz="2717"/>
            </a:lvl1pPr>
            <a:lvl2pPr>
              <a:defRPr sz="2717"/>
            </a:lvl2pPr>
            <a:lvl3pPr>
              <a:defRPr sz="2717"/>
            </a:lvl3pPr>
            <a:lvl4pPr>
              <a:defRPr sz="2717"/>
            </a:lvl4pPr>
            <a:lvl5pPr>
              <a:defRPr sz="2717"/>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a:xfrm>
            <a:off x="840105" y="7538443"/>
            <a:ext cx="4860608" cy="431304"/>
          </a:xfrm>
          <a:prstGeom prst="rect">
            <a:avLst/>
          </a:prstGeom>
        </p:spPr>
        <p:txBody>
          <a:bodyPr/>
          <a:lstStyle/>
          <a:p>
            <a:r>
              <a:rPr lang="nl-NL" smtClean="0"/>
              <a:t>Voorbeeld voettekst | juli 2019</a:t>
            </a:r>
            <a:endParaRPr lang="nl-NL" dirty="0"/>
          </a:p>
        </p:txBody>
      </p:sp>
    </p:spTree>
    <p:extLst>
      <p:ext uri="{BB962C8B-B14F-4D97-AF65-F5344CB8AC3E}">
        <p14:creationId xmlns:p14="http://schemas.microsoft.com/office/powerpoint/2010/main" val="27932263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kst en beeld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795100" y="1700656"/>
            <a:ext cx="6315789" cy="763479"/>
          </a:xfrm>
          <a:prstGeom prst="rect">
            <a:avLst/>
          </a:prstGeom>
        </p:spPr>
        <p:txBody>
          <a:bodyPr anchor="t" anchorCtr="0">
            <a:sp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795100" y="2775948"/>
            <a:ext cx="6315789" cy="4204279"/>
          </a:xfrm>
          <a:prstGeom prst="rect">
            <a:avLst/>
          </a:prstGeom>
        </p:spPr>
        <p:txBody>
          <a:bodyPr/>
          <a:lstStyle>
            <a:lvl1pPr marL="0" indent="0">
              <a:lnSpc>
                <a:spcPct val="125000"/>
              </a:lnSpc>
              <a:spcBef>
                <a:spcPts val="0"/>
              </a:spcBef>
              <a:buFont typeface="Arial" panose="020B0604020202020204" pitchFamily="34" charset="0"/>
              <a:buNone/>
              <a:defRPr sz="2717"/>
            </a:lvl1pPr>
            <a:lvl2pPr marL="540090" indent="0">
              <a:buNone/>
              <a:defRPr/>
            </a:lvl2pPr>
            <a:lvl3pPr marL="1080181" indent="0">
              <a:buNone/>
              <a:defRPr/>
            </a:lvl3pPr>
            <a:lvl4pPr marL="1620271" indent="0">
              <a:buNone/>
              <a:defRPr/>
            </a:lvl4pPr>
            <a:lvl5pPr marL="2160361"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a:xfrm>
            <a:off x="840105" y="7538443"/>
            <a:ext cx="4860608" cy="431304"/>
          </a:xfrm>
          <a:prstGeom prst="rect">
            <a:avLst/>
          </a:prstGeom>
        </p:spPr>
        <p:txBody>
          <a:bodyPr/>
          <a:lstStyle/>
          <a:p>
            <a:r>
              <a:rPr lang="nl-NL" smtClean="0"/>
              <a:t>Voorbeeld voettekst | juli 2019</a:t>
            </a:r>
            <a:endParaRPr lang="nl-NL" dirty="0"/>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7514065" y="1823455"/>
            <a:ext cx="5970746" cy="5156772"/>
          </a:xfrm>
          <a:prstGeom prst="rect">
            <a:avLst/>
          </a:prstGeom>
          <a:blipFill>
            <a:blip r:embed="rId2"/>
            <a:stretch>
              <a:fillRect/>
            </a:stretch>
          </a:blipFill>
        </p:spPr>
        <p:txBody>
          <a:bodyPr/>
          <a:lstStyle>
            <a:lvl1pPr>
              <a:defRPr>
                <a:noFill/>
              </a:defRPr>
            </a:lvl1pPr>
          </a:lstStyle>
          <a:p>
            <a:r>
              <a:rPr lang="nl-NL" smtClean="0"/>
              <a:t>Klik op het pictogram als u een afbeelding wilt toevoegen</a:t>
            </a:r>
            <a:endParaRPr lang="nl-NL"/>
          </a:p>
        </p:txBody>
      </p:sp>
      <p:pic>
        <p:nvPicPr>
          <p:cNvPr id="7" name="Picture 2" descr="ouderenzor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7514065" y="1823455"/>
            <a:ext cx="5972192" cy="51567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9948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taand kleurvlak - patiëntenzor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p:nvSpPr>
        <p:spPr>
          <a:xfrm>
            <a:off x="0" y="7398607"/>
            <a:ext cx="14401800" cy="702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26"/>
          </a:p>
        </p:txBody>
      </p:sp>
      <p:sp>
        <p:nvSpPr>
          <p:cNvPr id="7" name="Rechthoek 6">
            <a:extLst>
              <a:ext uri="{FF2B5EF4-FFF2-40B4-BE49-F238E27FC236}">
                <a16:creationId xmlns:a16="http://schemas.microsoft.com/office/drawing/2014/main" id="{77FC29EB-7314-49D1-BCCF-0C1FC9DD7AFF}"/>
              </a:ext>
            </a:extLst>
          </p:cNvPr>
          <p:cNvSpPr/>
          <p:nvPr/>
        </p:nvSpPr>
        <p:spPr>
          <a:xfrm>
            <a:off x="0" y="1820227"/>
            <a:ext cx="7200900" cy="5578381"/>
          </a:xfrm>
          <a:prstGeom prst="rect">
            <a:avLst/>
          </a:prstGeom>
          <a:solidFill>
            <a:srgbClr val="694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26"/>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765096" y="3195401"/>
            <a:ext cx="6330791" cy="3784827"/>
          </a:xfrm>
          <a:prstGeom prst="rect">
            <a:avLst/>
          </a:prstGeom>
        </p:spPr>
        <p:txBody>
          <a:bodyPr/>
          <a:lstStyle>
            <a:lvl1pPr marL="0" indent="0">
              <a:lnSpc>
                <a:spcPct val="125000"/>
              </a:lnSpc>
              <a:spcBef>
                <a:spcPts val="0"/>
              </a:spcBef>
              <a:buFont typeface="Arial" panose="020B0604020202020204" pitchFamily="34" charset="0"/>
              <a:buNone/>
              <a:defRPr sz="2717">
                <a:solidFill>
                  <a:schemeClr val="bg1"/>
                </a:solidFill>
              </a:defRPr>
            </a:lvl1pPr>
            <a:lvl2pPr marL="540090" indent="0">
              <a:buNone/>
              <a:defRPr/>
            </a:lvl2pPr>
            <a:lvl3pPr marL="1080181" indent="0">
              <a:buNone/>
              <a:defRPr/>
            </a:lvl3pPr>
            <a:lvl4pPr marL="1620271" indent="0">
              <a:buNone/>
              <a:defRPr/>
            </a:lvl4pPr>
            <a:lvl5pPr marL="2160361"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a:xfrm>
            <a:off x="840105" y="7538443"/>
            <a:ext cx="4860608" cy="431304"/>
          </a:xfrm>
          <a:prstGeom prst="rect">
            <a:avLst/>
          </a:prstGeom>
        </p:spPr>
        <p:txBody>
          <a:bodyPr/>
          <a:lstStyle/>
          <a:p>
            <a:r>
              <a:rPr lang="nl-NL" smtClean="0"/>
              <a:t>Voorbeeld voettekst | juli 2019</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765096" y="2225647"/>
            <a:ext cx="6315789" cy="763479"/>
          </a:xfrm>
          <a:prstGeom prst="rect">
            <a:avLst/>
          </a:prstGeom>
        </p:spPr>
        <p:txBody>
          <a:bodyPr anchor="t" anchorCtr="0">
            <a:spAutoFit/>
          </a:bodyPr>
          <a:lstStyle>
            <a:lvl1pPr>
              <a:defRPr>
                <a:solidFill>
                  <a:schemeClr val="bg1"/>
                </a:solidFill>
              </a:defRPr>
            </a:lvl1pPr>
          </a:lstStyle>
          <a:p>
            <a:r>
              <a:rPr lang="nl-NL" dirty="0"/>
              <a:t>Hier de titel</a:t>
            </a:r>
          </a:p>
        </p:txBody>
      </p:sp>
      <p:pic>
        <p:nvPicPr>
          <p:cNvPr id="10" name="Picture 2" descr="ouderenzor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200900" y="1820227"/>
            <a:ext cx="8500382" cy="55783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5560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Liggend kleurvlak - patiëntenzorg">
    <p:spTree>
      <p:nvGrpSpPr>
        <p:cNvPr id="1" name=""/>
        <p:cNvGrpSpPr/>
        <p:nvPr/>
      </p:nvGrpSpPr>
      <p:grpSpPr>
        <a:xfrm>
          <a:off x="0" y="0"/>
          <a:ext cx="0" cy="0"/>
          <a:chOff x="0" y="0"/>
          <a:chExt cx="0" cy="0"/>
        </a:xfrm>
      </p:grpSpPr>
      <p:pic>
        <p:nvPicPr>
          <p:cNvPr id="13" name="Picture 3" descr="dokterstas [1556984#1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813237"/>
            <a:ext cx="7230059" cy="48200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ouderenzor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30060" y="1812634"/>
            <a:ext cx="7190322" cy="47186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Rechthoek 6">
            <a:extLst>
              <a:ext uri="{FF2B5EF4-FFF2-40B4-BE49-F238E27FC236}">
                <a16:creationId xmlns:a16="http://schemas.microsoft.com/office/drawing/2014/main" id="{77FC29EB-7314-49D1-BCCF-0C1FC9DD7AFF}"/>
              </a:ext>
            </a:extLst>
          </p:cNvPr>
          <p:cNvSpPr/>
          <p:nvPr/>
        </p:nvSpPr>
        <p:spPr>
          <a:xfrm>
            <a:off x="0" y="5151414"/>
            <a:ext cx="14401800" cy="2245541"/>
          </a:xfrm>
          <a:prstGeom prst="rect">
            <a:avLst/>
          </a:prstGeom>
          <a:solidFill>
            <a:srgbClr val="694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26"/>
          </a:p>
        </p:txBody>
      </p:sp>
      <p:sp>
        <p:nvSpPr>
          <p:cNvPr id="8" name="Rechthoek 7">
            <a:extLst>
              <a:ext uri="{FF2B5EF4-FFF2-40B4-BE49-F238E27FC236}">
                <a16:creationId xmlns:a16="http://schemas.microsoft.com/office/drawing/2014/main" id="{59E529B3-AB90-4577-AB7E-9471B1A4493D}"/>
              </a:ext>
            </a:extLst>
          </p:cNvPr>
          <p:cNvSpPr/>
          <p:nvPr/>
        </p:nvSpPr>
        <p:spPr>
          <a:xfrm>
            <a:off x="0" y="7398607"/>
            <a:ext cx="14401800" cy="702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26"/>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776346" y="5423178"/>
            <a:ext cx="6424553" cy="1687711"/>
          </a:xfrm>
          <a:prstGeom prst="rect">
            <a:avLst/>
          </a:prstGeom>
        </p:spPr>
        <p:txBody>
          <a:bodyPr/>
          <a:lstStyle>
            <a:lvl1pPr marL="0" indent="0">
              <a:lnSpc>
                <a:spcPct val="125000"/>
              </a:lnSpc>
              <a:spcBef>
                <a:spcPts val="0"/>
              </a:spcBef>
              <a:buFont typeface="Arial" panose="020B0604020202020204" pitchFamily="34" charset="0"/>
              <a:buNone/>
              <a:defRPr sz="2717">
                <a:solidFill>
                  <a:schemeClr val="bg1"/>
                </a:solidFill>
              </a:defRPr>
            </a:lvl1pPr>
            <a:lvl2pPr marL="540090" indent="0">
              <a:buNone/>
              <a:defRPr/>
            </a:lvl2pPr>
            <a:lvl3pPr marL="1080181" indent="0">
              <a:buNone/>
              <a:defRPr/>
            </a:lvl3pPr>
            <a:lvl4pPr marL="1620271" indent="0">
              <a:buNone/>
              <a:defRPr/>
            </a:lvl4pPr>
            <a:lvl5pPr marL="2160361"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a:xfrm>
            <a:off x="840105" y="7538443"/>
            <a:ext cx="4860608" cy="431304"/>
          </a:xfrm>
          <a:prstGeom prst="rect">
            <a:avLst/>
          </a:prstGeom>
        </p:spPr>
        <p:txBody>
          <a:bodyPr/>
          <a:lstStyle/>
          <a:p>
            <a:r>
              <a:rPr lang="nl-NL" smtClean="0"/>
              <a:t>Voorbeeld voettekst | juli 2019</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765096" y="2225647"/>
            <a:ext cx="6315789" cy="763479"/>
          </a:xfrm>
          <a:prstGeom prst="rect">
            <a:avLst/>
          </a:prstGeom>
        </p:spPr>
        <p:txBody>
          <a:bodyPr anchor="t" anchorCtr="0">
            <a:spAutoFit/>
          </a:bodyPr>
          <a:lstStyle>
            <a:lvl1pPr>
              <a:defRPr>
                <a:solidFill>
                  <a:schemeClr val="bg1"/>
                </a:solidFill>
              </a:defRPr>
            </a:lvl1pPr>
          </a:lstStyle>
          <a:p>
            <a:r>
              <a:rPr lang="nl-NL" dirty="0"/>
              <a:t>Hier de titel</a:t>
            </a:r>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7437179" y="5434430"/>
            <a:ext cx="6424553" cy="1687711"/>
          </a:xfrm>
          <a:prstGeom prst="rect">
            <a:avLst/>
          </a:prstGeom>
        </p:spPr>
        <p:txBody>
          <a:bodyPr/>
          <a:lstStyle>
            <a:lvl1pPr marL="405068" indent="-405068">
              <a:lnSpc>
                <a:spcPct val="125000"/>
              </a:lnSpc>
              <a:spcBef>
                <a:spcPts val="0"/>
              </a:spcBef>
              <a:buFont typeface="Arial" panose="020B0604020202020204" pitchFamily="34" charset="0"/>
              <a:buChar char="•"/>
              <a:defRPr sz="2717">
                <a:solidFill>
                  <a:schemeClr val="bg1"/>
                </a:solidFill>
              </a:defRPr>
            </a:lvl1pPr>
            <a:lvl2pPr marL="540090" indent="0">
              <a:buNone/>
              <a:defRPr/>
            </a:lvl2pPr>
            <a:lvl3pPr marL="1080181" indent="0">
              <a:buNone/>
              <a:defRPr/>
            </a:lvl3pPr>
            <a:lvl4pPr marL="1620271" indent="0">
              <a:buNone/>
              <a:defRPr/>
            </a:lvl4pPr>
            <a:lvl5pPr marL="2160361" indent="0">
              <a:buNone/>
              <a:defRPr/>
            </a:lvl5pPr>
          </a:lstStyle>
          <a:p>
            <a:pPr lvl="0"/>
            <a:r>
              <a:rPr lang="nl-NL" dirty="0"/>
              <a:t>Hier een puntenlijst</a:t>
            </a:r>
          </a:p>
        </p:txBody>
      </p:sp>
    </p:spTree>
    <p:extLst>
      <p:ext uri="{BB962C8B-B14F-4D97-AF65-F5344CB8AC3E}">
        <p14:creationId xmlns:p14="http://schemas.microsoft.com/office/powerpoint/2010/main" val="41284579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elpagina - onderwijs">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p:nvSpPr>
        <p:spPr>
          <a:xfrm>
            <a:off x="0" y="713166"/>
            <a:ext cx="14401800" cy="3337341"/>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26"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771526" y="1248638"/>
            <a:ext cx="12730162" cy="1361687"/>
          </a:xfrm>
          <a:prstGeom prst="rect">
            <a:avLst/>
          </a:prstGeom>
        </p:spPr>
        <p:txBody>
          <a:bodyPr anchor="b">
            <a:normAutofit/>
          </a:bodyPr>
          <a:lstStyle>
            <a:lvl1pPr algn="l">
              <a:defRPr sz="5907"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797244" y="2764631"/>
            <a:ext cx="12730162" cy="771525"/>
          </a:xfrm>
          <a:prstGeom prst="rect">
            <a:avLst/>
          </a:prstGeom>
        </p:spPr>
        <p:txBody>
          <a:bodyPr>
            <a:normAutofit/>
          </a:bodyPr>
          <a:lstStyle>
            <a:lvl1pPr marL="0" indent="0" algn="l">
              <a:buNone/>
              <a:defRPr sz="4489" b="0">
                <a:solidFill>
                  <a:schemeClr val="bg1"/>
                </a:solidFill>
                <a:latin typeface="Trebuchet MS" panose="020B0603020202020204" pitchFamily="34" charset="0"/>
              </a:defRPr>
            </a:lvl1pPr>
            <a:lvl2pPr marL="540090" indent="0" algn="ctr">
              <a:buNone/>
              <a:defRPr sz="2363"/>
            </a:lvl2pPr>
            <a:lvl3pPr marL="1080181" indent="0" algn="ctr">
              <a:buNone/>
              <a:defRPr sz="2126"/>
            </a:lvl3pPr>
            <a:lvl4pPr marL="1620271" indent="0" algn="ctr">
              <a:buNone/>
              <a:defRPr sz="1890"/>
            </a:lvl4pPr>
            <a:lvl5pPr marL="2160361" indent="0" algn="ctr">
              <a:buNone/>
              <a:defRPr sz="1890"/>
            </a:lvl5pPr>
            <a:lvl6pPr marL="2700452" indent="0" algn="ctr">
              <a:buNone/>
              <a:defRPr sz="1890"/>
            </a:lvl6pPr>
            <a:lvl7pPr marL="3240542" indent="0" algn="ctr">
              <a:buNone/>
              <a:defRPr sz="1890"/>
            </a:lvl7pPr>
            <a:lvl8pPr marL="3780633" indent="0" algn="ctr">
              <a:buNone/>
              <a:defRPr sz="1890"/>
            </a:lvl8pPr>
            <a:lvl9pPr marL="4320723" indent="0" algn="ctr">
              <a:buNone/>
              <a:defRPr sz="189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94451" y="0"/>
            <a:ext cx="4209440" cy="1172485"/>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4050506"/>
            <a:ext cx="14401800" cy="4050507"/>
          </a:xfrm>
          <a:prstGeom prst="rect">
            <a:avLst/>
          </a:prstGeom>
          <a:blipFill>
            <a:blip r:embed="rId3"/>
            <a:stretch>
              <a:fillRect/>
            </a:stretch>
          </a:blipFill>
        </p:spPr>
        <p:txBody>
          <a:bodyPr/>
          <a:lstStyle>
            <a:lvl1pPr marL="0" indent="0">
              <a:buNone/>
              <a:defRPr>
                <a:noFill/>
              </a:defRPr>
            </a:lvl1pPr>
          </a:lstStyle>
          <a:p>
            <a:r>
              <a:rPr lang="nl-NL" smtClean="0"/>
              <a:t>Klik op het pictogram als u een afbeelding wilt toevoegen</a:t>
            </a:r>
            <a:endParaRPr lang="nl-NL" dirty="0"/>
          </a:p>
        </p:txBody>
      </p:sp>
    </p:spTree>
    <p:extLst>
      <p:ext uri="{BB962C8B-B14F-4D97-AF65-F5344CB8AC3E}">
        <p14:creationId xmlns:p14="http://schemas.microsoft.com/office/powerpoint/2010/main" val="556362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ee kolommen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795100" y="1299485"/>
            <a:ext cx="12717389" cy="1565821"/>
          </a:xfrm>
          <a:prstGeom prst="rect">
            <a:avLst/>
          </a:prstGeom>
        </p:spPr>
        <p:txBody>
          <a:bodyPr>
            <a:no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795100" y="2865305"/>
            <a:ext cx="6315789" cy="4431233"/>
          </a:xfrm>
          <a:prstGeom prst="rect">
            <a:avLst/>
          </a:prstGeom>
        </p:spPr>
        <p:txBody>
          <a:bodyPr/>
          <a:lstStyle>
            <a:lvl1pPr marL="0" indent="0">
              <a:lnSpc>
                <a:spcPct val="125000"/>
              </a:lnSpc>
              <a:spcBef>
                <a:spcPts val="0"/>
              </a:spcBef>
              <a:buNone/>
              <a:defRPr sz="2717"/>
            </a:lvl1pPr>
            <a:lvl2pPr marL="540090" indent="0">
              <a:buNone/>
              <a:defRPr/>
            </a:lvl2pPr>
            <a:lvl3pPr marL="1080181" indent="0">
              <a:buNone/>
              <a:defRPr/>
            </a:lvl3pPr>
            <a:lvl4pPr marL="1620271" indent="0">
              <a:buNone/>
              <a:defRPr/>
            </a:lvl4pPr>
            <a:lvl5pPr marL="2160361"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7431329" y="2865305"/>
            <a:ext cx="6081160" cy="4431233"/>
          </a:xfrm>
          <a:prstGeom prst="rect">
            <a:avLst/>
          </a:prstGeom>
        </p:spPr>
        <p:txBody>
          <a:bodyPr/>
          <a:lstStyle>
            <a:lvl1pPr>
              <a:lnSpc>
                <a:spcPct val="125000"/>
              </a:lnSpc>
              <a:spcBef>
                <a:spcPts val="0"/>
              </a:spcBef>
              <a:defRPr sz="2717"/>
            </a:lvl1pPr>
            <a:lvl2pPr>
              <a:defRPr sz="2717"/>
            </a:lvl2pPr>
            <a:lvl3pPr>
              <a:defRPr sz="2717"/>
            </a:lvl3pPr>
            <a:lvl4pPr>
              <a:defRPr sz="2717"/>
            </a:lvl4pPr>
            <a:lvl5pPr>
              <a:defRPr sz="2717"/>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a:xfrm>
            <a:off x="840105" y="7538443"/>
            <a:ext cx="4860608" cy="431304"/>
          </a:xfrm>
          <a:prstGeom prst="rect">
            <a:avLst/>
          </a:prstGeom>
        </p:spPr>
        <p:txBody>
          <a:bodyPr/>
          <a:lstStyle/>
          <a:p>
            <a:r>
              <a:rPr lang="nl-NL" smtClean="0"/>
              <a:t>Voorbeeld voettekst | juli 2019</a:t>
            </a:r>
            <a:endParaRPr lang="nl-NL" dirty="0"/>
          </a:p>
        </p:txBody>
      </p:sp>
    </p:spTree>
    <p:extLst>
      <p:ext uri="{BB962C8B-B14F-4D97-AF65-F5344CB8AC3E}">
        <p14:creationId xmlns:p14="http://schemas.microsoft.com/office/powerpoint/2010/main" val="9569092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Een kolom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795100" y="1299485"/>
            <a:ext cx="12717389" cy="1565821"/>
          </a:xfrm>
          <a:prstGeom prst="rect">
            <a:avLst/>
          </a:prstGeom>
        </p:spPr>
        <p:txBody>
          <a:bodyPr>
            <a:noAutofit/>
          </a:bodyPr>
          <a:lstStyle>
            <a:lvl1pPr>
              <a:defRPr>
                <a:solidFill>
                  <a:srgbClr val="6AB650"/>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820903" y="2865305"/>
            <a:ext cx="12691586" cy="4431233"/>
          </a:xfrm>
          <a:prstGeom prst="rect">
            <a:avLst/>
          </a:prstGeom>
        </p:spPr>
        <p:txBody>
          <a:bodyPr/>
          <a:lstStyle>
            <a:lvl1pPr>
              <a:lnSpc>
                <a:spcPct val="125000"/>
              </a:lnSpc>
              <a:spcBef>
                <a:spcPts val="0"/>
              </a:spcBef>
              <a:defRPr sz="2717"/>
            </a:lvl1pPr>
            <a:lvl2pPr>
              <a:defRPr sz="2717"/>
            </a:lvl2pPr>
            <a:lvl3pPr>
              <a:defRPr sz="2717"/>
            </a:lvl3pPr>
            <a:lvl4pPr>
              <a:defRPr sz="2717"/>
            </a:lvl4pPr>
            <a:lvl5pPr>
              <a:defRPr sz="2717"/>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a:xfrm>
            <a:off x="840105" y="7538443"/>
            <a:ext cx="4860608" cy="431304"/>
          </a:xfrm>
          <a:prstGeom prst="rect">
            <a:avLst/>
          </a:prstGeom>
        </p:spPr>
        <p:txBody>
          <a:bodyPr/>
          <a:lstStyle/>
          <a:p>
            <a:r>
              <a:rPr lang="nl-NL" smtClean="0"/>
              <a:t>Voorbeeld voettekst | juli 2019</a:t>
            </a:r>
            <a:endParaRPr lang="nl-NL" dirty="0"/>
          </a:p>
        </p:txBody>
      </p:sp>
    </p:spTree>
    <p:extLst>
      <p:ext uri="{BB962C8B-B14F-4D97-AF65-F5344CB8AC3E}">
        <p14:creationId xmlns:p14="http://schemas.microsoft.com/office/powerpoint/2010/main" val="11809326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kst en beeld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795100" y="1700656"/>
            <a:ext cx="6315789" cy="763479"/>
          </a:xfrm>
          <a:prstGeom prst="rect">
            <a:avLst/>
          </a:prstGeom>
        </p:spPr>
        <p:txBody>
          <a:bodyPr anchor="t" anchorCtr="0">
            <a:sp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795100" y="2775948"/>
            <a:ext cx="6315789" cy="4204279"/>
          </a:xfrm>
          <a:prstGeom prst="rect">
            <a:avLst/>
          </a:prstGeom>
        </p:spPr>
        <p:txBody>
          <a:bodyPr/>
          <a:lstStyle>
            <a:lvl1pPr marL="0" indent="0">
              <a:lnSpc>
                <a:spcPct val="125000"/>
              </a:lnSpc>
              <a:spcBef>
                <a:spcPts val="0"/>
              </a:spcBef>
              <a:buFont typeface="Arial" panose="020B0604020202020204" pitchFamily="34" charset="0"/>
              <a:buNone/>
              <a:defRPr sz="2717"/>
            </a:lvl1pPr>
            <a:lvl2pPr marL="540090" indent="0">
              <a:buNone/>
              <a:defRPr/>
            </a:lvl2pPr>
            <a:lvl3pPr marL="1080181" indent="0">
              <a:buNone/>
              <a:defRPr/>
            </a:lvl3pPr>
            <a:lvl4pPr marL="1620271" indent="0">
              <a:buNone/>
              <a:defRPr/>
            </a:lvl4pPr>
            <a:lvl5pPr marL="2160361"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a:xfrm>
            <a:off x="840105" y="7538443"/>
            <a:ext cx="4860608" cy="431304"/>
          </a:xfrm>
          <a:prstGeom prst="rect">
            <a:avLst/>
          </a:prstGeom>
        </p:spPr>
        <p:txBody>
          <a:bodyPr/>
          <a:lstStyle/>
          <a:p>
            <a:r>
              <a:rPr lang="nl-NL" smtClean="0"/>
              <a:t>Voorbeeld voettekst | juli 2019</a:t>
            </a:r>
            <a:endParaRPr lang="nl-NL" dirty="0"/>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7514065" y="1823455"/>
            <a:ext cx="5970746" cy="5156772"/>
          </a:xfrm>
          <a:prstGeom prst="rect">
            <a:avLst/>
          </a:prstGeom>
          <a:blipFill>
            <a:blip r:embed="rId2"/>
            <a:stretch>
              <a:fillRect/>
            </a:stretch>
          </a:blipFill>
        </p:spPr>
        <p:txBody>
          <a:bodyPr/>
          <a:lstStyle>
            <a:lvl1pPr>
              <a:defRPr>
                <a:noFill/>
              </a:defRPr>
            </a:lvl1pPr>
          </a:lstStyle>
          <a:p>
            <a:r>
              <a:rPr lang="nl-NL" smtClean="0"/>
              <a:t>Klik op het pictogram als u een afbeelding wilt toevoegen</a:t>
            </a:r>
            <a:endParaRPr lang="nl-NL"/>
          </a:p>
        </p:txBody>
      </p:sp>
    </p:spTree>
    <p:extLst>
      <p:ext uri="{BB962C8B-B14F-4D97-AF65-F5344CB8AC3E}">
        <p14:creationId xmlns:p14="http://schemas.microsoft.com/office/powerpoint/2010/main" val="35322410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taand kleurvlak - onderwijs">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p:nvSpPr>
        <p:spPr>
          <a:xfrm>
            <a:off x="0" y="7398607"/>
            <a:ext cx="14401800" cy="702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26"/>
          </a:p>
        </p:txBody>
      </p:sp>
      <p:sp>
        <p:nvSpPr>
          <p:cNvPr id="7" name="Rechthoek 6">
            <a:extLst>
              <a:ext uri="{FF2B5EF4-FFF2-40B4-BE49-F238E27FC236}">
                <a16:creationId xmlns:a16="http://schemas.microsoft.com/office/drawing/2014/main" id="{77FC29EB-7314-49D1-BCCF-0C1FC9DD7AFF}"/>
              </a:ext>
            </a:extLst>
          </p:cNvPr>
          <p:cNvSpPr/>
          <p:nvPr/>
        </p:nvSpPr>
        <p:spPr>
          <a:xfrm>
            <a:off x="0" y="1820227"/>
            <a:ext cx="7200900" cy="5578381"/>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26"/>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765096" y="3195401"/>
            <a:ext cx="6330791" cy="3784827"/>
          </a:xfrm>
          <a:prstGeom prst="rect">
            <a:avLst/>
          </a:prstGeom>
        </p:spPr>
        <p:txBody>
          <a:bodyPr/>
          <a:lstStyle>
            <a:lvl1pPr marL="0" indent="0">
              <a:lnSpc>
                <a:spcPct val="125000"/>
              </a:lnSpc>
              <a:spcBef>
                <a:spcPts val="0"/>
              </a:spcBef>
              <a:buFont typeface="Arial" panose="020B0604020202020204" pitchFamily="34" charset="0"/>
              <a:buNone/>
              <a:defRPr sz="2717">
                <a:solidFill>
                  <a:schemeClr val="bg1"/>
                </a:solidFill>
              </a:defRPr>
            </a:lvl1pPr>
            <a:lvl2pPr marL="540090" indent="0">
              <a:buNone/>
              <a:defRPr/>
            </a:lvl2pPr>
            <a:lvl3pPr marL="1080181" indent="0">
              <a:buNone/>
              <a:defRPr/>
            </a:lvl3pPr>
            <a:lvl4pPr marL="1620271" indent="0">
              <a:buNone/>
              <a:defRPr/>
            </a:lvl4pPr>
            <a:lvl5pPr marL="2160361"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a:xfrm>
            <a:off x="840105" y="7538443"/>
            <a:ext cx="4860608" cy="431304"/>
          </a:xfrm>
          <a:prstGeom prst="rect">
            <a:avLst/>
          </a:prstGeom>
        </p:spPr>
        <p:txBody>
          <a:bodyPr/>
          <a:lstStyle/>
          <a:p>
            <a:r>
              <a:rPr lang="nl-NL" smtClean="0"/>
              <a:t>Voorbeeld voettekst | juli 2019</a:t>
            </a:r>
            <a:endParaRPr lang="nl-NL" dirty="0"/>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7200900" y="1820227"/>
            <a:ext cx="7200900" cy="5578383"/>
          </a:xfrm>
          <a:prstGeom prst="rect">
            <a:avLst/>
          </a:prstGeom>
          <a:blipFill>
            <a:blip r:embed="rId2"/>
            <a:stretch>
              <a:fillRect/>
            </a:stretch>
          </a:blipFill>
        </p:spPr>
        <p:txBody>
          <a:bodyPr/>
          <a:lstStyle>
            <a:lvl1pPr>
              <a:defRPr>
                <a:noFill/>
              </a:defRPr>
            </a:lvl1pPr>
          </a:lstStyle>
          <a:p>
            <a:r>
              <a:rPr lang="nl-NL" smtClean="0"/>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765096" y="2225647"/>
            <a:ext cx="6315789" cy="763479"/>
          </a:xfrm>
          <a:prstGeom prst="rect">
            <a:avLst/>
          </a:prstGeo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1727326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wee kolommen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795100" y="1299485"/>
            <a:ext cx="12717389" cy="1565821"/>
          </a:xfrm>
          <a:prstGeom prst="rect">
            <a:avLst/>
          </a:prstGeom>
        </p:spPr>
        <p:txBody>
          <a:bodyPr>
            <a:no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795100" y="2865305"/>
            <a:ext cx="6315789" cy="4431233"/>
          </a:xfrm>
          <a:prstGeom prst="rect">
            <a:avLst/>
          </a:prstGeom>
        </p:spPr>
        <p:txBody>
          <a:bodyPr/>
          <a:lstStyle>
            <a:lvl1pPr marL="0" indent="0">
              <a:lnSpc>
                <a:spcPct val="125000"/>
              </a:lnSpc>
              <a:spcBef>
                <a:spcPts val="0"/>
              </a:spcBef>
              <a:buNone/>
              <a:defRPr sz="2717"/>
            </a:lvl1pPr>
            <a:lvl2pPr marL="540090" indent="0">
              <a:buNone/>
              <a:defRPr/>
            </a:lvl2pPr>
            <a:lvl3pPr marL="1080181" indent="0">
              <a:buNone/>
              <a:defRPr/>
            </a:lvl3pPr>
            <a:lvl4pPr marL="1620271" indent="0">
              <a:buNone/>
              <a:defRPr/>
            </a:lvl4pPr>
            <a:lvl5pPr marL="2160361"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7431329" y="2865305"/>
            <a:ext cx="6081160" cy="4431233"/>
          </a:xfrm>
          <a:prstGeom prst="rect">
            <a:avLst/>
          </a:prstGeom>
        </p:spPr>
        <p:txBody>
          <a:bodyPr/>
          <a:lstStyle>
            <a:lvl1pPr>
              <a:lnSpc>
                <a:spcPct val="125000"/>
              </a:lnSpc>
              <a:spcBef>
                <a:spcPts val="0"/>
              </a:spcBef>
              <a:defRPr sz="2717"/>
            </a:lvl1pPr>
            <a:lvl2pPr>
              <a:defRPr sz="2717"/>
            </a:lvl2pPr>
            <a:lvl3pPr>
              <a:defRPr sz="2717"/>
            </a:lvl3pPr>
            <a:lvl4pPr>
              <a:defRPr sz="2717"/>
            </a:lvl4pPr>
            <a:lvl5pPr>
              <a:defRPr sz="2717"/>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a:xfrm>
            <a:off x="840105" y="7538443"/>
            <a:ext cx="4860608" cy="431304"/>
          </a:xfrm>
          <a:prstGeom prst="rect">
            <a:avLst/>
          </a:prstGeom>
        </p:spPr>
        <p:txBody>
          <a:bodyPr/>
          <a:lstStyle/>
          <a:p>
            <a:r>
              <a:rPr lang="nl-NL" smtClean="0"/>
              <a:t>Voorbeeld voettekst | juli 2019</a:t>
            </a:r>
            <a:endParaRPr lang="nl-NL" dirty="0"/>
          </a:p>
        </p:txBody>
      </p:sp>
    </p:spTree>
    <p:extLst>
      <p:ext uri="{BB962C8B-B14F-4D97-AF65-F5344CB8AC3E}">
        <p14:creationId xmlns:p14="http://schemas.microsoft.com/office/powerpoint/2010/main" val="39850453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Liggend kleurvlak - onderwijs">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p:nvSpPr>
        <p:spPr>
          <a:xfrm>
            <a:off x="0" y="5151414"/>
            <a:ext cx="14401800" cy="2245541"/>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26"/>
          </a:p>
        </p:txBody>
      </p:sp>
      <p:sp>
        <p:nvSpPr>
          <p:cNvPr id="8" name="Rechthoek 7">
            <a:extLst>
              <a:ext uri="{FF2B5EF4-FFF2-40B4-BE49-F238E27FC236}">
                <a16:creationId xmlns:a16="http://schemas.microsoft.com/office/drawing/2014/main" id="{59E529B3-AB90-4577-AB7E-9471B1A4493D}"/>
              </a:ext>
            </a:extLst>
          </p:cNvPr>
          <p:cNvSpPr/>
          <p:nvPr/>
        </p:nvSpPr>
        <p:spPr>
          <a:xfrm>
            <a:off x="0" y="7398607"/>
            <a:ext cx="14401800" cy="702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26"/>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776346" y="5423178"/>
            <a:ext cx="6424553" cy="1687711"/>
          </a:xfrm>
          <a:prstGeom prst="rect">
            <a:avLst/>
          </a:prstGeom>
        </p:spPr>
        <p:txBody>
          <a:bodyPr/>
          <a:lstStyle>
            <a:lvl1pPr marL="0" indent="0">
              <a:lnSpc>
                <a:spcPct val="125000"/>
              </a:lnSpc>
              <a:spcBef>
                <a:spcPts val="0"/>
              </a:spcBef>
              <a:buFont typeface="Arial" panose="020B0604020202020204" pitchFamily="34" charset="0"/>
              <a:buNone/>
              <a:defRPr sz="2717">
                <a:solidFill>
                  <a:schemeClr val="bg1"/>
                </a:solidFill>
              </a:defRPr>
            </a:lvl1pPr>
            <a:lvl2pPr marL="540090" indent="0">
              <a:buNone/>
              <a:defRPr/>
            </a:lvl2pPr>
            <a:lvl3pPr marL="1080181" indent="0">
              <a:buNone/>
              <a:defRPr/>
            </a:lvl3pPr>
            <a:lvl4pPr marL="1620271" indent="0">
              <a:buNone/>
              <a:defRPr/>
            </a:lvl4pPr>
            <a:lvl5pPr marL="2160361"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a:xfrm>
            <a:off x="840105" y="7538443"/>
            <a:ext cx="4860608" cy="431304"/>
          </a:xfrm>
          <a:prstGeom prst="rect">
            <a:avLst/>
          </a:prstGeom>
        </p:spPr>
        <p:txBody>
          <a:bodyPr/>
          <a:lstStyle/>
          <a:p>
            <a:r>
              <a:rPr lang="nl-NL" smtClean="0"/>
              <a:t>Voorbeeld voettekst | juli 2019</a:t>
            </a:r>
            <a:endParaRPr lang="nl-NL" dirty="0"/>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7200900" y="1822728"/>
            <a:ext cx="7200900" cy="3327035"/>
          </a:xfrm>
          <a:prstGeom prst="rect">
            <a:avLst/>
          </a:prstGeom>
          <a:blipFill>
            <a:blip r:embed="rId2"/>
            <a:stretch>
              <a:fillRect/>
            </a:stretch>
          </a:blipFill>
        </p:spPr>
        <p:txBody>
          <a:bodyPr/>
          <a:lstStyle>
            <a:lvl1pPr>
              <a:defRPr>
                <a:noFill/>
              </a:defRPr>
            </a:lvl1pPr>
          </a:lstStyle>
          <a:p>
            <a:r>
              <a:rPr lang="nl-NL" smtClean="0"/>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765096" y="2225647"/>
            <a:ext cx="6315789" cy="763479"/>
          </a:xfrm>
          <a:prstGeom prst="rect">
            <a:avLst/>
          </a:prstGeo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822728"/>
            <a:ext cx="7200900" cy="3327035"/>
          </a:xfrm>
          <a:prstGeom prst="rect">
            <a:avLst/>
          </a:prstGeom>
          <a:blipFill>
            <a:blip r:embed="rId3"/>
            <a:stretch>
              <a:fillRect/>
            </a:stretch>
          </a:blipFill>
        </p:spPr>
        <p:txBody>
          <a:bodyPr/>
          <a:lstStyle>
            <a:lvl1pPr>
              <a:defRPr>
                <a:noFill/>
              </a:defRPr>
            </a:lvl1pPr>
          </a:lstStyle>
          <a:p>
            <a:r>
              <a:rPr lang="nl-NL" smtClean="0"/>
              <a:t>Klik op het pictogram als u een afbeelding wilt toevoegen</a:t>
            </a:r>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7437179" y="5434430"/>
            <a:ext cx="6424553" cy="1687711"/>
          </a:xfrm>
          <a:prstGeom prst="rect">
            <a:avLst/>
          </a:prstGeom>
        </p:spPr>
        <p:txBody>
          <a:bodyPr/>
          <a:lstStyle>
            <a:lvl1pPr marL="405068" indent="-405068">
              <a:lnSpc>
                <a:spcPct val="125000"/>
              </a:lnSpc>
              <a:spcBef>
                <a:spcPts val="0"/>
              </a:spcBef>
              <a:buFont typeface="Arial" panose="020B0604020202020204" pitchFamily="34" charset="0"/>
              <a:buChar char="•"/>
              <a:defRPr sz="2717">
                <a:solidFill>
                  <a:schemeClr val="bg1"/>
                </a:solidFill>
              </a:defRPr>
            </a:lvl1pPr>
            <a:lvl2pPr marL="540090" indent="0">
              <a:buNone/>
              <a:defRPr/>
            </a:lvl2pPr>
            <a:lvl3pPr marL="1080181" indent="0">
              <a:buNone/>
              <a:defRPr/>
            </a:lvl3pPr>
            <a:lvl4pPr marL="1620271" indent="0">
              <a:buNone/>
              <a:defRPr/>
            </a:lvl4pPr>
            <a:lvl5pPr marL="2160361" indent="0">
              <a:buNone/>
              <a:defRPr/>
            </a:lvl5pPr>
          </a:lstStyle>
          <a:p>
            <a:pPr lvl="0"/>
            <a:r>
              <a:rPr lang="nl-NL" dirty="0"/>
              <a:t>Hier een puntenlijst</a:t>
            </a:r>
          </a:p>
        </p:txBody>
      </p:sp>
    </p:spTree>
    <p:extLst>
      <p:ext uri="{BB962C8B-B14F-4D97-AF65-F5344CB8AC3E}">
        <p14:creationId xmlns:p14="http://schemas.microsoft.com/office/powerpoint/2010/main" val="2629445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elpagina - algemeen">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p:nvSpPr>
        <p:spPr>
          <a:xfrm>
            <a:off x="0" y="713166"/>
            <a:ext cx="14401800" cy="3337341"/>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26"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771526" y="1248638"/>
            <a:ext cx="12730162" cy="1361687"/>
          </a:xfrm>
          <a:prstGeom prst="rect">
            <a:avLst/>
          </a:prstGeom>
        </p:spPr>
        <p:txBody>
          <a:bodyPr anchor="b">
            <a:normAutofit/>
          </a:bodyPr>
          <a:lstStyle>
            <a:lvl1pPr algn="l">
              <a:defRPr sz="5907"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797244" y="2764631"/>
            <a:ext cx="12730162" cy="771525"/>
          </a:xfrm>
          <a:prstGeom prst="rect">
            <a:avLst/>
          </a:prstGeom>
        </p:spPr>
        <p:txBody>
          <a:bodyPr>
            <a:normAutofit/>
          </a:bodyPr>
          <a:lstStyle>
            <a:lvl1pPr marL="0" indent="0" algn="l">
              <a:buNone/>
              <a:defRPr sz="4489" b="0">
                <a:solidFill>
                  <a:schemeClr val="bg1"/>
                </a:solidFill>
                <a:latin typeface="Trebuchet MS" panose="020B0603020202020204" pitchFamily="34" charset="0"/>
              </a:defRPr>
            </a:lvl1pPr>
            <a:lvl2pPr marL="540090" indent="0" algn="ctr">
              <a:buNone/>
              <a:defRPr sz="2363"/>
            </a:lvl2pPr>
            <a:lvl3pPr marL="1080181" indent="0" algn="ctr">
              <a:buNone/>
              <a:defRPr sz="2126"/>
            </a:lvl3pPr>
            <a:lvl4pPr marL="1620271" indent="0" algn="ctr">
              <a:buNone/>
              <a:defRPr sz="1890"/>
            </a:lvl4pPr>
            <a:lvl5pPr marL="2160361" indent="0" algn="ctr">
              <a:buNone/>
              <a:defRPr sz="1890"/>
            </a:lvl5pPr>
            <a:lvl6pPr marL="2700452" indent="0" algn="ctr">
              <a:buNone/>
              <a:defRPr sz="1890"/>
            </a:lvl6pPr>
            <a:lvl7pPr marL="3240542" indent="0" algn="ctr">
              <a:buNone/>
              <a:defRPr sz="1890"/>
            </a:lvl7pPr>
            <a:lvl8pPr marL="3780633" indent="0" algn="ctr">
              <a:buNone/>
              <a:defRPr sz="1890"/>
            </a:lvl8pPr>
            <a:lvl9pPr marL="4320723" indent="0" algn="ctr">
              <a:buNone/>
              <a:defRPr sz="189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94451" y="0"/>
            <a:ext cx="4209440" cy="1172485"/>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4050506"/>
            <a:ext cx="14401800" cy="4050507"/>
          </a:xfrm>
          <a:prstGeom prst="rect">
            <a:avLst/>
          </a:prstGeom>
          <a:blipFill>
            <a:blip r:embed="rId3"/>
            <a:stretch>
              <a:fillRect/>
            </a:stretch>
          </a:blipFill>
        </p:spPr>
        <p:txBody>
          <a:bodyPr/>
          <a:lstStyle>
            <a:lvl1pPr marL="0" indent="0">
              <a:buNone/>
              <a:defRPr>
                <a:noFill/>
              </a:defRPr>
            </a:lvl1pPr>
          </a:lstStyle>
          <a:p>
            <a:r>
              <a:rPr lang="nl-NL" smtClean="0"/>
              <a:t>Klik op het pictogram als u een afbeelding wilt toevoegen</a:t>
            </a:r>
            <a:endParaRPr lang="nl-NL" dirty="0"/>
          </a:p>
        </p:txBody>
      </p:sp>
    </p:spTree>
    <p:extLst>
      <p:ext uri="{BB962C8B-B14F-4D97-AF65-F5344CB8AC3E}">
        <p14:creationId xmlns:p14="http://schemas.microsoft.com/office/powerpoint/2010/main" val="37549521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wee kolommen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795100" y="1299485"/>
            <a:ext cx="12717389" cy="1565821"/>
          </a:xfrm>
          <a:prstGeom prst="rect">
            <a:avLst/>
          </a:prstGeom>
        </p:spPr>
        <p:txBody>
          <a:bodyPr>
            <a:no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795100" y="2865305"/>
            <a:ext cx="6315789" cy="4431233"/>
          </a:xfrm>
          <a:prstGeom prst="rect">
            <a:avLst/>
          </a:prstGeom>
        </p:spPr>
        <p:txBody>
          <a:bodyPr/>
          <a:lstStyle>
            <a:lvl1pPr marL="0" indent="0">
              <a:lnSpc>
                <a:spcPct val="125000"/>
              </a:lnSpc>
              <a:spcBef>
                <a:spcPts val="0"/>
              </a:spcBef>
              <a:buNone/>
              <a:defRPr sz="2717"/>
            </a:lvl1pPr>
            <a:lvl2pPr marL="540090" indent="0">
              <a:buNone/>
              <a:defRPr/>
            </a:lvl2pPr>
            <a:lvl3pPr marL="1080181" indent="0">
              <a:buNone/>
              <a:defRPr/>
            </a:lvl3pPr>
            <a:lvl4pPr marL="1620271" indent="0">
              <a:buNone/>
              <a:defRPr/>
            </a:lvl4pPr>
            <a:lvl5pPr marL="2160361"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7431329" y="2865305"/>
            <a:ext cx="6081160" cy="4431233"/>
          </a:xfrm>
          <a:prstGeom prst="rect">
            <a:avLst/>
          </a:prstGeom>
        </p:spPr>
        <p:txBody>
          <a:bodyPr/>
          <a:lstStyle>
            <a:lvl1pPr>
              <a:lnSpc>
                <a:spcPct val="125000"/>
              </a:lnSpc>
              <a:spcBef>
                <a:spcPts val="0"/>
              </a:spcBef>
              <a:defRPr sz="2717"/>
            </a:lvl1pPr>
            <a:lvl2pPr>
              <a:defRPr sz="2717"/>
            </a:lvl2pPr>
            <a:lvl3pPr>
              <a:defRPr sz="2717"/>
            </a:lvl3pPr>
            <a:lvl4pPr>
              <a:defRPr sz="2717"/>
            </a:lvl4pPr>
            <a:lvl5pPr>
              <a:defRPr sz="2717"/>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a:xfrm>
            <a:off x="840105" y="7538443"/>
            <a:ext cx="4860608" cy="431304"/>
          </a:xfrm>
          <a:prstGeom prst="rect">
            <a:avLst/>
          </a:prstGeom>
        </p:spPr>
        <p:txBody>
          <a:bodyPr/>
          <a:lstStyle/>
          <a:p>
            <a:r>
              <a:rPr lang="nl-NL" smtClean="0"/>
              <a:t>Voorbeeld voettekst | juli 2019</a:t>
            </a:r>
            <a:endParaRPr lang="nl-NL" dirty="0"/>
          </a:p>
        </p:txBody>
      </p:sp>
    </p:spTree>
    <p:extLst>
      <p:ext uri="{BB962C8B-B14F-4D97-AF65-F5344CB8AC3E}">
        <p14:creationId xmlns:p14="http://schemas.microsoft.com/office/powerpoint/2010/main" val="3298173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Een kolom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795100" y="1299485"/>
            <a:ext cx="12717389" cy="1565821"/>
          </a:xfrm>
          <a:prstGeom prst="rect">
            <a:avLst/>
          </a:prstGeom>
        </p:spPr>
        <p:txBody>
          <a:bodyPr>
            <a:noAutofit/>
          </a:bodyPr>
          <a:lstStyle>
            <a:lvl1pPr>
              <a:defRPr>
                <a:solidFill>
                  <a:srgbClr val="003741"/>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820903" y="2865305"/>
            <a:ext cx="12691586" cy="4431233"/>
          </a:xfrm>
          <a:prstGeom prst="rect">
            <a:avLst/>
          </a:prstGeom>
        </p:spPr>
        <p:txBody>
          <a:bodyPr/>
          <a:lstStyle>
            <a:lvl1pPr>
              <a:lnSpc>
                <a:spcPct val="125000"/>
              </a:lnSpc>
              <a:spcBef>
                <a:spcPts val="0"/>
              </a:spcBef>
              <a:defRPr sz="2717"/>
            </a:lvl1pPr>
            <a:lvl2pPr>
              <a:defRPr sz="2717"/>
            </a:lvl2pPr>
            <a:lvl3pPr>
              <a:defRPr sz="2717"/>
            </a:lvl3pPr>
            <a:lvl4pPr>
              <a:defRPr sz="2717"/>
            </a:lvl4pPr>
            <a:lvl5pPr>
              <a:defRPr sz="2717"/>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a:xfrm>
            <a:off x="840105" y="7538443"/>
            <a:ext cx="4860608" cy="431304"/>
          </a:xfrm>
          <a:prstGeom prst="rect">
            <a:avLst/>
          </a:prstGeom>
        </p:spPr>
        <p:txBody>
          <a:bodyPr/>
          <a:lstStyle/>
          <a:p>
            <a:r>
              <a:rPr lang="nl-NL" smtClean="0"/>
              <a:t>Voorbeeld voettekst | juli 2019</a:t>
            </a:r>
            <a:endParaRPr lang="nl-NL" dirty="0"/>
          </a:p>
        </p:txBody>
      </p:sp>
    </p:spTree>
    <p:extLst>
      <p:ext uri="{BB962C8B-B14F-4D97-AF65-F5344CB8AC3E}">
        <p14:creationId xmlns:p14="http://schemas.microsoft.com/office/powerpoint/2010/main" val="36147015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ekst en beeld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795100" y="1700656"/>
            <a:ext cx="6315789" cy="763479"/>
          </a:xfrm>
          <a:prstGeom prst="rect">
            <a:avLst/>
          </a:prstGeom>
        </p:spPr>
        <p:txBody>
          <a:bodyPr anchor="t" anchorCtr="0">
            <a:sp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795100" y="2775948"/>
            <a:ext cx="6315789" cy="4204279"/>
          </a:xfrm>
          <a:prstGeom prst="rect">
            <a:avLst/>
          </a:prstGeom>
        </p:spPr>
        <p:txBody>
          <a:bodyPr/>
          <a:lstStyle>
            <a:lvl1pPr marL="0" indent="0">
              <a:lnSpc>
                <a:spcPct val="125000"/>
              </a:lnSpc>
              <a:spcBef>
                <a:spcPts val="0"/>
              </a:spcBef>
              <a:buFont typeface="Arial" panose="020B0604020202020204" pitchFamily="34" charset="0"/>
              <a:buNone/>
              <a:defRPr sz="2717"/>
            </a:lvl1pPr>
            <a:lvl2pPr marL="540090" indent="0">
              <a:buNone/>
              <a:defRPr/>
            </a:lvl2pPr>
            <a:lvl3pPr marL="1080181" indent="0">
              <a:buNone/>
              <a:defRPr/>
            </a:lvl3pPr>
            <a:lvl4pPr marL="1620271" indent="0">
              <a:buNone/>
              <a:defRPr/>
            </a:lvl4pPr>
            <a:lvl5pPr marL="2160361"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a:xfrm>
            <a:off x="840105" y="7538443"/>
            <a:ext cx="4860608" cy="431304"/>
          </a:xfrm>
          <a:prstGeom prst="rect">
            <a:avLst/>
          </a:prstGeom>
        </p:spPr>
        <p:txBody>
          <a:bodyPr/>
          <a:lstStyle/>
          <a:p>
            <a:r>
              <a:rPr lang="nl-NL" smtClean="0"/>
              <a:t>Voorbeeld voettekst | juli 2019</a:t>
            </a:r>
            <a:endParaRPr lang="nl-NL" dirty="0"/>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7514065" y="1823455"/>
            <a:ext cx="5970746" cy="5156772"/>
          </a:xfrm>
          <a:prstGeom prst="rect">
            <a:avLst/>
          </a:prstGeom>
          <a:blipFill>
            <a:blip r:embed="rId2"/>
            <a:stretch>
              <a:fillRect/>
            </a:stretch>
          </a:blipFill>
        </p:spPr>
        <p:txBody>
          <a:bodyPr/>
          <a:lstStyle>
            <a:lvl1pPr>
              <a:defRPr>
                <a:noFill/>
              </a:defRPr>
            </a:lvl1pPr>
          </a:lstStyle>
          <a:p>
            <a:r>
              <a:rPr lang="nl-NL" smtClean="0"/>
              <a:t>Klik op het pictogram als u een afbeelding wilt toevoegen</a:t>
            </a:r>
            <a:endParaRPr lang="nl-NL"/>
          </a:p>
        </p:txBody>
      </p:sp>
    </p:spTree>
    <p:extLst>
      <p:ext uri="{BB962C8B-B14F-4D97-AF65-F5344CB8AC3E}">
        <p14:creationId xmlns:p14="http://schemas.microsoft.com/office/powerpoint/2010/main" val="10283011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taand kleurvlak - algemeen">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p:nvSpPr>
        <p:spPr>
          <a:xfrm>
            <a:off x="0" y="7398607"/>
            <a:ext cx="14401800" cy="702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26"/>
          </a:p>
        </p:txBody>
      </p:sp>
      <p:sp>
        <p:nvSpPr>
          <p:cNvPr id="7" name="Rechthoek 6">
            <a:extLst>
              <a:ext uri="{FF2B5EF4-FFF2-40B4-BE49-F238E27FC236}">
                <a16:creationId xmlns:a16="http://schemas.microsoft.com/office/drawing/2014/main" id="{77FC29EB-7314-49D1-BCCF-0C1FC9DD7AFF}"/>
              </a:ext>
            </a:extLst>
          </p:cNvPr>
          <p:cNvSpPr/>
          <p:nvPr/>
        </p:nvSpPr>
        <p:spPr>
          <a:xfrm>
            <a:off x="0" y="1820227"/>
            <a:ext cx="7200900" cy="5578381"/>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26"/>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765096" y="3195401"/>
            <a:ext cx="6330791" cy="3784827"/>
          </a:xfrm>
          <a:prstGeom prst="rect">
            <a:avLst/>
          </a:prstGeom>
        </p:spPr>
        <p:txBody>
          <a:bodyPr/>
          <a:lstStyle>
            <a:lvl1pPr marL="0" indent="0">
              <a:lnSpc>
                <a:spcPct val="125000"/>
              </a:lnSpc>
              <a:spcBef>
                <a:spcPts val="0"/>
              </a:spcBef>
              <a:buFont typeface="Arial" panose="020B0604020202020204" pitchFamily="34" charset="0"/>
              <a:buNone/>
              <a:defRPr sz="2717">
                <a:solidFill>
                  <a:schemeClr val="bg1"/>
                </a:solidFill>
              </a:defRPr>
            </a:lvl1pPr>
            <a:lvl2pPr marL="540090" indent="0">
              <a:buNone/>
              <a:defRPr/>
            </a:lvl2pPr>
            <a:lvl3pPr marL="1080181" indent="0">
              <a:buNone/>
              <a:defRPr/>
            </a:lvl3pPr>
            <a:lvl4pPr marL="1620271" indent="0">
              <a:buNone/>
              <a:defRPr/>
            </a:lvl4pPr>
            <a:lvl5pPr marL="2160361"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a:xfrm>
            <a:off x="840105" y="7538443"/>
            <a:ext cx="4860608" cy="431304"/>
          </a:xfrm>
          <a:prstGeom prst="rect">
            <a:avLst/>
          </a:prstGeom>
        </p:spPr>
        <p:txBody>
          <a:bodyPr/>
          <a:lstStyle/>
          <a:p>
            <a:r>
              <a:rPr lang="nl-NL" smtClean="0"/>
              <a:t>Voorbeeld voettekst | juli 2019</a:t>
            </a:r>
            <a:endParaRPr lang="nl-NL" dirty="0"/>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7200900" y="1820227"/>
            <a:ext cx="7200900" cy="5578383"/>
          </a:xfrm>
          <a:prstGeom prst="rect">
            <a:avLst/>
          </a:prstGeom>
          <a:blipFill>
            <a:blip r:embed="rId2"/>
            <a:stretch>
              <a:fillRect/>
            </a:stretch>
          </a:blipFill>
        </p:spPr>
        <p:txBody>
          <a:bodyPr/>
          <a:lstStyle>
            <a:lvl1pPr>
              <a:defRPr>
                <a:noFill/>
              </a:defRPr>
            </a:lvl1pPr>
          </a:lstStyle>
          <a:p>
            <a:r>
              <a:rPr lang="nl-NL" smtClean="0"/>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765096" y="2225647"/>
            <a:ext cx="6315789" cy="763479"/>
          </a:xfrm>
          <a:prstGeom prst="rect">
            <a:avLst/>
          </a:prstGeo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26231411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Liggend kleurvlak - algeme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p:nvSpPr>
        <p:spPr>
          <a:xfrm>
            <a:off x="0" y="5151414"/>
            <a:ext cx="14401800" cy="2245541"/>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26"/>
          </a:p>
        </p:txBody>
      </p:sp>
      <p:sp>
        <p:nvSpPr>
          <p:cNvPr id="8" name="Rechthoek 7">
            <a:extLst>
              <a:ext uri="{FF2B5EF4-FFF2-40B4-BE49-F238E27FC236}">
                <a16:creationId xmlns:a16="http://schemas.microsoft.com/office/drawing/2014/main" id="{59E529B3-AB90-4577-AB7E-9471B1A4493D}"/>
              </a:ext>
            </a:extLst>
          </p:cNvPr>
          <p:cNvSpPr/>
          <p:nvPr/>
        </p:nvSpPr>
        <p:spPr>
          <a:xfrm>
            <a:off x="0" y="7398607"/>
            <a:ext cx="14401800" cy="702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26"/>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776346" y="5423178"/>
            <a:ext cx="6424553" cy="1687711"/>
          </a:xfrm>
          <a:prstGeom prst="rect">
            <a:avLst/>
          </a:prstGeom>
        </p:spPr>
        <p:txBody>
          <a:bodyPr/>
          <a:lstStyle>
            <a:lvl1pPr marL="0" indent="0">
              <a:lnSpc>
                <a:spcPct val="125000"/>
              </a:lnSpc>
              <a:spcBef>
                <a:spcPts val="0"/>
              </a:spcBef>
              <a:buFont typeface="Arial" panose="020B0604020202020204" pitchFamily="34" charset="0"/>
              <a:buNone/>
              <a:defRPr sz="2717">
                <a:solidFill>
                  <a:schemeClr val="bg1"/>
                </a:solidFill>
              </a:defRPr>
            </a:lvl1pPr>
            <a:lvl2pPr marL="540090" indent="0">
              <a:buNone/>
              <a:defRPr/>
            </a:lvl2pPr>
            <a:lvl3pPr marL="1080181" indent="0">
              <a:buNone/>
              <a:defRPr/>
            </a:lvl3pPr>
            <a:lvl4pPr marL="1620271" indent="0">
              <a:buNone/>
              <a:defRPr/>
            </a:lvl4pPr>
            <a:lvl5pPr marL="2160361"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a:xfrm>
            <a:off x="840105" y="7538443"/>
            <a:ext cx="4860608" cy="431304"/>
          </a:xfrm>
          <a:prstGeom prst="rect">
            <a:avLst/>
          </a:prstGeom>
        </p:spPr>
        <p:txBody>
          <a:bodyPr/>
          <a:lstStyle/>
          <a:p>
            <a:r>
              <a:rPr lang="nl-NL" smtClean="0"/>
              <a:t>Voorbeeld voettekst | juli 2019</a:t>
            </a:r>
            <a:endParaRPr lang="nl-NL" dirty="0"/>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7200900" y="1822728"/>
            <a:ext cx="7200900" cy="3327035"/>
          </a:xfrm>
          <a:prstGeom prst="rect">
            <a:avLst/>
          </a:prstGeom>
          <a:blipFill>
            <a:blip r:embed="rId2"/>
            <a:stretch>
              <a:fillRect/>
            </a:stretch>
          </a:blipFill>
        </p:spPr>
        <p:txBody>
          <a:bodyPr/>
          <a:lstStyle>
            <a:lvl1pPr>
              <a:defRPr>
                <a:noFill/>
              </a:defRPr>
            </a:lvl1pPr>
          </a:lstStyle>
          <a:p>
            <a:r>
              <a:rPr lang="nl-NL" smtClean="0"/>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765096" y="2225647"/>
            <a:ext cx="6315789" cy="763479"/>
          </a:xfrm>
          <a:prstGeom prst="rect">
            <a:avLst/>
          </a:prstGeo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822728"/>
            <a:ext cx="7200900" cy="3327035"/>
          </a:xfrm>
          <a:prstGeom prst="rect">
            <a:avLst/>
          </a:prstGeom>
          <a:blipFill>
            <a:blip r:embed="rId3"/>
            <a:stretch>
              <a:fillRect/>
            </a:stretch>
          </a:blipFill>
        </p:spPr>
        <p:txBody>
          <a:bodyPr/>
          <a:lstStyle>
            <a:lvl1pPr>
              <a:defRPr>
                <a:noFill/>
              </a:defRPr>
            </a:lvl1pPr>
          </a:lstStyle>
          <a:p>
            <a:r>
              <a:rPr lang="nl-NL" smtClean="0"/>
              <a:t>Klik op het pictogram als u een afbeelding wilt toevoegen</a:t>
            </a:r>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7437179" y="5434430"/>
            <a:ext cx="6424553" cy="1687711"/>
          </a:xfrm>
          <a:prstGeom prst="rect">
            <a:avLst/>
          </a:prstGeom>
        </p:spPr>
        <p:txBody>
          <a:bodyPr/>
          <a:lstStyle>
            <a:lvl1pPr marL="405068" indent="-405068">
              <a:lnSpc>
                <a:spcPct val="125000"/>
              </a:lnSpc>
              <a:spcBef>
                <a:spcPts val="0"/>
              </a:spcBef>
              <a:buFont typeface="Arial" panose="020B0604020202020204" pitchFamily="34" charset="0"/>
              <a:buChar char="•"/>
              <a:defRPr sz="2717">
                <a:solidFill>
                  <a:schemeClr val="bg1"/>
                </a:solidFill>
              </a:defRPr>
            </a:lvl1pPr>
            <a:lvl2pPr marL="540090" indent="0">
              <a:buNone/>
              <a:defRPr/>
            </a:lvl2pPr>
            <a:lvl3pPr marL="1080181" indent="0">
              <a:buNone/>
              <a:defRPr/>
            </a:lvl3pPr>
            <a:lvl4pPr marL="1620271" indent="0">
              <a:buNone/>
              <a:defRPr/>
            </a:lvl4pPr>
            <a:lvl5pPr marL="2160361" indent="0">
              <a:buNone/>
              <a:defRPr/>
            </a:lvl5pPr>
          </a:lstStyle>
          <a:p>
            <a:pPr lvl="0"/>
            <a:r>
              <a:rPr lang="nl-NL" dirty="0"/>
              <a:t>Hier een puntenlijst</a:t>
            </a:r>
          </a:p>
        </p:txBody>
      </p:sp>
    </p:spTree>
    <p:extLst>
      <p:ext uri="{BB962C8B-B14F-4D97-AF65-F5344CB8AC3E}">
        <p14:creationId xmlns:p14="http://schemas.microsoft.com/office/powerpoint/2010/main" val="41174339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Afbeelding">
    <p:spTree>
      <p:nvGrpSpPr>
        <p:cNvPr id="1" name=""/>
        <p:cNvGrpSpPr/>
        <p:nvPr/>
      </p:nvGrpSpPr>
      <p:grpSpPr>
        <a:xfrm>
          <a:off x="0" y="0"/>
          <a:ext cx="0" cy="0"/>
          <a:chOff x="0" y="0"/>
          <a:chExt cx="0" cy="0"/>
        </a:xfrm>
      </p:grpSpPr>
      <p:sp>
        <p:nvSpPr>
          <p:cNvPr id="9" name="Tijdelijke aanduiding voor afbeelding 14">
            <a:extLst>
              <a:ext uri="{FF2B5EF4-FFF2-40B4-BE49-F238E27FC236}">
                <a16:creationId xmlns:a16="http://schemas.microsoft.com/office/drawing/2014/main" id="{DA58A6F3-534A-40A0-83C6-89CBA2926159}"/>
              </a:ext>
            </a:extLst>
          </p:cNvPr>
          <p:cNvSpPr>
            <a:spLocks noGrp="1"/>
          </p:cNvSpPr>
          <p:nvPr>
            <p:ph type="pic" sz="quarter" idx="10"/>
          </p:nvPr>
        </p:nvSpPr>
        <p:spPr>
          <a:xfrm>
            <a:off x="0" y="713166"/>
            <a:ext cx="14401800" cy="7387847"/>
          </a:xfrm>
          <a:prstGeom prst="rect">
            <a:avLst/>
          </a:prstGeom>
          <a:blipFill>
            <a:blip r:embed="rId2"/>
            <a:stretch>
              <a:fillRect/>
            </a:stretch>
          </a:blipFill>
        </p:spPr>
        <p:txBody>
          <a:bodyPr/>
          <a:lstStyle>
            <a:lvl1pPr marL="0" indent="0">
              <a:buNone/>
              <a:defRPr>
                <a:noFill/>
              </a:defRPr>
            </a:lvl1pPr>
          </a:lstStyle>
          <a:p>
            <a:r>
              <a:rPr lang="nl-NL" smtClean="0"/>
              <a:t>Klik op het pictogram als u een afbeelding wilt toevoegen</a:t>
            </a:r>
            <a:endParaRPr lang="nl-NL" dirty="0"/>
          </a:p>
        </p:txBody>
      </p:sp>
      <p:pic>
        <p:nvPicPr>
          <p:cNvPr id="8" name="Afbeelding 7">
            <a:extLst>
              <a:ext uri="{FF2B5EF4-FFF2-40B4-BE49-F238E27FC236}">
                <a16:creationId xmlns:a16="http://schemas.microsoft.com/office/drawing/2014/main" id="{BDDD695A-1081-46FE-92DA-DE89DD3F4C0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094451" y="0"/>
            <a:ext cx="4209440" cy="1172485"/>
          </a:xfrm>
          <a:prstGeom prst="rect">
            <a:avLst/>
          </a:prstGeom>
        </p:spPr>
      </p:pic>
    </p:spTree>
    <p:extLst>
      <p:ext uri="{BB962C8B-B14F-4D97-AF65-F5344CB8AC3E}">
        <p14:creationId xmlns:p14="http://schemas.microsoft.com/office/powerpoint/2010/main" val="15546577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Titel en object">
    <p:spTree>
      <p:nvGrpSpPr>
        <p:cNvPr id="1" name=""/>
        <p:cNvGrpSpPr/>
        <p:nvPr/>
      </p:nvGrpSpPr>
      <p:grpSpPr>
        <a:xfrm>
          <a:off x="0" y="0"/>
          <a:ext cx="0" cy="0"/>
          <a:chOff x="0" y="0"/>
          <a:chExt cx="0" cy="0"/>
        </a:xfrm>
      </p:grpSpPr>
      <p:pic>
        <p:nvPicPr>
          <p:cNvPr id="4" name="Afbeelding 6"/>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 y="0"/>
            <a:ext cx="14396800" cy="810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jdelijke aanduiding voor datum 1"/>
          <p:cNvSpPr>
            <a:spLocks noGrp="1"/>
          </p:cNvSpPr>
          <p:nvPr>
            <p:ph type="dt" sz="half" idx="10"/>
          </p:nvPr>
        </p:nvSpPr>
        <p:spPr>
          <a:xfrm>
            <a:off x="1020714" y="7566298"/>
            <a:ext cx="4365585" cy="432554"/>
          </a:xfrm>
          <a:prstGeom prst="rect">
            <a:avLst/>
          </a:prstGeom>
        </p:spPr>
        <p:txBody>
          <a:bodyPr/>
          <a:lstStyle>
            <a:lvl1pPr>
              <a:defRPr sz="1575" baseline="0">
                <a:solidFill>
                  <a:srgbClr val="003741"/>
                </a:solidFill>
                <a:latin typeface="Trebuchet MS" charset="0"/>
              </a:defRPr>
            </a:lvl1pPr>
          </a:lstStyle>
          <a:p>
            <a:pPr>
              <a:defRPr/>
            </a:pPr>
            <a:r>
              <a:rPr lang="nl-NL" smtClean="0"/>
              <a:t>Titel |  00-00-2019</a:t>
            </a:r>
            <a:endParaRPr lang="nl-NL" dirty="0"/>
          </a:p>
        </p:txBody>
      </p:sp>
      <p:sp>
        <p:nvSpPr>
          <p:cNvPr id="7" name="Tijdelijke aanduiding voor dianummer 3"/>
          <p:cNvSpPr>
            <a:spLocks noGrp="1"/>
          </p:cNvSpPr>
          <p:nvPr>
            <p:ph type="sldNum" sz="quarter" idx="12"/>
          </p:nvPr>
        </p:nvSpPr>
        <p:spPr>
          <a:xfrm>
            <a:off x="9964760" y="7566298"/>
            <a:ext cx="3360420" cy="432554"/>
          </a:xfrm>
          <a:prstGeom prst="rect">
            <a:avLst/>
          </a:prstGeom>
        </p:spPr>
        <p:txBody>
          <a:bodyPr/>
          <a:lstStyle>
            <a:lvl1pPr algn="r">
              <a:defRPr sz="1575" baseline="0">
                <a:solidFill>
                  <a:srgbClr val="003741"/>
                </a:solidFill>
                <a:latin typeface="Trebuchet MS" charset="0"/>
              </a:defRPr>
            </a:lvl1pPr>
          </a:lstStyle>
          <a:p>
            <a:pPr>
              <a:defRPr/>
            </a:pPr>
            <a:fld id="{A872CAB7-7EE7-5B45-B3B2-F69B23DAD883}" type="slidenum">
              <a:rPr lang="nl-NL" smtClean="0"/>
              <a:pPr>
                <a:defRPr/>
              </a:pPr>
              <a:t>‹nr.›</a:t>
            </a:fld>
            <a:endParaRPr lang="nl-NL" dirty="0"/>
          </a:p>
        </p:txBody>
      </p:sp>
    </p:spTree>
    <p:extLst>
      <p:ext uri="{BB962C8B-B14F-4D97-AF65-F5344CB8AC3E}">
        <p14:creationId xmlns:p14="http://schemas.microsoft.com/office/powerpoint/2010/main" val="3374534982"/>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36818" y="5205414"/>
            <a:ext cx="12242481" cy="160972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136818" y="3433763"/>
            <a:ext cx="12242481" cy="17716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309758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en kolom - onderzoek">
    <p:spTree>
      <p:nvGrpSpPr>
        <p:cNvPr id="1" name=""/>
        <p:cNvGrpSpPr/>
        <p:nvPr/>
      </p:nvGrpSpPr>
      <p:grpSpPr>
        <a:xfrm>
          <a:off x="0" y="0"/>
          <a:ext cx="0" cy="0"/>
          <a:chOff x="0" y="0"/>
          <a:chExt cx="0" cy="0"/>
        </a:xfrm>
      </p:grpSpPr>
      <p:pic>
        <p:nvPicPr>
          <p:cNvPr id="2" name="Afbeelding 1"/>
          <p:cNvPicPr>
            <a:picLocks noChangeAspect="1"/>
          </p:cNvPicPr>
          <p:nvPr userDrawn="1"/>
        </p:nvPicPr>
        <p:blipFill>
          <a:blip r:embed="rId2"/>
          <a:stretch>
            <a:fillRect/>
          </a:stretch>
        </p:blipFill>
        <p:spPr>
          <a:xfrm>
            <a:off x="12766509" y="6946106"/>
            <a:ext cx="1470358" cy="1002185"/>
          </a:xfrm>
          <a:prstGeom prst="rect">
            <a:avLst/>
          </a:prstGeom>
        </p:spPr>
      </p:pic>
    </p:spTree>
    <p:extLst>
      <p:ext uri="{BB962C8B-B14F-4D97-AF65-F5344CB8AC3E}">
        <p14:creationId xmlns:p14="http://schemas.microsoft.com/office/powerpoint/2010/main" val="6009549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9773" y="323851"/>
            <a:ext cx="12962255" cy="1350963"/>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19773" y="1812925"/>
            <a:ext cx="6363635" cy="7556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19773" y="2568575"/>
            <a:ext cx="6363635" cy="46672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316275" y="1812925"/>
            <a:ext cx="6365753" cy="7556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316275" y="2568575"/>
            <a:ext cx="6365753" cy="46672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81351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5099" y="1299485"/>
            <a:ext cx="12421553" cy="1565821"/>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solidFill>
                  <a:schemeClr val="tx1"/>
                </a:solidFill>
              </a:defRPr>
            </a:lvl1pPr>
          </a:lstStyle>
          <a:p>
            <a:r>
              <a:rPr lang="nl-NL" dirty="0"/>
              <a:t>format | </a:t>
            </a:r>
            <a:r>
              <a:rPr lang="nl-NL" dirty="0" err="1"/>
              <a:t>Date_Text</a:t>
            </a:r>
            <a:endParaRPr lang="nl-NL" dirty="0"/>
          </a:p>
        </p:txBody>
      </p:sp>
      <p:sp>
        <p:nvSpPr>
          <p:cNvPr id="5" name="Footer Placeholder 4"/>
          <p:cNvSpPr>
            <a:spLocks noGrp="1"/>
          </p:cNvSpPr>
          <p:nvPr>
            <p:ph type="ftr" sz="quarter" idx="11"/>
          </p:nvPr>
        </p:nvSpPr>
        <p:spPr>
          <a:xfrm>
            <a:off x="840105" y="7538443"/>
            <a:ext cx="4860608" cy="431304"/>
          </a:xfrm>
          <a:prstGeom prst="rect">
            <a:avLst/>
          </a:prstGeom>
        </p:spPr>
        <p:txBody>
          <a:bodyPr/>
          <a:lstStyle>
            <a:lvl1pPr>
              <a:defRPr>
                <a:solidFill>
                  <a:schemeClr val="tx1"/>
                </a:solidFill>
              </a:defRPr>
            </a:lvl1pPr>
          </a:lstStyle>
          <a:p>
            <a:endParaRPr lang="nl-NL" dirty="0"/>
          </a:p>
        </p:txBody>
      </p:sp>
      <p:sp>
        <p:nvSpPr>
          <p:cNvPr id="6" name="Slide Number Placeholder 5"/>
          <p:cNvSpPr>
            <a:spLocks noGrp="1"/>
          </p:cNvSpPr>
          <p:nvPr>
            <p:ph type="sldNum" sz="quarter" idx="12"/>
          </p:nvPr>
        </p:nvSpPr>
        <p:spPr/>
        <p:txBody>
          <a:bodyPr/>
          <a:lstStyle>
            <a:lvl1pPr>
              <a:defRPr/>
            </a:lvl1pPr>
          </a:lstStyle>
          <a:p>
            <a:fld id="{8FC21E99-CB6E-4E1C-8709-25BF64FEA530}" type="slidenum">
              <a:rPr lang="nl-NL"/>
              <a:pPr/>
              <a:t>‹nr.›</a:t>
            </a:fld>
            <a:endParaRPr lang="nl-NL"/>
          </a:p>
        </p:txBody>
      </p:sp>
    </p:spTree>
    <p:extLst>
      <p:ext uri="{BB962C8B-B14F-4D97-AF65-F5344CB8AC3E}">
        <p14:creationId xmlns:p14="http://schemas.microsoft.com/office/powerpoint/2010/main" val="442535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800225" y="1325563"/>
            <a:ext cx="10801350" cy="2820987"/>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800225" y="4254500"/>
            <a:ext cx="10801350" cy="19558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A745CB00-AC7A-4E12-9C7F-F65431C5CD44}" type="datetimeFigureOut">
              <a:rPr lang="nl-NL" smtClean="0"/>
              <a:t>16-3-2021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1F684E1-1F84-4C2C-B0E8-91611742156F}" type="slidenum">
              <a:rPr lang="nl-NL" smtClean="0"/>
              <a:t>‹nr.›</a:t>
            </a:fld>
            <a:endParaRPr lang="nl-NL"/>
          </a:p>
        </p:txBody>
      </p:sp>
    </p:spTree>
    <p:extLst>
      <p:ext uri="{BB962C8B-B14F-4D97-AF65-F5344CB8AC3E}">
        <p14:creationId xmlns:p14="http://schemas.microsoft.com/office/powerpoint/2010/main" val="29774027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A745CB00-AC7A-4E12-9C7F-F65431C5CD44}" type="datetimeFigureOut">
              <a:rPr lang="nl-NL" smtClean="0"/>
              <a:t>16-3-2021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1F684E1-1F84-4C2C-B0E8-91611742156F}" type="slidenum">
              <a:rPr lang="nl-NL" smtClean="0"/>
              <a:t>‹nr.›</a:t>
            </a:fld>
            <a:endParaRPr lang="nl-NL"/>
          </a:p>
        </p:txBody>
      </p:sp>
    </p:spTree>
    <p:extLst>
      <p:ext uri="{BB962C8B-B14F-4D97-AF65-F5344CB8AC3E}">
        <p14:creationId xmlns:p14="http://schemas.microsoft.com/office/powerpoint/2010/main" val="864962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82663" y="2019300"/>
            <a:ext cx="12422187" cy="3370263"/>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982663" y="5421313"/>
            <a:ext cx="12422187" cy="17716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Tekststijl van het model bewerken</a:t>
            </a:r>
          </a:p>
        </p:txBody>
      </p:sp>
      <p:sp>
        <p:nvSpPr>
          <p:cNvPr id="4" name="Tijdelijke aanduiding voor datum 3"/>
          <p:cNvSpPr>
            <a:spLocks noGrp="1"/>
          </p:cNvSpPr>
          <p:nvPr>
            <p:ph type="dt" sz="half" idx="10"/>
          </p:nvPr>
        </p:nvSpPr>
        <p:spPr/>
        <p:txBody>
          <a:bodyPr/>
          <a:lstStyle/>
          <a:p>
            <a:fld id="{A745CB00-AC7A-4E12-9C7F-F65431C5CD44}" type="datetimeFigureOut">
              <a:rPr lang="nl-NL" smtClean="0"/>
              <a:t>16-3-2021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1F684E1-1F84-4C2C-B0E8-91611742156F}" type="slidenum">
              <a:rPr lang="nl-NL" smtClean="0"/>
              <a:t>‹nr.›</a:t>
            </a:fld>
            <a:endParaRPr lang="nl-NL"/>
          </a:p>
        </p:txBody>
      </p:sp>
    </p:spTree>
    <p:extLst>
      <p:ext uri="{BB962C8B-B14F-4D97-AF65-F5344CB8AC3E}">
        <p14:creationId xmlns:p14="http://schemas.microsoft.com/office/powerpoint/2010/main" val="20841626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990600" y="2155825"/>
            <a:ext cx="6134100" cy="5140325"/>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7277100" y="2155825"/>
            <a:ext cx="6134100" cy="5140325"/>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A745CB00-AC7A-4E12-9C7F-F65431C5CD44}" type="datetimeFigureOut">
              <a:rPr lang="nl-NL" smtClean="0"/>
              <a:t>16-3-2021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1F684E1-1F84-4C2C-B0E8-91611742156F}" type="slidenum">
              <a:rPr lang="nl-NL" smtClean="0"/>
              <a:t>‹nr.›</a:t>
            </a:fld>
            <a:endParaRPr lang="nl-NL"/>
          </a:p>
        </p:txBody>
      </p:sp>
    </p:spTree>
    <p:extLst>
      <p:ext uri="{BB962C8B-B14F-4D97-AF65-F5344CB8AC3E}">
        <p14:creationId xmlns:p14="http://schemas.microsoft.com/office/powerpoint/2010/main" val="15481588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992188" y="431800"/>
            <a:ext cx="12420600" cy="1565275"/>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992188" y="1985963"/>
            <a:ext cx="6092825" cy="9731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Tijdelijke aanduiding voor inhoud 3"/>
          <p:cNvSpPr>
            <a:spLocks noGrp="1"/>
          </p:cNvSpPr>
          <p:nvPr>
            <p:ph sz="half" idx="2"/>
          </p:nvPr>
        </p:nvSpPr>
        <p:spPr>
          <a:xfrm>
            <a:off x="992188" y="2959100"/>
            <a:ext cx="6092825" cy="4352925"/>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7291388" y="1985963"/>
            <a:ext cx="6121400" cy="9731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Tijdelijke aanduiding voor inhoud 5"/>
          <p:cNvSpPr>
            <a:spLocks noGrp="1"/>
          </p:cNvSpPr>
          <p:nvPr>
            <p:ph sz="quarter" idx="4"/>
          </p:nvPr>
        </p:nvSpPr>
        <p:spPr>
          <a:xfrm>
            <a:off x="7291388" y="2959100"/>
            <a:ext cx="6121400" cy="4352925"/>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A745CB00-AC7A-4E12-9C7F-F65431C5CD44}" type="datetimeFigureOut">
              <a:rPr lang="nl-NL" smtClean="0"/>
              <a:t>16-3-2021</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11F684E1-1F84-4C2C-B0E8-91611742156F}" type="slidenum">
              <a:rPr lang="nl-NL" smtClean="0"/>
              <a:t>‹nr.›</a:t>
            </a:fld>
            <a:endParaRPr lang="nl-NL"/>
          </a:p>
        </p:txBody>
      </p:sp>
    </p:spTree>
    <p:extLst>
      <p:ext uri="{BB962C8B-B14F-4D97-AF65-F5344CB8AC3E}">
        <p14:creationId xmlns:p14="http://schemas.microsoft.com/office/powerpoint/2010/main" val="31930115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A745CB00-AC7A-4E12-9C7F-F65431C5CD44}" type="datetimeFigureOut">
              <a:rPr lang="nl-NL" smtClean="0"/>
              <a:t>16-3-2021</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11F684E1-1F84-4C2C-B0E8-91611742156F}" type="slidenum">
              <a:rPr lang="nl-NL" smtClean="0"/>
              <a:t>‹nr.›</a:t>
            </a:fld>
            <a:endParaRPr lang="nl-NL"/>
          </a:p>
        </p:txBody>
      </p:sp>
    </p:spTree>
    <p:extLst>
      <p:ext uri="{BB962C8B-B14F-4D97-AF65-F5344CB8AC3E}">
        <p14:creationId xmlns:p14="http://schemas.microsoft.com/office/powerpoint/2010/main" val="14125070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A745CB00-AC7A-4E12-9C7F-F65431C5CD44}" type="datetimeFigureOut">
              <a:rPr lang="nl-NL" smtClean="0"/>
              <a:t>16-3-2021</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11F684E1-1F84-4C2C-B0E8-91611742156F}" type="slidenum">
              <a:rPr lang="nl-NL" smtClean="0"/>
              <a:t>‹nr.›</a:t>
            </a:fld>
            <a:endParaRPr lang="nl-NL"/>
          </a:p>
        </p:txBody>
      </p:sp>
    </p:spTree>
    <p:extLst>
      <p:ext uri="{BB962C8B-B14F-4D97-AF65-F5344CB8AC3E}">
        <p14:creationId xmlns:p14="http://schemas.microsoft.com/office/powerpoint/2010/main" val="5854785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992188" y="539750"/>
            <a:ext cx="4645025" cy="1890713"/>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6122988" y="1166813"/>
            <a:ext cx="7289800" cy="57562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992188" y="2430463"/>
            <a:ext cx="4645025" cy="45021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A745CB00-AC7A-4E12-9C7F-F65431C5CD44}" type="datetimeFigureOut">
              <a:rPr lang="nl-NL" smtClean="0"/>
              <a:t>16-3-2021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1F684E1-1F84-4C2C-B0E8-91611742156F}" type="slidenum">
              <a:rPr lang="nl-NL" smtClean="0"/>
              <a:t>‹nr.›</a:t>
            </a:fld>
            <a:endParaRPr lang="nl-NL"/>
          </a:p>
        </p:txBody>
      </p:sp>
    </p:spTree>
    <p:extLst>
      <p:ext uri="{BB962C8B-B14F-4D97-AF65-F5344CB8AC3E}">
        <p14:creationId xmlns:p14="http://schemas.microsoft.com/office/powerpoint/2010/main" val="332258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a:xfrm>
            <a:off x="795099" y="1299485"/>
            <a:ext cx="12421553" cy="1565821"/>
          </a:xfrm>
          <a:prstGeom prst="rect">
            <a:avLst/>
          </a:prstGeom>
        </p:spPr>
        <p:txBody>
          <a:bodyPr/>
          <a:lstStyle/>
          <a:p>
            <a:r>
              <a:rPr lang="nl-NL" smtClean="0"/>
              <a:t>Klik om de stijl te bewerken</a:t>
            </a:r>
            <a:endParaRPr lang="nl-NL"/>
          </a:p>
        </p:txBody>
      </p:sp>
      <p:sp>
        <p:nvSpPr>
          <p:cNvPr id="3" name="Tijdelijke aanduiding voor voettekst 2"/>
          <p:cNvSpPr>
            <a:spLocks noGrp="1"/>
          </p:cNvSpPr>
          <p:nvPr>
            <p:ph type="ftr" sz="quarter" idx="10"/>
          </p:nvPr>
        </p:nvSpPr>
        <p:spPr>
          <a:xfrm>
            <a:off x="840105" y="7538443"/>
            <a:ext cx="4860608" cy="431304"/>
          </a:xfrm>
          <a:prstGeom prst="rect">
            <a:avLst/>
          </a:prstGeom>
        </p:spPr>
        <p:txBody>
          <a:bodyPr/>
          <a:lstStyle/>
          <a:p>
            <a:r>
              <a:rPr lang="nl-NL" smtClean="0"/>
              <a:t>Jaarcongres GRZ | januari 2019</a:t>
            </a:r>
            <a:endParaRPr lang="nl-NL" dirty="0"/>
          </a:p>
        </p:txBody>
      </p:sp>
    </p:spTree>
    <p:extLst>
      <p:ext uri="{BB962C8B-B14F-4D97-AF65-F5344CB8AC3E}">
        <p14:creationId xmlns:p14="http://schemas.microsoft.com/office/powerpoint/2010/main" val="26960558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992188" y="539750"/>
            <a:ext cx="4645025" cy="1890713"/>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6122988" y="1166813"/>
            <a:ext cx="7289800" cy="57562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992188" y="2430463"/>
            <a:ext cx="4645025" cy="45021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A745CB00-AC7A-4E12-9C7F-F65431C5CD44}" type="datetimeFigureOut">
              <a:rPr lang="nl-NL" smtClean="0"/>
              <a:t>16-3-2021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1F684E1-1F84-4C2C-B0E8-91611742156F}" type="slidenum">
              <a:rPr lang="nl-NL" smtClean="0"/>
              <a:t>‹nr.›</a:t>
            </a:fld>
            <a:endParaRPr lang="nl-NL"/>
          </a:p>
        </p:txBody>
      </p:sp>
    </p:spTree>
    <p:extLst>
      <p:ext uri="{BB962C8B-B14F-4D97-AF65-F5344CB8AC3E}">
        <p14:creationId xmlns:p14="http://schemas.microsoft.com/office/powerpoint/2010/main" val="12655620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A745CB00-AC7A-4E12-9C7F-F65431C5CD44}" type="datetimeFigureOut">
              <a:rPr lang="nl-NL" smtClean="0"/>
              <a:t>16-3-2021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1F684E1-1F84-4C2C-B0E8-91611742156F}" type="slidenum">
              <a:rPr lang="nl-NL" smtClean="0"/>
              <a:t>‹nr.›</a:t>
            </a:fld>
            <a:endParaRPr lang="nl-NL"/>
          </a:p>
        </p:txBody>
      </p:sp>
    </p:spTree>
    <p:extLst>
      <p:ext uri="{BB962C8B-B14F-4D97-AF65-F5344CB8AC3E}">
        <p14:creationId xmlns:p14="http://schemas.microsoft.com/office/powerpoint/2010/main" val="35637844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10306050" y="431800"/>
            <a:ext cx="3105150" cy="686435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990600" y="431800"/>
            <a:ext cx="9163050" cy="6864350"/>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A745CB00-AC7A-4E12-9C7F-F65431C5CD44}" type="datetimeFigureOut">
              <a:rPr lang="nl-NL" smtClean="0"/>
              <a:t>16-3-2021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1F684E1-1F84-4C2C-B0E8-91611742156F}" type="slidenum">
              <a:rPr lang="nl-NL" smtClean="0"/>
              <a:t>‹nr.›</a:t>
            </a:fld>
            <a:endParaRPr lang="nl-NL"/>
          </a:p>
        </p:txBody>
      </p:sp>
    </p:spTree>
    <p:extLst>
      <p:ext uri="{BB962C8B-B14F-4D97-AF65-F5344CB8AC3E}">
        <p14:creationId xmlns:p14="http://schemas.microsoft.com/office/powerpoint/2010/main" val="1310443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Aangepaste indeling">
    <p:spTree>
      <p:nvGrpSpPr>
        <p:cNvPr id="1" name=""/>
        <p:cNvGrpSpPr/>
        <p:nvPr/>
      </p:nvGrpSpPr>
      <p:grpSpPr>
        <a:xfrm>
          <a:off x="0" y="0"/>
          <a:ext cx="0" cy="0"/>
          <a:chOff x="0" y="0"/>
          <a:chExt cx="0" cy="0"/>
        </a:xfrm>
      </p:grpSpPr>
      <p:sp>
        <p:nvSpPr>
          <p:cNvPr id="2" name="Titel 1"/>
          <p:cNvSpPr>
            <a:spLocks noGrp="1"/>
          </p:cNvSpPr>
          <p:nvPr>
            <p:ph type="title"/>
          </p:nvPr>
        </p:nvSpPr>
        <p:spPr>
          <a:xfrm>
            <a:off x="795099" y="1299485"/>
            <a:ext cx="12421553" cy="1565821"/>
          </a:xfrm>
          <a:prstGeom prst="rect">
            <a:avLst/>
          </a:prstGeom>
        </p:spPr>
        <p:txBody>
          <a:bodyPr/>
          <a:lstStyle/>
          <a:p>
            <a:r>
              <a:rPr lang="nl-NL" smtClean="0"/>
              <a:t>Klik om de stijl te bewerken</a:t>
            </a:r>
            <a:endParaRPr lang="nl-NL"/>
          </a:p>
        </p:txBody>
      </p:sp>
      <p:sp>
        <p:nvSpPr>
          <p:cNvPr id="3" name="Tijdelijke aanduiding voor voettekst 2"/>
          <p:cNvSpPr>
            <a:spLocks noGrp="1"/>
          </p:cNvSpPr>
          <p:nvPr>
            <p:ph type="ftr" sz="quarter" idx="10"/>
          </p:nvPr>
        </p:nvSpPr>
        <p:spPr>
          <a:xfrm>
            <a:off x="840105" y="7538443"/>
            <a:ext cx="4860608" cy="431304"/>
          </a:xfrm>
          <a:prstGeom prst="rect">
            <a:avLst/>
          </a:prstGeom>
        </p:spPr>
        <p:txBody>
          <a:bodyPr/>
          <a:lstStyle/>
          <a:p>
            <a:r>
              <a:rPr lang="nl-NL" smtClean="0"/>
              <a:t>Jaarcongres GRZ | januari 2019</a:t>
            </a:r>
            <a:endParaRPr lang="nl-NL" dirty="0"/>
          </a:p>
        </p:txBody>
      </p:sp>
    </p:spTree>
    <p:extLst>
      <p:ext uri="{BB962C8B-B14F-4D97-AF65-F5344CB8AC3E}">
        <p14:creationId xmlns:p14="http://schemas.microsoft.com/office/powerpoint/2010/main" val="32256032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kst en beeld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795100" y="1700656"/>
            <a:ext cx="6315789" cy="763479"/>
          </a:xfrm>
          <a:prstGeom prst="rect">
            <a:avLst/>
          </a:prstGeom>
        </p:spPr>
        <p:txBody>
          <a:bodyPr anchor="t" anchorCtr="0">
            <a:sp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795100" y="2775948"/>
            <a:ext cx="6315789" cy="3903441"/>
          </a:xfrm>
          <a:prstGeom prst="rect">
            <a:avLst/>
          </a:prstGeom>
        </p:spPr>
        <p:txBody>
          <a:bodyPr/>
          <a:lstStyle>
            <a:lvl1pPr marL="0" indent="0">
              <a:lnSpc>
                <a:spcPct val="125000"/>
              </a:lnSpc>
              <a:spcBef>
                <a:spcPts val="0"/>
              </a:spcBef>
              <a:buFont typeface="Arial" panose="020B0604020202020204" pitchFamily="34" charset="0"/>
              <a:buNone/>
              <a:defRPr sz="2717"/>
            </a:lvl1pPr>
            <a:lvl2pPr marL="540090" indent="0">
              <a:buNone/>
              <a:defRPr/>
            </a:lvl2pPr>
            <a:lvl3pPr marL="1080181" indent="0">
              <a:buNone/>
              <a:defRPr/>
            </a:lvl3pPr>
            <a:lvl4pPr marL="1620271" indent="0">
              <a:buNone/>
              <a:defRPr/>
            </a:lvl4pPr>
            <a:lvl5pPr marL="2160361"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a:xfrm>
            <a:off x="840105" y="7538443"/>
            <a:ext cx="4860608" cy="431304"/>
          </a:xfrm>
          <a:prstGeom prst="rect">
            <a:avLst/>
          </a:prstGeom>
        </p:spPr>
        <p:txBody>
          <a:bodyPr/>
          <a:lstStyle/>
          <a:p>
            <a:r>
              <a:rPr lang="nl-NL" smtClean="0"/>
              <a:t>Voorbeeld voettekst | juli 2019</a:t>
            </a:r>
            <a:endParaRPr lang="nl-NL" dirty="0"/>
          </a:p>
        </p:txBody>
      </p:sp>
      <p:pic>
        <p:nvPicPr>
          <p:cNvPr id="7" name="Picture 2" descr="ouderenzor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7588879" y="1697502"/>
            <a:ext cx="6424942" cy="4981888"/>
          </a:xfrm>
          <a:prstGeom prst="rect">
            <a:avLst/>
          </a:prstGeom>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3309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taand kleurvlak - onderzoek">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p:nvSpPr>
        <p:spPr>
          <a:xfrm>
            <a:off x="0" y="7398607"/>
            <a:ext cx="14401800" cy="702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26"/>
          </a:p>
        </p:txBody>
      </p:sp>
      <p:sp>
        <p:nvSpPr>
          <p:cNvPr id="7" name="Rechthoek 6">
            <a:extLst>
              <a:ext uri="{FF2B5EF4-FFF2-40B4-BE49-F238E27FC236}">
                <a16:creationId xmlns:a16="http://schemas.microsoft.com/office/drawing/2014/main" id="{77FC29EB-7314-49D1-BCCF-0C1FC9DD7AFF}"/>
              </a:ext>
            </a:extLst>
          </p:cNvPr>
          <p:cNvSpPr/>
          <p:nvPr/>
        </p:nvSpPr>
        <p:spPr>
          <a:xfrm>
            <a:off x="0" y="1820227"/>
            <a:ext cx="7200900" cy="5578381"/>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26"/>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765096" y="3195401"/>
            <a:ext cx="6330791" cy="3784827"/>
          </a:xfrm>
          <a:prstGeom prst="rect">
            <a:avLst/>
          </a:prstGeom>
        </p:spPr>
        <p:txBody>
          <a:bodyPr/>
          <a:lstStyle>
            <a:lvl1pPr marL="0" indent="0">
              <a:lnSpc>
                <a:spcPct val="125000"/>
              </a:lnSpc>
              <a:spcBef>
                <a:spcPts val="0"/>
              </a:spcBef>
              <a:buFont typeface="Arial" panose="020B0604020202020204" pitchFamily="34" charset="0"/>
              <a:buNone/>
              <a:defRPr sz="2717">
                <a:solidFill>
                  <a:schemeClr val="bg1"/>
                </a:solidFill>
              </a:defRPr>
            </a:lvl1pPr>
            <a:lvl2pPr marL="540090" indent="0">
              <a:buNone/>
              <a:defRPr/>
            </a:lvl2pPr>
            <a:lvl3pPr marL="1080181" indent="0">
              <a:buNone/>
              <a:defRPr/>
            </a:lvl3pPr>
            <a:lvl4pPr marL="1620271" indent="0">
              <a:buNone/>
              <a:defRPr/>
            </a:lvl4pPr>
            <a:lvl5pPr marL="2160361"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a:xfrm>
            <a:off x="840105" y="7538443"/>
            <a:ext cx="4860608" cy="431304"/>
          </a:xfrm>
          <a:prstGeom prst="rect">
            <a:avLst/>
          </a:prstGeom>
        </p:spPr>
        <p:txBody>
          <a:bodyPr/>
          <a:lstStyle/>
          <a:p>
            <a:r>
              <a:rPr lang="nl-NL" smtClean="0"/>
              <a:t>Voorbeeld voettekst | juli 2019</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765096" y="2225647"/>
            <a:ext cx="6315789" cy="763479"/>
          </a:xfrm>
          <a:prstGeom prst="rect">
            <a:avLst/>
          </a:prstGeom>
        </p:spPr>
        <p:txBody>
          <a:bodyPr anchor="t" anchorCtr="0">
            <a:spAutoFit/>
          </a:bodyPr>
          <a:lstStyle>
            <a:lvl1pPr>
              <a:defRPr>
                <a:solidFill>
                  <a:schemeClr val="bg1"/>
                </a:solidFill>
              </a:defRPr>
            </a:lvl1pPr>
          </a:lstStyle>
          <a:p>
            <a:r>
              <a:rPr lang="nl-NL" dirty="0"/>
              <a:t>Hier de titel</a:t>
            </a:r>
          </a:p>
        </p:txBody>
      </p:sp>
      <p:pic>
        <p:nvPicPr>
          <p:cNvPr id="10" name="Picture 2" descr="ouderenzor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7200900" y="1812634"/>
            <a:ext cx="7204004" cy="55859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573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Liggend kleurvlak - onderzoek">
    <p:spTree>
      <p:nvGrpSpPr>
        <p:cNvPr id="1" name=""/>
        <p:cNvGrpSpPr/>
        <p:nvPr/>
      </p:nvGrpSpPr>
      <p:grpSpPr>
        <a:xfrm>
          <a:off x="0" y="0"/>
          <a:ext cx="0" cy="0"/>
          <a:chOff x="0" y="0"/>
          <a:chExt cx="0" cy="0"/>
        </a:xfrm>
      </p:grpSpPr>
      <p:pic>
        <p:nvPicPr>
          <p:cNvPr id="12" name="Picture 3" descr="dokterstas [1556984#1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813237"/>
            <a:ext cx="7230059" cy="48200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ouderenzor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30060" y="1812634"/>
            <a:ext cx="7190322" cy="47186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Rechthoek 6">
            <a:extLst>
              <a:ext uri="{FF2B5EF4-FFF2-40B4-BE49-F238E27FC236}">
                <a16:creationId xmlns:a16="http://schemas.microsoft.com/office/drawing/2014/main" id="{77FC29EB-7314-49D1-BCCF-0C1FC9DD7AFF}"/>
              </a:ext>
            </a:extLst>
          </p:cNvPr>
          <p:cNvSpPr/>
          <p:nvPr/>
        </p:nvSpPr>
        <p:spPr>
          <a:xfrm>
            <a:off x="0" y="5151414"/>
            <a:ext cx="14401800" cy="2245541"/>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26"/>
          </a:p>
        </p:txBody>
      </p:sp>
      <p:sp>
        <p:nvSpPr>
          <p:cNvPr id="8" name="Rechthoek 7">
            <a:extLst>
              <a:ext uri="{FF2B5EF4-FFF2-40B4-BE49-F238E27FC236}">
                <a16:creationId xmlns:a16="http://schemas.microsoft.com/office/drawing/2014/main" id="{59E529B3-AB90-4577-AB7E-9471B1A4493D}"/>
              </a:ext>
            </a:extLst>
          </p:cNvPr>
          <p:cNvSpPr/>
          <p:nvPr/>
        </p:nvSpPr>
        <p:spPr>
          <a:xfrm>
            <a:off x="0" y="7398607"/>
            <a:ext cx="14401800" cy="702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26"/>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776346" y="5423178"/>
            <a:ext cx="6424553" cy="1687711"/>
          </a:xfrm>
          <a:prstGeom prst="rect">
            <a:avLst/>
          </a:prstGeom>
        </p:spPr>
        <p:txBody>
          <a:bodyPr/>
          <a:lstStyle>
            <a:lvl1pPr marL="0" indent="0">
              <a:lnSpc>
                <a:spcPct val="125000"/>
              </a:lnSpc>
              <a:spcBef>
                <a:spcPts val="0"/>
              </a:spcBef>
              <a:buFont typeface="Arial" panose="020B0604020202020204" pitchFamily="34" charset="0"/>
              <a:buNone/>
              <a:defRPr sz="2717">
                <a:solidFill>
                  <a:schemeClr val="bg1"/>
                </a:solidFill>
              </a:defRPr>
            </a:lvl1pPr>
            <a:lvl2pPr marL="540090" indent="0">
              <a:buNone/>
              <a:defRPr/>
            </a:lvl2pPr>
            <a:lvl3pPr marL="1080181" indent="0">
              <a:buNone/>
              <a:defRPr/>
            </a:lvl3pPr>
            <a:lvl4pPr marL="1620271" indent="0">
              <a:buNone/>
              <a:defRPr/>
            </a:lvl4pPr>
            <a:lvl5pPr marL="2160361"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a:xfrm>
            <a:off x="840105" y="7538443"/>
            <a:ext cx="4860608" cy="431304"/>
          </a:xfrm>
          <a:prstGeom prst="rect">
            <a:avLst/>
          </a:prstGeom>
        </p:spPr>
        <p:txBody>
          <a:bodyPr/>
          <a:lstStyle/>
          <a:p>
            <a:r>
              <a:rPr lang="nl-NL" smtClean="0"/>
              <a:t>Voorbeeld voettekst | juli 2019</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765096" y="2225647"/>
            <a:ext cx="6315789" cy="763479"/>
          </a:xfrm>
          <a:prstGeom prst="rect">
            <a:avLst/>
          </a:prstGeom>
        </p:spPr>
        <p:txBody>
          <a:bodyPr anchor="t" anchorCtr="0">
            <a:spAutoFit/>
          </a:bodyPr>
          <a:lstStyle>
            <a:lvl1pPr>
              <a:defRPr>
                <a:solidFill>
                  <a:schemeClr val="bg1"/>
                </a:solidFill>
              </a:defRPr>
            </a:lvl1pPr>
          </a:lstStyle>
          <a:p>
            <a:r>
              <a:rPr lang="nl-NL" dirty="0"/>
              <a:t>Hier de titel</a:t>
            </a:r>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7437179" y="5434430"/>
            <a:ext cx="6424553" cy="1687711"/>
          </a:xfrm>
          <a:prstGeom prst="rect">
            <a:avLst/>
          </a:prstGeom>
        </p:spPr>
        <p:txBody>
          <a:bodyPr/>
          <a:lstStyle>
            <a:lvl1pPr marL="405068" indent="-405068">
              <a:lnSpc>
                <a:spcPct val="125000"/>
              </a:lnSpc>
              <a:spcBef>
                <a:spcPts val="0"/>
              </a:spcBef>
              <a:buFont typeface="Arial" panose="020B0604020202020204" pitchFamily="34" charset="0"/>
              <a:buChar char="•"/>
              <a:defRPr sz="2717">
                <a:solidFill>
                  <a:schemeClr val="bg1"/>
                </a:solidFill>
              </a:defRPr>
            </a:lvl1pPr>
            <a:lvl2pPr marL="540090" indent="0">
              <a:buNone/>
              <a:defRPr/>
            </a:lvl2pPr>
            <a:lvl3pPr marL="1080181" indent="0">
              <a:buNone/>
              <a:defRPr/>
            </a:lvl3pPr>
            <a:lvl4pPr marL="1620271" indent="0">
              <a:buNone/>
              <a:defRPr/>
            </a:lvl4pPr>
            <a:lvl5pPr marL="2160361" indent="0">
              <a:buNone/>
              <a:defRPr/>
            </a:lvl5pPr>
          </a:lstStyle>
          <a:p>
            <a:pPr lvl="0"/>
            <a:r>
              <a:rPr lang="nl-NL" dirty="0"/>
              <a:t>Hier een puntenlijst</a:t>
            </a:r>
          </a:p>
        </p:txBody>
      </p:sp>
    </p:spTree>
    <p:extLst>
      <p:ext uri="{BB962C8B-B14F-4D97-AF65-F5344CB8AC3E}">
        <p14:creationId xmlns:p14="http://schemas.microsoft.com/office/powerpoint/2010/main" val="17270926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elpagina - patiëntenzor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p:nvSpPr>
        <p:spPr>
          <a:xfrm>
            <a:off x="0" y="713165"/>
            <a:ext cx="14401800" cy="3882907"/>
          </a:xfrm>
          <a:prstGeom prst="rect">
            <a:avLst/>
          </a:prstGeom>
          <a:solidFill>
            <a:srgbClr val="694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26"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771526" y="1248638"/>
            <a:ext cx="12730162" cy="1361687"/>
          </a:xfrm>
          <a:prstGeom prst="rect">
            <a:avLst/>
          </a:prstGeom>
        </p:spPr>
        <p:txBody>
          <a:bodyPr anchor="b">
            <a:normAutofit/>
          </a:bodyPr>
          <a:lstStyle>
            <a:lvl1pPr algn="l">
              <a:defRPr sz="5907"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797244" y="2764631"/>
            <a:ext cx="12730162" cy="771525"/>
          </a:xfrm>
          <a:prstGeom prst="rect">
            <a:avLst/>
          </a:prstGeom>
        </p:spPr>
        <p:txBody>
          <a:bodyPr>
            <a:normAutofit/>
          </a:bodyPr>
          <a:lstStyle>
            <a:lvl1pPr marL="0" indent="0" algn="l">
              <a:buNone/>
              <a:defRPr sz="4489" b="0">
                <a:solidFill>
                  <a:schemeClr val="bg1"/>
                </a:solidFill>
                <a:latin typeface="Trebuchet MS" panose="020B0603020202020204" pitchFamily="34" charset="0"/>
              </a:defRPr>
            </a:lvl1pPr>
            <a:lvl2pPr marL="540090" indent="0" algn="ctr">
              <a:buNone/>
              <a:defRPr sz="2363"/>
            </a:lvl2pPr>
            <a:lvl3pPr marL="1080181" indent="0" algn="ctr">
              <a:buNone/>
              <a:defRPr sz="2126"/>
            </a:lvl3pPr>
            <a:lvl4pPr marL="1620271" indent="0" algn="ctr">
              <a:buNone/>
              <a:defRPr sz="1890"/>
            </a:lvl4pPr>
            <a:lvl5pPr marL="2160361" indent="0" algn="ctr">
              <a:buNone/>
              <a:defRPr sz="1890"/>
            </a:lvl5pPr>
            <a:lvl6pPr marL="2700452" indent="0" algn="ctr">
              <a:buNone/>
              <a:defRPr sz="1890"/>
            </a:lvl6pPr>
            <a:lvl7pPr marL="3240542" indent="0" algn="ctr">
              <a:buNone/>
              <a:defRPr sz="1890"/>
            </a:lvl7pPr>
            <a:lvl8pPr marL="3780633" indent="0" algn="ctr">
              <a:buNone/>
              <a:defRPr sz="1890"/>
            </a:lvl8pPr>
            <a:lvl9pPr marL="4320723" indent="0" algn="ctr">
              <a:buNone/>
              <a:defRPr sz="189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94451" y="0"/>
            <a:ext cx="4209440" cy="1172485"/>
          </a:xfrm>
          <a:prstGeom prst="rect">
            <a:avLst/>
          </a:prstGeom>
        </p:spPr>
      </p:pic>
      <p:pic>
        <p:nvPicPr>
          <p:cNvPr id="7" name="Picture 2" descr="ouderenzor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233159" y="4596071"/>
            <a:ext cx="5316220" cy="34887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3" descr="dokterstas [1556984#1_1]"/>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 y="4596072"/>
            <a:ext cx="5233158" cy="34887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kstvak 8"/>
          <p:cNvSpPr txBox="1"/>
          <p:nvPr/>
        </p:nvSpPr>
        <p:spPr>
          <a:xfrm>
            <a:off x="11190224" y="5587623"/>
            <a:ext cx="3317319" cy="1183337"/>
          </a:xfrm>
          <a:prstGeom prst="rect">
            <a:avLst/>
          </a:prstGeom>
          <a:noFill/>
        </p:spPr>
        <p:txBody>
          <a:bodyPr wrap="square" rtlCol="0">
            <a:spAutoFit/>
          </a:bodyPr>
          <a:lstStyle/>
          <a:p>
            <a:pPr marL="0" marR="0" lvl="0" indent="0" defTabSz="1080181" eaLnBrk="0" fontAlgn="base" latinLnBrk="0" hangingPunct="0">
              <a:lnSpc>
                <a:spcPct val="100000"/>
              </a:lnSpc>
              <a:spcBef>
                <a:spcPct val="0"/>
              </a:spcBef>
              <a:spcAft>
                <a:spcPct val="0"/>
              </a:spcAft>
              <a:buClrTx/>
              <a:buSzTx/>
              <a:buFontTx/>
              <a:buNone/>
              <a:tabLst/>
              <a:defRPr/>
            </a:pPr>
            <a:r>
              <a:rPr kumimoji="0" lang="nl-NL" sz="1418" b="0" i="0" u="none" strike="noStrike" kern="0" cap="none" spc="0" normalizeH="0" baseline="0" noProof="0" dirty="0" smtClean="0">
                <a:ln>
                  <a:noFill/>
                </a:ln>
                <a:solidFill>
                  <a:srgbClr val="000000"/>
                </a:solidFill>
                <a:effectLst/>
                <a:uLnTx/>
                <a:uFillTx/>
              </a:rPr>
              <a:t>Amsterdam UMC</a:t>
            </a:r>
          </a:p>
          <a:p>
            <a:pPr marL="0" marR="0" lvl="0" indent="0" defTabSz="1080181" eaLnBrk="0" fontAlgn="base" latinLnBrk="0" hangingPunct="0">
              <a:lnSpc>
                <a:spcPct val="100000"/>
              </a:lnSpc>
              <a:spcBef>
                <a:spcPct val="0"/>
              </a:spcBef>
              <a:spcAft>
                <a:spcPct val="0"/>
              </a:spcAft>
              <a:buClrTx/>
              <a:buSzTx/>
              <a:buFontTx/>
              <a:buNone/>
              <a:tabLst/>
              <a:defRPr/>
            </a:pPr>
            <a:r>
              <a:rPr kumimoji="0" lang="nl-NL" sz="1418" b="0" i="0" u="none" strike="noStrike" kern="0" cap="none" spc="0" normalizeH="0" baseline="0" noProof="0" dirty="0" smtClean="0">
                <a:ln>
                  <a:noFill/>
                </a:ln>
                <a:solidFill>
                  <a:srgbClr val="000000"/>
                </a:solidFill>
                <a:effectLst/>
                <a:uLnTx/>
                <a:uFillTx/>
              </a:rPr>
              <a:t>Locatie VUmc</a:t>
            </a:r>
          </a:p>
          <a:p>
            <a:pPr marL="0" marR="0" lvl="0" indent="0" defTabSz="1080181" eaLnBrk="0" fontAlgn="base" latinLnBrk="0" hangingPunct="0">
              <a:lnSpc>
                <a:spcPct val="100000"/>
              </a:lnSpc>
              <a:spcBef>
                <a:spcPct val="0"/>
              </a:spcBef>
              <a:spcAft>
                <a:spcPct val="0"/>
              </a:spcAft>
              <a:buClrTx/>
              <a:buSzTx/>
              <a:buFontTx/>
              <a:buNone/>
              <a:tabLst/>
              <a:defRPr/>
            </a:pPr>
            <a:endParaRPr kumimoji="0" lang="nl-NL" sz="1418" b="0" i="0" u="none" strike="noStrike" kern="0" cap="none" spc="0" normalizeH="0" baseline="0" noProof="0" dirty="0" smtClean="0">
              <a:ln>
                <a:noFill/>
              </a:ln>
              <a:solidFill>
                <a:srgbClr val="000000"/>
              </a:solidFill>
              <a:effectLst/>
              <a:uLnTx/>
              <a:uFillTx/>
            </a:endParaRPr>
          </a:p>
          <a:p>
            <a:pPr marL="0" marR="0" lvl="0" indent="0" defTabSz="1080181" eaLnBrk="0" fontAlgn="base" latinLnBrk="0" hangingPunct="0">
              <a:lnSpc>
                <a:spcPct val="100000"/>
              </a:lnSpc>
              <a:spcBef>
                <a:spcPct val="0"/>
              </a:spcBef>
              <a:spcAft>
                <a:spcPct val="0"/>
              </a:spcAft>
              <a:buClrTx/>
              <a:buSzTx/>
              <a:buFontTx/>
              <a:buNone/>
              <a:tabLst/>
              <a:defRPr/>
            </a:pPr>
            <a:r>
              <a:rPr kumimoji="0" lang="nl-NL" sz="1418" b="0" i="0" u="none" strike="noStrike" kern="0" cap="none" spc="0" normalizeH="0" baseline="0" noProof="0" dirty="0" smtClean="0">
                <a:ln>
                  <a:noFill/>
                </a:ln>
                <a:solidFill>
                  <a:srgbClr val="000000"/>
                </a:solidFill>
                <a:effectLst/>
                <a:uLnTx/>
                <a:uFillTx/>
              </a:rPr>
              <a:t>Afdeling Huisartsgeneeskunde &amp; Ouderengeneeskunde </a:t>
            </a:r>
          </a:p>
        </p:txBody>
      </p:sp>
    </p:spTree>
    <p:extLst>
      <p:ext uri="{BB962C8B-B14F-4D97-AF65-F5344CB8AC3E}">
        <p14:creationId xmlns:p14="http://schemas.microsoft.com/office/powerpoint/2010/main" val="2566730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2.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1A6CEDF9-8401-43A2-A4AB-0E7332B8A3EF}"/>
              </a:ext>
            </a:extLst>
          </p:cNvPr>
          <p:cNvPicPr>
            <a:picLocks noChangeAspect="1"/>
          </p:cNvPicPr>
          <p:nvPr/>
        </p:nvPicPr>
        <p:blipFill>
          <a:blip r:embed="rId33" cstate="email">
            <a:extLst>
              <a:ext uri="{28A0092B-C50C-407E-A947-70E740481C1C}">
                <a14:useLocalDpi xmlns:a14="http://schemas.microsoft.com/office/drawing/2010/main" val="0"/>
              </a:ext>
            </a:extLst>
          </a:blip>
          <a:stretch>
            <a:fillRect/>
          </a:stretch>
        </p:blipFill>
        <p:spPr>
          <a:xfrm>
            <a:off x="6908439" y="0"/>
            <a:ext cx="584923" cy="1194471"/>
          </a:xfrm>
          <a:prstGeom prst="rect">
            <a:avLst/>
          </a:prstGeom>
        </p:spPr>
      </p:pic>
      <p:pic>
        <p:nvPicPr>
          <p:cNvPr id="5" name="Afbeelding 4"/>
          <p:cNvPicPr>
            <a:picLocks noChangeAspect="1"/>
          </p:cNvPicPr>
          <p:nvPr userDrawn="1"/>
        </p:nvPicPr>
        <p:blipFill>
          <a:blip r:embed="rId34"/>
          <a:stretch>
            <a:fillRect/>
          </a:stretch>
        </p:blipFill>
        <p:spPr>
          <a:xfrm>
            <a:off x="12766509" y="6946106"/>
            <a:ext cx="1470358" cy="1002185"/>
          </a:xfrm>
          <a:prstGeom prst="rect">
            <a:avLst/>
          </a:prstGeom>
        </p:spPr>
      </p:pic>
    </p:spTree>
    <p:extLst>
      <p:ext uri="{BB962C8B-B14F-4D97-AF65-F5344CB8AC3E}">
        <p14:creationId xmlns:p14="http://schemas.microsoft.com/office/powerpoint/2010/main" val="1260299494"/>
      </p:ext>
    </p:extLst>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56" r:id="rId4"/>
    <p:sldLayoutId id="2147484157" r:id="rId5"/>
    <p:sldLayoutId id="2147484128" r:id="rId6"/>
    <p:sldLayoutId id="2147484129" r:id="rId7"/>
    <p:sldLayoutId id="2147484130" r:id="rId8"/>
    <p:sldLayoutId id="2147484131" r:id="rId9"/>
    <p:sldLayoutId id="2147484132" r:id="rId10"/>
    <p:sldLayoutId id="2147484133" r:id="rId11"/>
    <p:sldLayoutId id="2147484134" r:id="rId12"/>
    <p:sldLayoutId id="2147484135" r:id="rId13"/>
    <p:sldLayoutId id="2147484136" r:id="rId14"/>
    <p:sldLayoutId id="2147484137" r:id="rId15"/>
    <p:sldLayoutId id="2147484138" r:id="rId16"/>
    <p:sldLayoutId id="2147484139" r:id="rId17"/>
    <p:sldLayoutId id="2147484140" r:id="rId18"/>
    <p:sldLayoutId id="2147484141" r:id="rId19"/>
    <p:sldLayoutId id="2147484142" r:id="rId20"/>
    <p:sldLayoutId id="2147484143" r:id="rId21"/>
    <p:sldLayoutId id="2147484144" r:id="rId22"/>
    <p:sldLayoutId id="2147484145" r:id="rId23"/>
    <p:sldLayoutId id="2147484146" r:id="rId24"/>
    <p:sldLayoutId id="2147484147" r:id="rId25"/>
    <p:sldLayoutId id="2147484148" r:id="rId26"/>
    <p:sldLayoutId id="2147484149" r:id="rId27"/>
    <p:sldLayoutId id="2147484150" r:id="rId28"/>
    <p:sldLayoutId id="2147484152" r:id="rId29"/>
    <p:sldLayoutId id="2147484154" r:id="rId30"/>
    <p:sldLayoutId id="2147484155" r:id="rId3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txStyles>
    <p:titleStyle>
      <a:lvl1pPr algn="l" defTabSz="1080181" rtl="0" eaLnBrk="1" latinLnBrk="0" hangingPunct="1">
        <a:lnSpc>
          <a:spcPct val="90000"/>
        </a:lnSpc>
        <a:spcBef>
          <a:spcPct val="0"/>
        </a:spcBef>
        <a:buNone/>
        <a:defRPr sz="4725" b="1" kern="1200">
          <a:solidFill>
            <a:srgbClr val="009CB4"/>
          </a:solidFill>
          <a:latin typeface="+mj-lt"/>
          <a:ea typeface="+mj-ea"/>
          <a:cs typeface="+mj-cs"/>
        </a:defRPr>
      </a:lvl1pPr>
    </p:titleStyle>
    <p:bodyStyle>
      <a:lvl1pPr marL="270045" indent="-270045" algn="l" defTabSz="1080181" rtl="0" eaLnBrk="1" latinLnBrk="0" hangingPunct="1">
        <a:lnSpc>
          <a:spcPct val="90000"/>
        </a:lnSpc>
        <a:spcBef>
          <a:spcPts val="1181"/>
        </a:spcBef>
        <a:buFont typeface="Arial" panose="020B0604020202020204" pitchFamily="34" charset="0"/>
        <a:buChar char="•"/>
        <a:defRPr sz="3308" kern="1200">
          <a:solidFill>
            <a:schemeClr val="tx1"/>
          </a:solidFill>
          <a:latin typeface="+mn-lt"/>
          <a:ea typeface="+mn-ea"/>
          <a:cs typeface="+mn-cs"/>
        </a:defRPr>
      </a:lvl1pPr>
      <a:lvl2pPr marL="810136" indent="-270045" algn="l" defTabSz="1080181" rtl="0" eaLnBrk="1" latinLnBrk="0" hangingPunct="1">
        <a:lnSpc>
          <a:spcPct val="90000"/>
        </a:lnSpc>
        <a:spcBef>
          <a:spcPts val="591"/>
        </a:spcBef>
        <a:buFont typeface="Arial" panose="020B0604020202020204" pitchFamily="34" charset="0"/>
        <a:buChar char="•"/>
        <a:defRPr sz="2835" kern="1200">
          <a:solidFill>
            <a:schemeClr val="tx1"/>
          </a:solidFill>
          <a:latin typeface="+mn-lt"/>
          <a:ea typeface="+mn-ea"/>
          <a:cs typeface="+mn-cs"/>
        </a:defRPr>
      </a:lvl2pPr>
      <a:lvl3pPr marL="1350226" indent="-270045" algn="l" defTabSz="1080181" rtl="0" eaLnBrk="1" latinLnBrk="0" hangingPunct="1">
        <a:lnSpc>
          <a:spcPct val="90000"/>
        </a:lnSpc>
        <a:spcBef>
          <a:spcPts val="591"/>
        </a:spcBef>
        <a:buFont typeface="Arial" panose="020B0604020202020204" pitchFamily="34" charset="0"/>
        <a:buChar char="•"/>
        <a:defRPr sz="2363" kern="1200">
          <a:solidFill>
            <a:schemeClr val="tx1"/>
          </a:solidFill>
          <a:latin typeface="+mn-lt"/>
          <a:ea typeface="+mn-ea"/>
          <a:cs typeface="+mn-cs"/>
        </a:defRPr>
      </a:lvl3pPr>
      <a:lvl4pPr marL="1890316" indent="-270045" algn="l" defTabSz="1080181"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4pPr>
      <a:lvl5pPr marL="2430407" indent="-270045" algn="l" defTabSz="1080181"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5pPr>
      <a:lvl6pPr marL="2970497" indent="-270045" algn="l" defTabSz="1080181"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6pPr>
      <a:lvl7pPr marL="3510587" indent="-270045" algn="l" defTabSz="1080181"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7pPr>
      <a:lvl8pPr marL="4050678" indent="-270045" algn="l" defTabSz="1080181"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8pPr>
      <a:lvl9pPr marL="4590768" indent="-270045" algn="l" defTabSz="1080181"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9pPr>
    </p:bodyStyle>
    <p:otherStyle>
      <a:defPPr>
        <a:defRPr lang="nl-NL"/>
      </a:defPPr>
      <a:lvl1pPr marL="0" algn="l" defTabSz="1080181" rtl="0" eaLnBrk="1" latinLnBrk="0" hangingPunct="1">
        <a:defRPr sz="2126" kern="1200">
          <a:solidFill>
            <a:schemeClr val="tx1"/>
          </a:solidFill>
          <a:latin typeface="+mn-lt"/>
          <a:ea typeface="+mn-ea"/>
          <a:cs typeface="+mn-cs"/>
        </a:defRPr>
      </a:lvl1pPr>
      <a:lvl2pPr marL="540090" algn="l" defTabSz="1080181" rtl="0" eaLnBrk="1" latinLnBrk="0" hangingPunct="1">
        <a:defRPr sz="2126" kern="1200">
          <a:solidFill>
            <a:schemeClr val="tx1"/>
          </a:solidFill>
          <a:latin typeface="+mn-lt"/>
          <a:ea typeface="+mn-ea"/>
          <a:cs typeface="+mn-cs"/>
        </a:defRPr>
      </a:lvl2pPr>
      <a:lvl3pPr marL="1080181" algn="l" defTabSz="1080181" rtl="0" eaLnBrk="1" latinLnBrk="0" hangingPunct="1">
        <a:defRPr sz="2126" kern="1200">
          <a:solidFill>
            <a:schemeClr val="tx1"/>
          </a:solidFill>
          <a:latin typeface="+mn-lt"/>
          <a:ea typeface="+mn-ea"/>
          <a:cs typeface="+mn-cs"/>
        </a:defRPr>
      </a:lvl3pPr>
      <a:lvl4pPr marL="1620271" algn="l" defTabSz="1080181" rtl="0" eaLnBrk="1" latinLnBrk="0" hangingPunct="1">
        <a:defRPr sz="2126" kern="1200">
          <a:solidFill>
            <a:schemeClr val="tx1"/>
          </a:solidFill>
          <a:latin typeface="+mn-lt"/>
          <a:ea typeface="+mn-ea"/>
          <a:cs typeface="+mn-cs"/>
        </a:defRPr>
      </a:lvl4pPr>
      <a:lvl5pPr marL="2160361" algn="l" defTabSz="1080181" rtl="0" eaLnBrk="1" latinLnBrk="0" hangingPunct="1">
        <a:defRPr sz="2126" kern="1200">
          <a:solidFill>
            <a:schemeClr val="tx1"/>
          </a:solidFill>
          <a:latin typeface="+mn-lt"/>
          <a:ea typeface="+mn-ea"/>
          <a:cs typeface="+mn-cs"/>
        </a:defRPr>
      </a:lvl5pPr>
      <a:lvl6pPr marL="2700452" algn="l" defTabSz="1080181" rtl="0" eaLnBrk="1" latinLnBrk="0" hangingPunct="1">
        <a:defRPr sz="2126" kern="1200">
          <a:solidFill>
            <a:schemeClr val="tx1"/>
          </a:solidFill>
          <a:latin typeface="+mn-lt"/>
          <a:ea typeface="+mn-ea"/>
          <a:cs typeface="+mn-cs"/>
        </a:defRPr>
      </a:lvl6pPr>
      <a:lvl7pPr marL="3240542" algn="l" defTabSz="1080181" rtl="0" eaLnBrk="1" latinLnBrk="0" hangingPunct="1">
        <a:defRPr sz="2126" kern="1200">
          <a:solidFill>
            <a:schemeClr val="tx1"/>
          </a:solidFill>
          <a:latin typeface="+mn-lt"/>
          <a:ea typeface="+mn-ea"/>
          <a:cs typeface="+mn-cs"/>
        </a:defRPr>
      </a:lvl7pPr>
      <a:lvl8pPr marL="3780633" algn="l" defTabSz="1080181" rtl="0" eaLnBrk="1" latinLnBrk="0" hangingPunct="1">
        <a:defRPr sz="2126" kern="1200">
          <a:solidFill>
            <a:schemeClr val="tx1"/>
          </a:solidFill>
          <a:latin typeface="+mn-lt"/>
          <a:ea typeface="+mn-ea"/>
          <a:cs typeface="+mn-cs"/>
        </a:defRPr>
      </a:lvl8pPr>
      <a:lvl9pPr marL="4320723" algn="l" defTabSz="1080181" rtl="0" eaLnBrk="1" latinLnBrk="0" hangingPunct="1">
        <a:defRPr sz="2126"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990600" y="431800"/>
            <a:ext cx="12420600" cy="1565275"/>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990600" y="2155825"/>
            <a:ext cx="12420600" cy="5140325"/>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990600" y="7508875"/>
            <a:ext cx="3240088" cy="430213"/>
          </a:xfrm>
          <a:prstGeom prst="rect">
            <a:avLst/>
          </a:prstGeom>
        </p:spPr>
        <p:txBody>
          <a:bodyPr vert="horz" lIns="91440" tIns="45720" rIns="91440" bIns="45720" rtlCol="0" anchor="ctr"/>
          <a:lstStyle>
            <a:lvl1pPr algn="l">
              <a:defRPr sz="1200">
                <a:solidFill>
                  <a:schemeClr val="tx1">
                    <a:tint val="75000"/>
                  </a:schemeClr>
                </a:solidFill>
              </a:defRPr>
            </a:lvl1pPr>
          </a:lstStyle>
          <a:p>
            <a:fld id="{A745CB00-AC7A-4E12-9C7F-F65431C5CD44}" type="datetimeFigureOut">
              <a:rPr lang="nl-NL" smtClean="0"/>
              <a:t>16-3-2021</a:t>
            </a:fld>
            <a:endParaRPr lang="nl-NL"/>
          </a:p>
        </p:txBody>
      </p:sp>
      <p:sp>
        <p:nvSpPr>
          <p:cNvPr id="5" name="Tijdelijke aanduiding voor voettekst 4"/>
          <p:cNvSpPr>
            <a:spLocks noGrp="1"/>
          </p:cNvSpPr>
          <p:nvPr>
            <p:ph type="ftr" sz="quarter" idx="3"/>
          </p:nvPr>
        </p:nvSpPr>
        <p:spPr>
          <a:xfrm>
            <a:off x="4770438" y="7508875"/>
            <a:ext cx="4860925" cy="43021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10171113" y="7508875"/>
            <a:ext cx="3240087" cy="430213"/>
          </a:xfrm>
          <a:prstGeom prst="rect">
            <a:avLst/>
          </a:prstGeom>
        </p:spPr>
        <p:txBody>
          <a:bodyPr vert="horz" lIns="91440" tIns="45720" rIns="91440" bIns="45720" rtlCol="0" anchor="ctr"/>
          <a:lstStyle>
            <a:lvl1pPr algn="r">
              <a:defRPr sz="1200">
                <a:solidFill>
                  <a:schemeClr val="tx1">
                    <a:tint val="75000"/>
                  </a:schemeClr>
                </a:solidFill>
              </a:defRPr>
            </a:lvl1pPr>
          </a:lstStyle>
          <a:p>
            <a:fld id="{11F684E1-1F84-4C2C-B0E8-91611742156F}" type="slidenum">
              <a:rPr lang="nl-NL" smtClean="0"/>
              <a:t>‹nr.›</a:t>
            </a:fld>
            <a:endParaRPr lang="nl-NL"/>
          </a:p>
        </p:txBody>
      </p:sp>
    </p:spTree>
    <p:extLst>
      <p:ext uri="{BB962C8B-B14F-4D97-AF65-F5344CB8AC3E}">
        <p14:creationId xmlns:p14="http://schemas.microsoft.com/office/powerpoint/2010/main" val="1131348748"/>
      </p:ext>
    </p:extLst>
  </p:cSld>
  <p:clrMap bg1="lt1" tx1="dk1" bg2="lt2" tx2="dk2" accent1="accent1" accent2="accent2" accent3="accent3" accent4="accent4" accent5="accent5" accent6="accent6" hlink="hlink" folHlink="folHlink"/>
  <p:sldLayoutIdLst>
    <p:sldLayoutId id="2147484159" r:id="rId1"/>
    <p:sldLayoutId id="2147484160" r:id="rId2"/>
    <p:sldLayoutId id="2147484161" r:id="rId3"/>
    <p:sldLayoutId id="2147484162" r:id="rId4"/>
    <p:sldLayoutId id="2147484163" r:id="rId5"/>
    <p:sldLayoutId id="2147484164" r:id="rId6"/>
    <p:sldLayoutId id="2147484165" r:id="rId7"/>
    <p:sldLayoutId id="2147484166" r:id="rId8"/>
    <p:sldLayoutId id="2147484167" r:id="rId9"/>
    <p:sldLayoutId id="2147484168" r:id="rId10"/>
    <p:sldLayoutId id="214748416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hetwegingskader.nl/"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mailto:uno@amsterdamumc.nl"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youtu.be/pSgd_NAZXF0"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pg.hetwegingskader.nl/praktijkvoorbeeld/praktijkvoorbeeld-mevrouw-jansen/" TargetMode="External"/><Relationship Id="rId7" Type="http://schemas.openxmlformats.org/officeDocument/2006/relationships/hyperlink" Target="https://pg.hetwegingskader.nl/praktijkvoorbeelden/" TargetMode="External"/><Relationship Id="rId2" Type="http://schemas.openxmlformats.org/officeDocument/2006/relationships/hyperlink" Target="https://pg.hetwegingskader.nl/praktijkvoorbeeld/meneer-brouwer-rookt-graag-ook-in-bed-maar-brand-ligt-op-de-loer/" TargetMode="External"/><Relationship Id="rId1" Type="http://schemas.openxmlformats.org/officeDocument/2006/relationships/slideLayout" Target="../slideLayouts/slideLayout3.xml"/><Relationship Id="rId6" Type="http://schemas.openxmlformats.org/officeDocument/2006/relationships/hyperlink" Target="https://pg.hetwegingskader.nl/praktijkvoorbeeld/mevrouw-de-vries/" TargetMode="External"/><Relationship Id="rId5" Type="http://schemas.openxmlformats.org/officeDocument/2006/relationships/hyperlink" Target="https://pg.hetwegingskader.nl/praktijkvoorbeeld/praktijkvoorbeeld-mevrouw-van-dam/" TargetMode="External"/><Relationship Id="rId4" Type="http://schemas.openxmlformats.org/officeDocument/2006/relationships/hyperlink" Target="https://pg.hetwegingskader.nl/praktijkvoorbeeld/praktijkvoorbeeld-mevrouw-smi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5"/>
          <p:cNvSpPr>
            <a:spLocks noGrp="1" noChangeArrowheads="1"/>
          </p:cNvSpPr>
          <p:nvPr>
            <p:ph type="subTitle" idx="1"/>
          </p:nvPr>
        </p:nvSpPr>
        <p:spPr>
          <a:xfrm>
            <a:off x="114300" y="4202906"/>
            <a:ext cx="12730162" cy="307777"/>
          </a:xfrm>
        </p:spPr>
        <p:txBody>
          <a:bodyPr anchor="ctr" anchorCtr="0">
            <a:spAutoFit/>
          </a:bodyPr>
          <a:lstStyle/>
          <a:p>
            <a:pPr defTabSz="2060575">
              <a:lnSpc>
                <a:spcPct val="100000"/>
              </a:lnSpc>
              <a:spcBef>
                <a:spcPts val="0"/>
              </a:spcBef>
              <a:defRPr/>
            </a:pPr>
            <a:r>
              <a:rPr lang="nl-NL" altLang="nl-NL" sz="1400" dirty="0" smtClean="0">
                <a:latin typeface="+mj-lt"/>
              </a:rPr>
              <a:t>Maart 2021</a:t>
            </a:r>
            <a:endParaRPr lang="nl-NL" altLang="nl-NL" sz="1400" dirty="0">
              <a:latin typeface="+mj-lt"/>
            </a:endParaRPr>
          </a:p>
        </p:txBody>
      </p:sp>
      <p:sp>
        <p:nvSpPr>
          <p:cNvPr id="4" name="Rechthoek 3"/>
          <p:cNvSpPr/>
          <p:nvPr/>
        </p:nvSpPr>
        <p:spPr>
          <a:xfrm>
            <a:off x="2221706" y="1418466"/>
            <a:ext cx="10444162" cy="3539430"/>
          </a:xfrm>
          <a:prstGeom prst="rect">
            <a:avLst/>
          </a:prstGeom>
        </p:spPr>
        <p:txBody>
          <a:bodyPr wrap="square">
            <a:spAutoFit/>
          </a:bodyPr>
          <a:lstStyle/>
          <a:p>
            <a:pPr algn="ctr" defTabSz="914377"/>
            <a:r>
              <a:rPr lang="nl-NL" sz="3600" b="1" dirty="0" smtClean="0">
                <a:solidFill>
                  <a:srgbClr val="FFFFFF"/>
                </a:solidFill>
                <a:latin typeface="Trebuchet MS" panose="020B0603020202020204" pitchFamily="34" charset="0"/>
                <a:ea typeface="Univers 45 Light" charset="0"/>
                <a:cs typeface="Univers 45 Light" charset="0"/>
              </a:rPr>
              <a:t>INSTRUCTIE</a:t>
            </a:r>
            <a:endParaRPr lang="nl-NL" sz="3600" b="1" dirty="0">
              <a:solidFill>
                <a:srgbClr val="FFFFFF"/>
              </a:solidFill>
              <a:latin typeface="Trebuchet MS" panose="020B0603020202020204" pitchFamily="34" charset="0"/>
              <a:ea typeface="Univers 45 Light" charset="0"/>
              <a:cs typeface="Univers 45 Light" charset="0"/>
            </a:endParaRPr>
          </a:p>
          <a:p>
            <a:pPr algn="ctr" defTabSz="914377"/>
            <a:r>
              <a:rPr lang="nl-NL" sz="3600" b="1" dirty="0" smtClean="0">
                <a:solidFill>
                  <a:srgbClr val="FF9900"/>
                </a:solidFill>
                <a:latin typeface="+mj-lt"/>
              </a:rPr>
              <a:t>HET WEGINGSKADER CLIËNTPERSPECTIEF, </a:t>
            </a:r>
          </a:p>
          <a:p>
            <a:pPr algn="ctr" defTabSz="914377"/>
            <a:r>
              <a:rPr lang="nl-NL" sz="3600" b="1" dirty="0" smtClean="0">
                <a:solidFill>
                  <a:srgbClr val="FF9900"/>
                </a:solidFill>
                <a:latin typeface="+mj-lt"/>
              </a:rPr>
              <a:t>IN DE LANDURIGE ZORG </a:t>
            </a:r>
          </a:p>
          <a:p>
            <a:pPr algn="ctr" defTabSz="914377"/>
            <a:r>
              <a:rPr lang="nl-NL" sz="2800" b="1" dirty="0" smtClean="0">
                <a:solidFill>
                  <a:srgbClr val="FF9900"/>
                </a:solidFill>
                <a:latin typeface="+mj-lt"/>
              </a:rPr>
              <a:t>voor mensen met dementie en andere hersenaandoeningen</a:t>
            </a:r>
          </a:p>
          <a:p>
            <a:pPr algn="ctr" defTabSz="914377"/>
            <a:endParaRPr lang="nl-NL" sz="2800" b="1" dirty="0" smtClean="0">
              <a:solidFill>
                <a:srgbClr val="FF9900"/>
              </a:solidFill>
              <a:latin typeface="+mj-lt"/>
            </a:endParaRPr>
          </a:p>
          <a:p>
            <a:pPr algn="ctr" defTabSz="914377"/>
            <a:r>
              <a:rPr lang="nl-NL" b="1" dirty="0" smtClean="0">
                <a:solidFill>
                  <a:schemeClr val="bg1"/>
                </a:solidFill>
              </a:rPr>
              <a:t>De </a:t>
            </a:r>
            <a:r>
              <a:rPr lang="nl-NL" b="1" dirty="0">
                <a:solidFill>
                  <a:schemeClr val="bg1"/>
                </a:solidFill>
              </a:rPr>
              <a:t>online gesprekstool die helpt in het meenemen van het cliëntperspectief in de besluitvorming over het inzetten van (onvrijwillige) zorg.</a:t>
            </a:r>
          </a:p>
          <a:p>
            <a:pPr algn="ctr" defTabSz="914377"/>
            <a:endParaRPr lang="nl-NL" sz="2400" dirty="0">
              <a:solidFill>
                <a:srgbClr val="FFFFFF"/>
              </a:solidFill>
              <a:latin typeface="Trebuchet MS" panose="020B0603020202020204" pitchFamily="34" charset="0"/>
            </a:endParaRPr>
          </a:p>
        </p:txBody>
      </p:sp>
      <p:pic>
        <p:nvPicPr>
          <p:cNvPr id="3" name="Afbeelding 2"/>
          <p:cNvPicPr>
            <a:picLocks noChangeAspect="1"/>
          </p:cNvPicPr>
          <p:nvPr/>
        </p:nvPicPr>
        <p:blipFill>
          <a:blip r:embed="rId3"/>
          <a:stretch>
            <a:fillRect/>
          </a:stretch>
        </p:blipFill>
        <p:spPr>
          <a:xfrm>
            <a:off x="5295900" y="5221136"/>
            <a:ext cx="4733925" cy="1400175"/>
          </a:xfrm>
          <a:prstGeom prst="rect">
            <a:avLst/>
          </a:prstGeom>
        </p:spPr>
      </p:pic>
      <p:sp>
        <p:nvSpPr>
          <p:cNvPr id="2" name="Tekstvak 1"/>
          <p:cNvSpPr txBox="1"/>
          <p:nvPr/>
        </p:nvSpPr>
        <p:spPr>
          <a:xfrm>
            <a:off x="5829300" y="6884551"/>
            <a:ext cx="2743200" cy="369332"/>
          </a:xfrm>
          <a:prstGeom prst="rect">
            <a:avLst/>
          </a:prstGeom>
          <a:noFill/>
        </p:spPr>
        <p:txBody>
          <a:bodyPr wrap="square" rtlCol="0">
            <a:spAutoFit/>
          </a:bodyPr>
          <a:lstStyle/>
          <a:p>
            <a:r>
              <a:rPr lang="nl-NL" dirty="0" smtClean="0">
                <a:solidFill>
                  <a:srgbClr val="002060"/>
                </a:solidFill>
              </a:rPr>
              <a:t>www.hetwegingskader.n</a:t>
            </a:r>
            <a:r>
              <a:rPr lang="nl-NL" dirty="0" smtClean="0"/>
              <a:t>l</a:t>
            </a:r>
            <a:endParaRPr lang="nl-NL"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795100" y="1299486"/>
            <a:ext cx="12717389" cy="922222"/>
          </a:xfrm>
          <a:prstGeom prst="rect">
            <a:avLst/>
          </a:prstGeom>
        </p:spPr>
        <p:txBody>
          <a:bodyPr/>
          <a:lstStyle/>
          <a:p>
            <a:r>
              <a:rPr lang="nl-NL" sz="3600" dirty="0" smtClean="0"/>
              <a:t>Oefenen met Praktijkvoorbeelden – deel II</a:t>
            </a:r>
            <a:endParaRPr lang="nl-NL" sz="3600" dirty="0"/>
          </a:p>
        </p:txBody>
      </p:sp>
      <p:sp>
        <p:nvSpPr>
          <p:cNvPr id="3" name="Tijdelijke aanduiding voor inhoud 2"/>
          <p:cNvSpPr>
            <a:spLocks noGrp="1"/>
          </p:cNvSpPr>
          <p:nvPr>
            <p:ph sz="half" idx="4294967295"/>
          </p:nvPr>
        </p:nvSpPr>
        <p:spPr>
          <a:xfrm>
            <a:off x="795100" y="2069306"/>
            <a:ext cx="13035200" cy="4876798"/>
          </a:xfrm>
          <a:prstGeom prst="rect">
            <a:avLst/>
          </a:prstGeom>
        </p:spPr>
        <p:txBody>
          <a:bodyPr/>
          <a:lstStyle/>
          <a:p>
            <a:pPr marL="0" indent="0">
              <a:buNone/>
            </a:pPr>
            <a:r>
              <a:rPr lang="nl-NL" sz="2000" b="1" dirty="0"/>
              <a:t>4) </a:t>
            </a:r>
            <a:r>
              <a:rPr lang="nl-NL" sz="2000" b="1" dirty="0" smtClean="0"/>
              <a:t>Bespreek </a:t>
            </a:r>
            <a:r>
              <a:rPr lang="nl-NL" sz="2000" b="1" dirty="0"/>
              <a:t>met jouw groepje een </a:t>
            </a:r>
            <a:r>
              <a:rPr lang="nl-NL" sz="2000" b="1" dirty="0" smtClean="0"/>
              <a:t>voorbeeld </a:t>
            </a:r>
            <a:r>
              <a:rPr lang="nl-NL" sz="2000" b="1" dirty="0"/>
              <a:t>uit jouw </a:t>
            </a:r>
            <a:r>
              <a:rPr lang="nl-NL" sz="2000" b="1" dirty="0" smtClean="0"/>
              <a:t>afdeling</a:t>
            </a:r>
            <a:r>
              <a:rPr lang="nl-NL" sz="2000" dirty="0" smtClean="0"/>
              <a:t>. </a:t>
            </a:r>
            <a:r>
              <a:rPr lang="nl-NL" sz="2000" dirty="0" smtClean="0">
                <a:solidFill>
                  <a:srgbClr val="E7710F"/>
                </a:solidFill>
              </a:rPr>
              <a:t>Noteer al de bevindingen, zodat je het later aan elkaar kunt presenteren en van elkaar kunt leren. </a:t>
            </a:r>
            <a:r>
              <a:rPr lang="nl-NL" sz="2000" dirty="0" smtClean="0"/>
              <a:t>Vind je het lastig? Haal dan inspiratie uit het praktijkvoorbeeld dat je zojuist met je groepje hebt gelezen en besproken. </a:t>
            </a:r>
            <a:r>
              <a:rPr lang="nl-NL" sz="2000" b="1" dirty="0" smtClean="0"/>
              <a:t>(25 minuten)</a:t>
            </a:r>
          </a:p>
          <a:p>
            <a:pPr marL="0" indent="0">
              <a:buNone/>
            </a:pPr>
            <a:r>
              <a:rPr lang="nl-NL" sz="2000" dirty="0" smtClean="0">
                <a:solidFill>
                  <a:prstClr val="black"/>
                </a:solidFill>
                <a:latin typeface="Century Schoolbook" panose="02040604050505020304" pitchFamily="18" charset="0"/>
                <a:cs typeface="Arial" panose="020B0604020202020204" pitchFamily="34" charset="0"/>
              </a:rPr>
              <a:t>	→ </a:t>
            </a:r>
            <a:r>
              <a:rPr lang="nl-NL" sz="2000" dirty="0" smtClean="0">
                <a:solidFill>
                  <a:prstClr val="black"/>
                </a:solidFill>
                <a:latin typeface="+mj-lt"/>
                <a:cs typeface="Arial" panose="020B0604020202020204" pitchFamily="34" charset="0"/>
              </a:rPr>
              <a:t>Heb je een computer bij de hand? Start dan </a:t>
            </a:r>
            <a:r>
              <a:rPr lang="nl-NL" sz="2000" dirty="0" smtClean="0">
                <a:solidFill>
                  <a:prstClr val="black"/>
                </a:solidFill>
                <a:latin typeface="+mj-lt"/>
                <a:cs typeface="Arial" panose="020B0604020202020204" pitchFamily="34" charset="0"/>
                <a:hlinkClick r:id="rId2"/>
              </a:rPr>
              <a:t>Het </a:t>
            </a:r>
            <a:r>
              <a:rPr lang="nl-NL" sz="2000" dirty="0">
                <a:solidFill>
                  <a:prstClr val="black"/>
                </a:solidFill>
                <a:latin typeface="+mj-lt"/>
                <a:cs typeface="Arial" panose="020B0604020202020204" pitchFamily="34" charset="0"/>
                <a:hlinkClick r:id="rId2"/>
              </a:rPr>
              <a:t>Wegingskader </a:t>
            </a:r>
            <a:r>
              <a:rPr lang="nl-NL" sz="2000" dirty="0" smtClean="0">
                <a:solidFill>
                  <a:prstClr val="black"/>
                </a:solidFill>
                <a:latin typeface="+mj-lt"/>
                <a:cs typeface="Arial" panose="020B0604020202020204" pitchFamily="34" charset="0"/>
              </a:rPr>
              <a:t>(www.hetwegingskader.nl</a:t>
            </a:r>
            <a:r>
              <a:rPr lang="nl-NL" sz="2000" dirty="0">
                <a:solidFill>
                  <a:prstClr val="black"/>
                </a:solidFill>
                <a:latin typeface="+mj-lt"/>
                <a:cs typeface="Arial" panose="020B0604020202020204" pitchFamily="34" charset="0"/>
              </a:rPr>
              <a:t>)</a:t>
            </a:r>
            <a:r>
              <a:rPr lang="nl-NL" sz="2000" dirty="0" smtClean="0">
                <a:solidFill>
                  <a:prstClr val="black"/>
                </a:solidFill>
                <a:latin typeface="+mj-lt"/>
                <a:cs typeface="Arial" panose="020B0604020202020204" pitchFamily="34" charset="0"/>
              </a:rPr>
              <a:t> en 	    doorloop de stappen. </a:t>
            </a:r>
            <a:br>
              <a:rPr lang="nl-NL" sz="2000" dirty="0" smtClean="0">
                <a:solidFill>
                  <a:prstClr val="black"/>
                </a:solidFill>
                <a:latin typeface="+mj-lt"/>
                <a:cs typeface="Arial" panose="020B0604020202020204" pitchFamily="34" charset="0"/>
              </a:rPr>
            </a:br>
            <a:r>
              <a:rPr lang="nl-NL" sz="2000" dirty="0" smtClean="0">
                <a:solidFill>
                  <a:prstClr val="black"/>
                </a:solidFill>
                <a:latin typeface="+mj-lt"/>
                <a:cs typeface="Arial" panose="020B0604020202020204" pitchFamily="34" charset="0"/>
              </a:rPr>
              <a:t>	</a:t>
            </a:r>
            <a:r>
              <a:rPr lang="nl-NL" sz="2000" dirty="0" smtClean="0">
                <a:solidFill>
                  <a:prstClr val="black"/>
                </a:solidFill>
                <a:latin typeface="Century Schoolbook" panose="02040604050505020304" pitchFamily="18" charset="0"/>
                <a:cs typeface="Arial" panose="020B0604020202020204" pitchFamily="34" charset="0"/>
              </a:rPr>
              <a:t>→ </a:t>
            </a:r>
            <a:r>
              <a:rPr lang="nl-NL" sz="2000" dirty="0" smtClean="0">
                <a:solidFill>
                  <a:prstClr val="black"/>
                </a:solidFill>
                <a:latin typeface="+mj-lt"/>
                <a:cs typeface="Arial" panose="020B0604020202020204" pitchFamily="34" charset="0"/>
              </a:rPr>
              <a:t>Zonder computer doorloop je de stappen zo:</a:t>
            </a:r>
            <a:endParaRPr lang="nl-NL" sz="2000" dirty="0" smtClean="0">
              <a:solidFill>
                <a:srgbClr val="E7710F"/>
              </a:solidFill>
              <a:latin typeface="+mj-lt"/>
            </a:endParaRPr>
          </a:p>
          <a:p>
            <a:pPr marL="0" indent="0">
              <a:buNone/>
            </a:pPr>
            <a:r>
              <a:rPr lang="nl-NL" sz="2400" dirty="0" smtClean="0">
                <a:solidFill>
                  <a:srgbClr val="E7710F"/>
                </a:solidFill>
              </a:rPr>
              <a:t>Stap 1 	</a:t>
            </a:r>
            <a:r>
              <a:rPr lang="nl-NL" sz="2000" dirty="0" smtClean="0"/>
              <a:t>Verzamel informatie over Gedrag, Verzet, Beleving &amp; Waarneming en Cliëntervaring</a:t>
            </a:r>
            <a:br>
              <a:rPr lang="nl-NL" sz="2000" dirty="0" smtClean="0"/>
            </a:br>
            <a:r>
              <a:rPr lang="nl-NL" sz="2000" dirty="0" smtClean="0"/>
              <a:t>          </a:t>
            </a:r>
            <a:endParaRPr lang="nl-NL" sz="2000" dirty="0" smtClean="0">
              <a:solidFill>
                <a:srgbClr val="E7710F"/>
              </a:solidFill>
            </a:endParaRPr>
          </a:p>
          <a:p>
            <a:pPr marL="0" indent="0">
              <a:buNone/>
            </a:pPr>
            <a:r>
              <a:rPr lang="nl-NL" sz="2400" dirty="0">
                <a:solidFill>
                  <a:srgbClr val="E7710F"/>
                </a:solidFill>
              </a:rPr>
              <a:t>Stap </a:t>
            </a:r>
            <a:r>
              <a:rPr lang="nl-NL" sz="2400" dirty="0" smtClean="0">
                <a:solidFill>
                  <a:srgbClr val="E7710F"/>
                </a:solidFill>
              </a:rPr>
              <a:t>2 	</a:t>
            </a:r>
            <a:r>
              <a:rPr lang="nl-NL" sz="2000" dirty="0" smtClean="0"/>
              <a:t>Schat de situatie in: sluit de zorg aan bij de beleving van de cliënt? Ervaart de cliënt onvrijwillige</a:t>
            </a:r>
            <a:r>
              <a:rPr lang="nl-NL" sz="2000" dirty="0"/>
              <a:t/>
            </a:r>
            <a:br>
              <a:rPr lang="nl-NL" sz="2000" dirty="0"/>
            </a:br>
            <a:r>
              <a:rPr lang="nl-NL" sz="2000" dirty="0"/>
              <a:t>           </a:t>
            </a:r>
            <a:r>
              <a:rPr lang="nl-NL" sz="2000" dirty="0" smtClean="0"/>
              <a:t>	zorg? Zo ja, hoe vervelend denk jij dat de cliënt deze zorg vindt?</a:t>
            </a:r>
          </a:p>
          <a:p>
            <a:pPr marL="0" indent="0">
              <a:buNone/>
            </a:pPr>
            <a:r>
              <a:rPr lang="nl-NL" sz="2400" dirty="0">
                <a:solidFill>
                  <a:srgbClr val="E7710F"/>
                </a:solidFill>
              </a:rPr>
              <a:t>Stap </a:t>
            </a:r>
            <a:r>
              <a:rPr lang="nl-NL" sz="2400" dirty="0" smtClean="0">
                <a:solidFill>
                  <a:srgbClr val="E7710F"/>
                </a:solidFill>
              </a:rPr>
              <a:t>3 	</a:t>
            </a:r>
            <a:r>
              <a:rPr lang="nl-NL" sz="2000" dirty="0" smtClean="0"/>
              <a:t>Neem een besluit. </a:t>
            </a:r>
            <a:r>
              <a:rPr lang="nl-NL" sz="2000" dirty="0"/>
              <a:t/>
            </a:r>
            <a:br>
              <a:rPr lang="nl-NL" sz="2000" dirty="0"/>
            </a:br>
            <a:r>
              <a:rPr lang="nl-NL" sz="2000" dirty="0"/>
              <a:t>           </a:t>
            </a:r>
            <a:r>
              <a:rPr lang="nl-NL" sz="2000" dirty="0" smtClean="0">
                <a:solidFill>
                  <a:srgbClr val="E7710F"/>
                </a:solidFill>
              </a:rPr>
              <a:t/>
            </a:r>
            <a:br>
              <a:rPr lang="nl-NL" sz="2000" dirty="0" smtClean="0">
                <a:solidFill>
                  <a:srgbClr val="E7710F"/>
                </a:solidFill>
              </a:rPr>
            </a:br>
            <a:r>
              <a:rPr lang="nl-NL" sz="2000" dirty="0" smtClean="0">
                <a:solidFill>
                  <a:srgbClr val="E7710F"/>
                </a:solidFill>
              </a:rPr>
              <a:t> </a:t>
            </a:r>
            <a:br>
              <a:rPr lang="nl-NL" sz="2000" dirty="0" smtClean="0">
                <a:solidFill>
                  <a:srgbClr val="E7710F"/>
                </a:solidFill>
              </a:rPr>
            </a:br>
            <a:r>
              <a:rPr lang="nl-NL" sz="2000" b="1" dirty="0" smtClean="0"/>
              <a:t> 5) Ben je tevreden en is de tijd om? Bespreek de praktijkvoorbeelden met allen gezamenlijk. </a:t>
            </a:r>
            <a:r>
              <a:rPr lang="nl-NL" sz="2000" dirty="0" smtClean="0"/>
              <a:t>Bespreek met elkaar wat goed ging, wat beter kan en wat je meeneemt voor de volgende keer. </a:t>
            </a:r>
            <a:br>
              <a:rPr lang="nl-NL" sz="2000" dirty="0" smtClean="0"/>
            </a:br>
            <a:r>
              <a:rPr lang="nl-NL" sz="2000" dirty="0" smtClean="0">
                <a:solidFill>
                  <a:srgbClr val="E7710F"/>
                </a:solidFill>
              </a:rPr>
              <a:t>(tijdsduur, afhankelijk van groepsgrootte)</a:t>
            </a:r>
            <a:endParaRPr lang="nl-NL" sz="2000" dirty="0">
              <a:solidFill>
                <a:srgbClr val="E7710F"/>
              </a:solidFill>
            </a:endParaRPr>
          </a:p>
          <a:p>
            <a:pPr marL="0" indent="0">
              <a:buNone/>
            </a:pPr>
            <a:r>
              <a:rPr lang="nl-NL" sz="2000" dirty="0"/>
              <a:t/>
            </a:r>
            <a:br>
              <a:rPr lang="nl-NL" sz="2000" dirty="0"/>
            </a:br>
            <a:endParaRPr lang="nl-NL" sz="2000" dirty="0"/>
          </a:p>
          <a:p>
            <a:pPr marL="0" indent="0">
              <a:buNone/>
            </a:pPr>
            <a:r>
              <a:rPr lang="nl-NL" sz="2000" dirty="0" smtClean="0"/>
              <a:t> </a:t>
            </a:r>
          </a:p>
        </p:txBody>
      </p:sp>
    </p:spTree>
    <p:extLst>
      <p:ext uri="{BB962C8B-B14F-4D97-AF65-F5344CB8AC3E}">
        <p14:creationId xmlns:p14="http://schemas.microsoft.com/office/powerpoint/2010/main" val="13158027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795100" y="1299486"/>
            <a:ext cx="12717389" cy="922222"/>
          </a:xfrm>
          <a:prstGeom prst="rect">
            <a:avLst/>
          </a:prstGeom>
        </p:spPr>
        <p:txBody>
          <a:bodyPr/>
          <a:lstStyle/>
          <a:p>
            <a:r>
              <a:rPr lang="nl-NL" sz="3600" dirty="0" smtClean="0"/>
              <a:t>Praktijkvoorbeeld, Mevrouw de Vries</a:t>
            </a:r>
            <a:endParaRPr lang="nl-NL" sz="3600" dirty="0"/>
          </a:p>
        </p:txBody>
      </p:sp>
      <p:sp>
        <p:nvSpPr>
          <p:cNvPr id="4" name="Rechthoek 3"/>
          <p:cNvSpPr/>
          <p:nvPr/>
        </p:nvSpPr>
        <p:spPr>
          <a:xfrm>
            <a:off x="795100" y="2221706"/>
            <a:ext cx="11282600" cy="3416320"/>
          </a:xfrm>
          <a:prstGeom prst="rect">
            <a:avLst/>
          </a:prstGeom>
          <a:ln>
            <a:solidFill>
              <a:srgbClr val="E7710F"/>
            </a:solidFill>
          </a:ln>
        </p:spPr>
        <p:txBody>
          <a:bodyPr wrap="square">
            <a:spAutoFit/>
          </a:bodyPr>
          <a:lstStyle/>
          <a:p>
            <a:endParaRPr lang="nl-NL" dirty="0"/>
          </a:p>
          <a:p>
            <a:endParaRPr lang="nl-NL" dirty="0"/>
          </a:p>
          <a:p>
            <a:r>
              <a:rPr lang="nl-NL" dirty="0"/>
              <a:t>Mevrouw De Vries vindt douchen heerlijk, maar </a:t>
            </a:r>
            <a:r>
              <a:rPr lang="nl-NL" dirty="0">
                <a:solidFill>
                  <a:srgbClr val="E7710F"/>
                </a:solidFill>
              </a:rPr>
              <a:t>weigert</a:t>
            </a:r>
            <a:r>
              <a:rPr lang="nl-NL" dirty="0"/>
              <a:t> zich uit te kleden. Hoe ga je daar als zorgverlener mee om?</a:t>
            </a:r>
          </a:p>
          <a:p>
            <a:endParaRPr lang="nl-NL" dirty="0"/>
          </a:p>
          <a:p>
            <a:r>
              <a:rPr lang="nl-NL" dirty="0"/>
              <a:t>Om dit te bepalen doorlopen de zorgverleners van mevrouw De Vries de stappen van </a:t>
            </a:r>
            <a:r>
              <a:rPr lang="nl-NL" dirty="0" smtClean="0"/>
              <a:t>de tool</a:t>
            </a:r>
            <a:r>
              <a:rPr lang="nl-NL" dirty="0"/>
              <a:t>.</a:t>
            </a:r>
          </a:p>
          <a:p>
            <a:endParaRPr lang="nl-NL" dirty="0"/>
          </a:p>
          <a:p>
            <a:r>
              <a:rPr lang="nl-NL" dirty="0"/>
              <a:t>De zorgverleners willen de tool bij mevrouw De Vries gebruiken om te bekijken of zij de zorg beter kunnen laten aansluiten bij haar beleving en om te </a:t>
            </a:r>
            <a:r>
              <a:rPr lang="nl-NL" dirty="0">
                <a:solidFill>
                  <a:srgbClr val="E7710F"/>
                </a:solidFill>
              </a:rPr>
              <a:t>toetsen</a:t>
            </a:r>
            <a:r>
              <a:rPr lang="nl-NL" dirty="0"/>
              <a:t> of de zorg die zij bieden voor mevrouw de Vries </a:t>
            </a:r>
            <a:r>
              <a:rPr lang="nl-NL" dirty="0">
                <a:solidFill>
                  <a:srgbClr val="E7710F"/>
                </a:solidFill>
              </a:rPr>
              <a:t>onvrijwillig</a:t>
            </a:r>
            <a:r>
              <a:rPr lang="nl-NL" dirty="0"/>
              <a:t> is</a:t>
            </a:r>
            <a:r>
              <a:rPr lang="nl-NL" dirty="0" smtClean="0"/>
              <a:t>.</a:t>
            </a:r>
          </a:p>
          <a:p>
            <a:endParaRPr lang="nl-NL" dirty="0" smtClean="0"/>
          </a:p>
          <a:p>
            <a:endParaRPr lang="nl-NL" dirty="0"/>
          </a:p>
        </p:txBody>
      </p:sp>
    </p:spTree>
    <p:extLst>
      <p:ext uri="{BB962C8B-B14F-4D97-AF65-F5344CB8AC3E}">
        <p14:creationId xmlns:p14="http://schemas.microsoft.com/office/powerpoint/2010/main" val="13364599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795100" y="1299486"/>
            <a:ext cx="12717389" cy="922222"/>
          </a:xfrm>
          <a:prstGeom prst="rect">
            <a:avLst/>
          </a:prstGeom>
        </p:spPr>
        <p:txBody>
          <a:bodyPr/>
          <a:lstStyle/>
          <a:p>
            <a:r>
              <a:rPr lang="nl-NL" sz="3600" dirty="0" smtClean="0"/>
              <a:t>Voorbeeld Stap 1, verzamel informatie</a:t>
            </a:r>
            <a:endParaRPr lang="nl-NL" sz="3600" dirty="0"/>
          </a:p>
        </p:txBody>
      </p:sp>
      <p:sp>
        <p:nvSpPr>
          <p:cNvPr id="4" name="Rechthoek 3"/>
          <p:cNvSpPr/>
          <p:nvPr/>
        </p:nvSpPr>
        <p:spPr>
          <a:xfrm>
            <a:off x="795100" y="2069306"/>
            <a:ext cx="12573000" cy="5078313"/>
          </a:xfrm>
          <a:prstGeom prst="rect">
            <a:avLst/>
          </a:prstGeom>
        </p:spPr>
        <p:txBody>
          <a:bodyPr wrap="square">
            <a:spAutoFit/>
          </a:bodyPr>
          <a:lstStyle/>
          <a:p>
            <a:endParaRPr lang="nl-NL" dirty="0"/>
          </a:p>
          <a:p>
            <a:r>
              <a:rPr lang="nl-NL" dirty="0" smtClean="0"/>
              <a:t>Bij het praktijkvoorbeeld van mevrouw </a:t>
            </a:r>
            <a:r>
              <a:rPr lang="nl-NL" dirty="0"/>
              <a:t>De Vries ziet dat er zo uit:</a:t>
            </a:r>
          </a:p>
          <a:p>
            <a:endParaRPr lang="nl-NL" dirty="0"/>
          </a:p>
          <a:p>
            <a:r>
              <a:rPr lang="nl-NL" dirty="0" smtClean="0">
                <a:solidFill>
                  <a:srgbClr val="E7710F"/>
                </a:solidFill>
              </a:rPr>
              <a:t>Gedrag</a:t>
            </a:r>
            <a:r>
              <a:rPr lang="nl-NL" dirty="0" smtClean="0">
                <a:solidFill>
                  <a:srgbClr val="FFA521"/>
                </a:solidFill>
              </a:rPr>
              <a:t>: </a:t>
            </a:r>
            <a:r>
              <a:rPr lang="nl-NL" dirty="0"/>
              <a:t>Als de verzorgende het nachthemd van mevrouw De Vries uit wil trekken, begint zij te roepen: ‘niet doen, het is zo koud’. Wanneer de verzorgende haar vertelt dat ze onder de warme douche gaat en dat ze daarom haar nachthemd uit moet doen, duwt mevrouw De Vries haar handen weg en begint te huilen</a:t>
            </a:r>
            <a:r>
              <a:rPr lang="nl-NL" dirty="0" smtClean="0"/>
              <a:t>.</a:t>
            </a:r>
          </a:p>
          <a:p>
            <a:endParaRPr lang="nl-NL" dirty="0"/>
          </a:p>
          <a:p>
            <a:r>
              <a:rPr lang="nl-NL" dirty="0" smtClean="0">
                <a:solidFill>
                  <a:srgbClr val="E7710F"/>
                </a:solidFill>
              </a:rPr>
              <a:t>Verzet</a:t>
            </a:r>
            <a:r>
              <a:rPr lang="nl-NL" dirty="0" smtClean="0">
                <a:solidFill>
                  <a:srgbClr val="FFA521"/>
                </a:solidFill>
              </a:rPr>
              <a:t>: </a:t>
            </a:r>
            <a:r>
              <a:rPr lang="nl-NL" dirty="0" smtClean="0"/>
              <a:t>Ja</a:t>
            </a:r>
            <a:r>
              <a:rPr lang="nl-NL" dirty="0"/>
              <a:t>, mevrouw De Vries verzet zich. Dat weet je doordat zij roept ‘niet doen’, de handen van de verzorgende wegduwt en vervolgens begint te huilen. Dit weet je ook doordat de verzorgende aangeeft dat dit gedrag niet passend is bij mevrouw De Vries in vergelijkbare situaties</a:t>
            </a:r>
            <a:r>
              <a:rPr lang="nl-NL" dirty="0" smtClean="0"/>
              <a:t>.</a:t>
            </a:r>
          </a:p>
          <a:p>
            <a:endParaRPr lang="nl-NL" dirty="0"/>
          </a:p>
          <a:p>
            <a:r>
              <a:rPr lang="nl-NL" dirty="0" smtClean="0">
                <a:solidFill>
                  <a:srgbClr val="E7710F"/>
                </a:solidFill>
              </a:rPr>
              <a:t>Beleving &amp; Waarneming</a:t>
            </a:r>
            <a:r>
              <a:rPr lang="nl-NL" dirty="0" smtClean="0">
                <a:solidFill>
                  <a:srgbClr val="FFA521"/>
                </a:solidFill>
              </a:rPr>
              <a:t>: </a:t>
            </a:r>
            <a:r>
              <a:rPr lang="nl-NL" dirty="0" smtClean="0"/>
              <a:t>Mevrouw </a:t>
            </a:r>
            <a:r>
              <a:rPr lang="nl-NL" dirty="0"/>
              <a:t>De Vries heeft gevorderde dementie van het Alzheimer-type, waardoor haar beleving van de werkelijkheid veranderd is. Bij haar betekent dit dat ze vooral reageert op de kou die zij ervaart bij het uittrekken van het nachthemd. Die kou vindt ze niet fijn. Zij beseft niet dat ze hierna onder de warme douche mag die ze, als ze er eenmaal onder zit, zo lekker vindt</a:t>
            </a:r>
            <a:r>
              <a:rPr lang="nl-NL" dirty="0" smtClean="0"/>
              <a:t>.</a:t>
            </a:r>
          </a:p>
          <a:p>
            <a:endParaRPr lang="nl-NL" dirty="0"/>
          </a:p>
          <a:p>
            <a:r>
              <a:rPr lang="nl-NL" dirty="0" smtClean="0">
                <a:solidFill>
                  <a:srgbClr val="E7710F"/>
                </a:solidFill>
              </a:rPr>
              <a:t>Cliëntervaring</a:t>
            </a:r>
            <a:r>
              <a:rPr lang="nl-NL" dirty="0" smtClean="0">
                <a:solidFill>
                  <a:srgbClr val="FFA521"/>
                </a:solidFill>
              </a:rPr>
              <a:t>: </a:t>
            </a:r>
            <a:r>
              <a:rPr lang="nl-NL" dirty="0" smtClean="0"/>
              <a:t>Mevrouw </a:t>
            </a:r>
            <a:r>
              <a:rPr lang="nl-NL" dirty="0"/>
              <a:t>De Vries, die douchen heerlijk vindt, begrijpt niet waarom zij haar nachthemd uit moet trekken terwijl zij het al koud heeft. Door het nachthemd uit te trekken krijgt zij het nog kouder.</a:t>
            </a:r>
          </a:p>
        </p:txBody>
      </p:sp>
    </p:spTree>
    <p:extLst>
      <p:ext uri="{BB962C8B-B14F-4D97-AF65-F5344CB8AC3E}">
        <p14:creationId xmlns:p14="http://schemas.microsoft.com/office/powerpoint/2010/main" val="585184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795100" y="1299486"/>
            <a:ext cx="12717389" cy="922222"/>
          </a:xfrm>
          <a:prstGeom prst="rect">
            <a:avLst/>
          </a:prstGeom>
        </p:spPr>
        <p:txBody>
          <a:bodyPr/>
          <a:lstStyle/>
          <a:p>
            <a:r>
              <a:rPr lang="nl-NL" sz="3600" dirty="0" smtClean="0"/>
              <a:t>Voorbeeld Stap 2, schat de situatie in</a:t>
            </a:r>
            <a:endParaRPr lang="nl-NL" sz="3600" dirty="0"/>
          </a:p>
        </p:txBody>
      </p:sp>
      <p:sp>
        <p:nvSpPr>
          <p:cNvPr id="5" name="Rechthoek 4"/>
          <p:cNvSpPr/>
          <p:nvPr/>
        </p:nvSpPr>
        <p:spPr>
          <a:xfrm>
            <a:off x="795100" y="2450306"/>
            <a:ext cx="11892200" cy="4862870"/>
          </a:xfrm>
          <a:prstGeom prst="rect">
            <a:avLst/>
          </a:prstGeom>
        </p:spPr>
        <p:txBody>
          <a:bodyPr wrap="square">
            <a:spAutoFit/>
          </a:bodyPr>
          <a:lstStyle/>
          <a:p>
            <a:r>
              <a:rPr lang="nl-NL" i="1" dirty="0" smtClean="0"/>
              <a:t>Sluit </a:t>
            </a:r>
            <a:r>
              <a:rPr lang="nl-NL" i="1" dirty="0"/>
              <a:t>de zorg aan bij de beleving van de cliënt? Ervaart de cliënt onvrijwillige zorg? Zo ja, hoe vervelend denk jij als zorgverlener dat de cliënt deze zorg vindt</a:t>
            </a:r>
            <a:r>
              <a:rPr lang="nl-NL" i="1" dirty="0" smtClean="0"/>
              <a:t>?</a:t>
            </a:r>
          </a:p>
          <a:p>
            <a:endParaRPr lang="nl-NL" dirty="0"/>
          </a:p>
          <a:p>
            <a:r>
              <a:rPr lang="nl-NL" dirty="0" smtClean="0"/>
              <a:t>In het praktijkvoorbeeld van mevrouw De Vries maken de zorgverleners de volgende inschatting:</a:t>
            </a:r>
            <a:endParaRPr lang="nl-NL" dirty="0"/>
          </a:p>
          <a:p>
            <a:endParaRPr lang="nl-NL" dirty="0"/>
          </a:p>
          <a:p>
            <a:r>
              <a:rPr lang="nl-NL" sz="2000" dirty="0"/>
              <a:t>De </a:t>
            </a:r>
            <a:r>
              <a:rPr lang="nl-NL" sz="2000" dirty="0" smtClean="0">
                <a:solidFill>
                  <a:srgbClr val="E7710F"/>
                </a:solidFill>
              </a:rPr>
              <a:t>zorgverleners</a:t>
            </a:r>
            <a:r>
              <a:rPr lang="nl-NL" sz="2000" dirty="0" smtClean="0"/>
              <a:t> </a:t>
            </a:r>
            <a:r>
              <a:rPr lang="nl-NL" sz="2000" dirty="0"/>
              <a:t>van mevrouw De Vries zijn het (op basis van de verzamelde informatie bij stap 1) eens, dat het voor het douchen uittrekken van haar nachthemd voor mevrouw De Vries een vorm van onvrijwillige zorg is. </a:t>
            </a:r>
            <a:endParaRPr lang="nl-NL" sz="2000" dirty="0" smtClean="0"/>
          </a:p>
          <a:p>
            <a:endParaRPr lang="nl-NL" sz="2000" dirty="0"/>
          </a:p>
          <a:p>
            <a:r>
              <a:rPr lang="nl-NL" sz="2000" dirty="0" smtClean="0"/>
              <a:t>Mevrouw </a:t>
            </a:r>
            <a:r>
              <a:rPr lang="nl-NL" sz="2000" dirty="0"/>
              <a:t>De Vries vindt dit niet fijn want ze heeft het </a:t>
            </a:r>
            <a:r>
              <a:rPr lang="nl-NL" sz="2000" dirty="0" smtClean="0">
                <a:solidFill>
                  <a:srgbClr val="E7710F"/>
                </a:solidFill>
              </a:rPr>
              <a:t>koud</a:t>
            </a:r>
            <a:r>
              <a:rPr lang="nl-NL" sz="2000" dirty="0" smtClean="0"/>
              <a:t>, </a:t>
            </a:r>
            <a:r>
              <a:rPr lang="nl-NL" sz="2000" dirty="0"/>
              <a:t>toont duidelijk verzet en laat op deze manier weten dat zij niet instemt met deze vorm van zorg. Haar beleving en verzet zijn te begrijpen vanuit haar situatie. </a:t>
            </a:r>
            <a:endParaRPr lang="nl-NL" sz="2000" dirty="0" smtClean="0"/>
          </a:p>
          <a:p>
            <a:endParaRPr lang="nl-NL" sz="2000" dirty="0"/>
          </a:p>
          <a:p>
            <a:r>
              <a:rPr lang="nl-NL" sz="2000" dirty="0" smtClean="0"/>
              <a:t>Doordat </a:t>
            </a:r>
            <a:r>
              <a:rPr lang="nl-NL" sz="2000" dirty="0"/>
              <a:t>mevrouw De Vries </a:t>
            </a:r>
            <a:r>
              <a:rPr lang="nl-NL" sz="2000" dirty="0" smtClean="0">
                <a:solidFill>
                  <a:srgbClr val="E7710F"/>
                </a:solidFill>
              </a:rPr>
              <a:t>dementie</a:t>
            </a:r>
            <a:r>
              <a:rPr lang="nl-NL" sz="2000" dirty="0" smtClean="0"/>
              <a:t> </a:t>
            </a:r>
            <a:r>
              <a:rPr lang="nl-NL" sz="2000" dirty="0"/>
              <a:t>heeft, beleeft zij de werkelijkheid anders. De zorgverleners weten dat mevrouw De Vries een warme douche wel als prettig ervaart. Het verzet lijkt dus niet gericht tegen het douchen.</a:t>
            </a:r>
          </a:p>
        </p:txBody>
      </p:sp>
    </p:spTree>
    <p:extLst>
      <p:ext uri="{BB962C8B-B14F-4D97-AF65-F5344CB8AC3E}">
        <p14:creationId xmlns:p14="http://schemas.microsoft.com/office/powerpoint/2010/main" val="19905071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795100" y="1299486"/>
            <a:ext cx="12717389" cy="922222"/>
          </a:xfrm>
          <a:prstGeom prst="rect">
            <a:avLst/>
          </a:prstGeom>
        </p:spPr>
        <p:txBody>
          <a:bodyPr/>
          <a:lstStyle/>
          <a:p>
            <a:r>
              <a:rPr lang="nl-NL" sz="3600" dirty="0" smtClean="0"/>
              <a:t>Voorbeeld Stap 3, neem een besluit</a:t>
            </a:r>
            <a:endParaRPr lang="nl-NL" sz="3600" dirty="0"/>
          </a:p>
        </p:txBody>
      </p:sp>
      <p:sp>
        <p:nvSpPr>
          <p:cNvPr id="3" name="Rechthoek 2"/>
          <p:cNvSpPr/>
          <p:nvPr/>
        </p:nvSpPr>
        <p:spPr>
          <a:xfrm>
            <a:off x="795100" y="2221708"/>
            <a:ext cx="11587400" cy="5016758"/>
          </a:xfrm>
          <a:prstGeom prst="rect">
            <a:avLst/>
          </a:prstGeom>
        </p:spPr>
        <p:txBody>
          <a:bodyPr wrap="square">
            <a:spAutoFit/>
          </a:bodyPr>
          <a:lstStyle/>
          <a:p>
            <a:pPr fontAlgn="base"/>
            <a:r>
              <a:rPr lang="nl-NL" sz="2000" dirty="0" smtClean="0">
                <a:latin typeface="+mj-lt"/>
              </a:rPr>
              <a:t>In het praktijkvoorbeeld van mevrouw De Vries besluiten de zorgverleners het volgende:</a:t>
            </a:r>
          </a:p>
          <a:p>
            <a:pPr fontAlgn="base"/>
            <a:endParaRPr lang="nl-NL" sz="2000" dirty="0" smtClean="0">
              <a:latin typeface="+mj-lt"/>
            </a:endParaRPr>
          </a:p>
          <a:p>
            <a:pPr fontAlgn="base"/>
            <a:r>
              <a:rPr lang="nl-NL" sz="2000" dirty="0" smtClean="0">
                <a:latin typeface="+mj-lt"/>
              </a:rPr>
              <a:t>De </a:t>
            </a:r>
            <a:r>
              <a:rPr lang="nl-NL" sz="2000" dirty="0">
                <a:solidFill>
                  <a:srgbClr val="E7710F"/>
                </a:solidFill>
              </a:rPr>
              <a:t>zorgverleners</a:t>
            </a:r>
            <a:r>
              <a:rPr lang="nl-NL" sz="2000" dirty="0" smtClean="0">
                <a:latin typeface="+mj-lt"/>
              </a:rPr>
              <a:t> </a:t>
            </a:r>
            <a:r>
              <a:rPr lang="nl-NL" sz="2000" dirty="0">
                <a:latin typeface="+mj-lt"/>
              </a:rPr>
              <a:t>van mevrouw De Vries besluiten om andere manieren te bedenken, zodat het gaan douchen voor mevrouw De Vries op een aangename manier verloopt</a:t>
            </a:r>
            <a:r>
              <a:rPr lang="nl-NL" sz="2000" dirty="0" smtClean="0">
                <a:latin typeface="+mj-lt"/>
              </a:rPr>
              <a:t>.</a:t>
            </a:r>
          </a:p>
          <a:p>
            <a:pPr fontAlgn="base"/>
            <a:endParaRPr lang="nl-NL" sz="2000" dirty="0">
              <a:latin typeface="+mj-lt"/>
            </a:endParaRPr>
          </a:p>
          <a:p>
            <a:pPr fontAlgn="base"/>
            <a:r>
              <a:rPr lang="nl-NL" sz="2000" dirty="0">
                <a:latin typeface="+mj-lt"/>
              </a:rPr>
              <a:t>De zorgverleners weten dat mevrouw De Vries een hekel heeft aan kou. Ze weten ook dat mevrouw De Vries het douchen zelf heel lekker vindt. </a:t>
            </a:r>
            <a:endParaRPr lang="nl-NL" sz="2000" dirty="0" smtClean="0">
              <a:latin typeface="+mj-lt"/>
            </a:endParaRPr>
          </a:p>
          <a:p>
            <a:pPr fontAlgn="base"/>
            <a:endParaRPr lang="nl-NL" sz="2000" dirty="0">
              <a:latin typeface="+mj-lt"/>
            </a:endParaRPr>
          </a:p>
          <a:p>
            <a:pPr fontAlgn="base"/>
            <a:r>
              <a:rPr lang="nl-NL" sz="2000" dirty="0" smtClean="0">
                <a:latin typeface="+mj-lt"/>
              </a:rPr>
              <a:t>Als </a:t>
            </a:r>
            <a:r>
              <a:rPr lang="nl-NL" sz="2000" dirty="0">
                <a:latin typeface="+mj-lt"/>
              </a:rPr>
              <a:t>eerste </a:t>
            </a:r>
            <a:r>
              <a:rPr lang="nl-NL" sz="2000" dirty="0" smtClean="0">
                <a:solidFill>
                  <a:srgbClr val="E7710F"/>
                </a:solidFill>
              </a:rPr>
              <a:t>alternatief</a:t>
            </a:r>
            <a:r>
              <a:rPr lang="nl-NL" sz="2000" dirty="0" smtClean="0">
                <a:latin typeface="+mj-lt"/>
              </a:rPr>
              <a:t> </a:t>
            </a:r>
            <a:r>
              <a:rPr lang="nl-NL" sz="2000" dirty="0">
                <a:latin typeface="+mj-lt"/>
              </a:rPr>
              <a:t>gaan ze de badkamer van mevrouw De Vries voorafgaand aan het douchen extra verwarmen en zetten zij de douche vast aan. Op deze manier wordt mevrouw De Vries uitgekleed in een warme badkamer en ziet zij de warme straal waar zij zo onder mag. </a:t>
            </a:r>
            <a:endParaRPr lang="nl-NL" sz="2000" dirty="0" smtClean="0">
              <a:latin typeface="+mj-lt"/>
            </a:endParaRPr>
          </a:p>
          <a:p>
            <a:pPr fontAlgn="base"/>
            <a:endParaRPr lang="nl-NL" sz="2000" dirty="0">
              <a:latin typeface="+mj-lt"/>
            </a:endParaRPr>
          </a:p>
          <a:p>
            <a:pPr fontAlgn="base"/>
            <a:r>
              <a:rPr lang="nl-NL" sz="2000" dirty="0" smtClean="0">
                <a:latin typeface="+mj-lt"/>
              </a:rPr>
              <a:t>De </a:t>
            </a:r>
            <a:r>
              <a:rPr lang="nl-NL" sz="2000" dirty="0">
                <a:solidFill>
                  <a:srgbClr val="E7710F"/>
                </a:solidFill>
              </a:rPr>
              <a:t>zorgverleners</a:t>
            </a:r>
            <a:r>
              <a:rPr lang="nl-NL" sz="2000" dirty="0" smtClean="0">
                <a:latin typeface="+mj-lt"/>
              </a:rPr>
              <a:t> </a:t>
            </a:r>
            <a:r>
              <a:rPr lang="nl-NL" sz="2000" dirty="0">
                <a:latin typeface="+mj-lt"/>
              </a:rPr>
              <a:t>spreken af over een aantal weken te </a:t>
            </a:r>
            <a:r>
              <a:rPr lang="nl-NL" sz="2000" dirty="0" smtClean="0">
                <a:solidFill>
                  <a:srgbClr val="E7710F"/>
                </a:solidFill>
              </a:rPr>
              <a:t>evalueren</a:t>
            </a:r>
            <a:r>
              <a:rPr lang="nl-NL" sz="2000" dirty="0" smtClean="0">
                <a:latin typeface="+mj-lt"/>
              </a:rPr>
              <a:t> </a:t>
            </a:r>
            <a:r>
              <a:rPr lang="nl-NL" sz="2000" dirty="0">
                <a:latin typeface="+mj-lt"/>
              </a:rPr>
              <a:t>of deze zorg beter aansluit bij de beleving van mevrouw De Vries. </a:t>
            </a:r>
            <a:endParaRPr lang="nl-NL" sz="2000" dirty="0" smtClean="0">
              <a:latin typeface="+mj-lt"/>
            </a:endParaRPr>
          </a:p>
          <a:p>
            <a:pPr fontAlgn="base"/>
            <a:endParaRPr lang="nl-NL" sz="2000" dirty="0">
              <a:latin typeface="+mj-lt"/>
            </a:endParaRPr>
          </a:p>
          <a:p>
            <a:pPr fontAlgn="base"/>
            <a:r>
              <a:rPr lang="nl-NL" sz="2000" dirty="0" smtClean="0">
                <a:latin typeface="+mj-lt"/>
              </a:rPr>
              <a:t>Als </a:t>
            </a:r>
            <a:r>
              <a:rPr lang="nl-NL" sz="2000" dirty="0">
                <a:latin typeface="+mj-lt"/>
              </a:rPr>
              <a:t>dit niet het geval is dan doorlopen zij de stappen van het Wegingskader </a:t>
            </a:r>
            <a:r>
              <a:rPr lang="nl-NL" sz="2000" dirty="0" smtClean="0">
                <a:solidFill>
                  <a:srgbClr val="E7710F"/>
                </a:solidFill>
              </a:rPr>
              <a:t>opnieuw</a:t>
            </a:r>
            <a:r>
              <a:rPr lang="nl-NL" sz="2000" dirty="0" smtClean="0">
                <a:latin typeface="+mj-lt"/>
              </a:rPr>
              <a:t>.</a:t>
            </a:r>
            <a:endParaRPr lang="nl-NL" sz="2000" b="0" i="0" dirty="0">
              <a:effectLst/>
              <a:latin typeface="+mj-lt"/>
            </a:endParaRPr>
          </a:p>
        </p:txBody>
      </p:sp>
    </p:spTree>
    <p:extLst>
      <p:ext uri="{BB962C8B-B14F-4D97-AF65-F5344CB8AC3E}">
        <p14:creationId xmlns:p14="http://schemas.microsoft.com/office/powerpoint/2010/main" val="12144377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795100" y="1299486"/>
            <a:ext cx="12717389" cy="922222"/>
          </a:xfrm>
          <a:prstGeom prst="rect">
            <a:avLst/>
          </a:prstGeom>
        </p:spPr>
        <p:txBody>
          <a:bodyPr/>
          <a:lstStyle/>
          <a:p>
            <a:r>
              <a:rPr lang="nl-NL" sz="3600" dirty="0" smtClean="0"/>
              <a:t>Tot slot:</a:t>
            </a:r>
            <a:endParaRPr lang="nl-NL" sz="3600" dirty="0"/>
          </a:p>
        </p:txBody>
      </p:sp>
      <p:sp>
        <p:nvSpPr>
          <p:cNvPr id="4" name="Rechthoek 3"/>
          <p:cNvSpPr/>
          <p:nvPr/>
        </p:nvSpPr>
        <p:spPr>
          <a:xfrm>
            <a:off x="827338" y="2755106"/>
            <a:ext cx="11201400" cy="2308324"/>
          </a:xfrm>
          <a:prstGeom prst="rect">
            <a:avLst/>
          </a:prstGeom>
        </p:spPr>
        <p:txBody>
          <a:bodyPr wrap="square">
            <a:spAutoFit/>
          </a:bodyPr>
          <a:lstStyle/>
          <a:p>
            <a:r>
              <a:rPr lang="nl-NL" sz="2400" dirty="0">
                <a:solidFill>
                  <a:srgbClr val="E7710F"/>
                </a:solidFill>
              </a:rPr>
              <a:t>Belangrijk: elke situatie is anders</a:t>
            </a:r>
            <a:r>
              <a:rPr lang="nl-NL" sz="2400" dirty="0" smtClean="0">
                <a:solidFill>
                  <a:srgbClr val="E7710F"/>
                </a:solidFill>
              </a:rPr>
              <a:t>!</a:t>
            </a:r>
          </a:p>
          <a:p>
            <a:endParaRPr lang="nl-NL" sz="2400" dirty="0"/>
          </a:p>
          <a:p>
            <a:r>
              <a:rPr lang="nl-NL" sz="2400" dirty="0" smtClean="0"/>
              <a:t>Het voorbeeld van Mevrouw de Vries </a:t>
            </a:r>
            <a:r>
              <a:rPr lang="nl-NL" sz="2400" dirty="0"/>
              <a:t>is bedoeld ter illustratie. Bij een andere cliënt kan de afweging anders zijn</a:t>
            </a:r>
            <a:r>
              <a:rPr lang="nl-NL" sz="2400" dirty="0" smtClean="0"/>
              <a:t>.</a:t>
            </a:r>
          </a:p>
          <a:p>
            <a:endParaRPr lang="nl-NL" sz="2400" dirty="0"/>
          </a:p>
          <a:p>
            <a:endParaRPr lang="nl-NL" sz="2400" dirty="0"/>
          </a:p>
        </p:txBody>
      </p:sp>
    </p:spTree>
    <p:extLst>
      <p:ext uri="{BB962C8B-B14F-4D97-AF65-F5344CB8AC3E}">
        <p14:creationId xmlns:p14="http://schemas.microsoft.com/office/powerpoint/2010/main" val="5381317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5"/>
          <p:cNvSpPr>
            <a:spLocks noGrp="1" noChangeArrowheads="1"/>
          </p:cNvSpPr>
          <p:nvPr>
            <p:ph type="subTitle" idx="1"/>
          </p:nvPr>
        </p:nvSpPr>
        <p:spPr>
          <a:xfrm>
            <a:off x="114300" y="4202906"/>
            <a:ext cx="12730162" cy="307777"/>
          </a:xfrm>
        </p:spPr>
        <p:txBody>
          <a:bodyPr anchor="ctr" anchorCtr="0">
            <a:spAutoFit/>
          </a:bodyPr>
          <a:lstStyle/>
          <a:p>
            <a:pPr defTabSz="2060575">
              <a:lnSpc>
                <a:spcPct val="100000"/>
              </a:lnSpc>
              <a:spcBef>
                <a:spcPts val="0"/>
              </a:spcBef>
              <a:defRPr/>
            </a:pPr>
            <a:r>
              <a:rPr lang="nl-NL" altLang="nl-NL" sz="1400" dirty="0" smtClean="0">
                <a:latin typeface="+mj-lt"/>
              </a:rPr>
              <a:t>Maart 2021</a:t>
            </a:r>
            <a:endParaRPr lang="nl-NL" altLang="nl-NL" sz="1400" dirty="0">
              <a:latin typeface="+mj-lt"/>
            </a:endParaRPr>
          </a:p>
        </p:txBody>
      </p:sp>
      <p:sp>
        <p:nvSpPr>
          <p:cNvPr id="4" name="Rechthoek 3"/>
          <p:cNvSpPr/>
          <p:nvPr/>
        </p:nvSpPr>
        <p:spPr>
          <a:xfrm>
            <a:off x="2168128" y="1552495"/>
            <a:ext cx="10922794" cy="1846659"/>
          </a:xfrm>
          <a:prstGeom prst="rect">
            <a:avLst/>
          </a:prstGeom>
        </p:spPr>
        <p:txBody>
          <a:bodyPr wrap="square">
            <a:spAutoFit/>
          </a:bodyPr>
          <a:lstStyle/>
          <a:p>
            <a:pPr algn="ctr" defTabSz="914377"/>
            <a:r>
              <a:rPr lang="nl-NL" sz="3600" b="1" dirty="0" smtClean="0">
                <a:solidFill>
                  <a:srgbClr val="FFFFFF"/>
                </a:solidFill>
                <a:latin typeface="Trebuchet MS" panose="020B0603020202020204" pitchFamily="34" charset="0"/>
                <a:ea typeface="Univers 45 Light" charset="0"/>
                <a:cs typeface="Univers 45 Light" charset="0"/>
              </a:rPr>
              <a:t>DANK VOOR JE AANDACHT</a:t>
            </a:r>
            <a:endParaRPr lang="nl-NL" sz="3600" b="1" dirty="0">
              <a:solidFill>
                <a:srgbClr val="FFFFFF"/>
              </a:solidFill>
              <a:latin typeface="Trebuchet MS" panose="020B0603020202020204" pitchFamily="34" charset="0"/>
              <a:ea typeface="Univers 45 Light" charset="0"/>
              <a:cs typeface="Univers 45 Light" charset="0"/>
            </a:endParaRPr>
          </a:p>
          <a:p>
            <a:pPr algn="ctr" defTabSz="914377"/>
            <a:r>
              <a:rPr lang="nl-NL" b="1" dirty="0" smtClean="0">
                <a:solidFill>
                  <a:schemeClr val="bg1"/>
                </a:solidFill>
              </a:rPr>
              <a:t> </a:t>
            </a:r>
          </a:p>
          <a:p>
            <a:pPr algn="ctr" defTabSz="914377"/>
            <a:endParaRPr lang="nl-NL" b="1" dirty="0">
              <a:solidFill>
                <a:schemeClr val="bg1"/>
              </a:solidFill>
            </a:endParaRPr>
          </a:p>
          <a:p>
            <a:pPr algn="ctr" defTabSz="914377"/>
            <a:r>
              <a:rPr lang="nl-NL" b="1" dirty="0" smtClean="0">
                <a:solidFill>
                  <a:schemeClr val="bg1"/>
                </a:solidFill>
              </a:rPr>
              <a:t>Wij hopen dat je op jouw afdeling, samen met je collega’s, aan de slag gaat met Het Wegingskader.</a:t>
            </a:r>
            <a:endParaRPr lang="nl-NL" b="1" dirty="0">
              <a:solidFill>
                <a:schemeClr val="bg1"/>
              </a:solidFill>
            </a:endParaRPr>
          </a:p>
          <a:p>
            <a:pPr algn="ctr" defTabSz="914377"/>
            <a:endParaRPr lang="nl-NL" sz="2400" dirty="0">
              <a:solidFill>
                <a:srgbClr val="FFFFFF"/>
              </a:solidFill>
              <a:latin typeface="Trebuchet MS" panose="020B0603020202020204" pitchFamily="34" charset="0"/>
            </a:endParaRPr>
          </a:p>
        </p:txBody>
      </p:sp>
      <p:pic>
        <p:nvPicPr>
          <p:cNvPr id="3" name="Afbeelding 2"/>
          <p:cNvPicPr>
            <a:picLocks noChangeAspect="1"/>
          </p:cNvPicPr>
          <p:nvPr/>
        </p:nvPicPr>
        <p:blipFill>
          <a:blip r:embed="rId3"/>
          <a:stretch>
            <a:fillRect/>
          </a:stretch>
        </p:blipFill>
        <p:spPr>
          <a:xfrm>
            <a:off x="5448300" y="5574506"/>
            <a:ext cx="4733925" cy="1400175"/>
          </a:xfrm>
          <a:prstGeom prst="rect">
            <a:avLst/>
          </a:prstGeom>
        </p:spPr>
      </p:pic>
      <p:sp>
        <p:nvSpPr>
          <p:cNvPr id="2" name="Tekstvak 1"/>
          <p:cNvSpPr txBox="1"/>
          <p:nvPr/>
        </p:nvSpPr>
        <p:spPr>
          <a:xfrm>
            <a:off x="5676900" y="3539648"/>
            <a:ext cx="3905250" cy="461665"/>
          </a:xfrm>
          <a:prstGeom prst="rect">
            <a:avLst/>
          </a:prstGeom>
          <a:noFill/>
        </p:spPr>
        <p:txBody>
          <a:bodyPr wrap="square" rtlCol="0">
            <a:spAutoFit/>
          </a:bodyPr>
          <a:lstStyle/>
          <a:p>
            <a:r>
              <a:rPr lang="nl-NL" sz="2400" b="1" dirty="0" smtClean="0">
                <a:solidFill>
                  <a:schemeClr val="bg1"/>
                </a:solidFill>
              </a:rPr>
              <a:t>www.hetwegingskader.nl</a:t>
            </a:r>
            <a:endParaRPr lang="nl-NL" sz="2400" b="1" dirty="0">
              <a:solidFill>
                <a:schemeClr val="bg1"/>
              </a:solidFill>
            </a:endParaRPr>
          </a:p>
        </p:txBody>
      </p:sp>
    </p:spTree>
    <p:extLst>
      <p:ext uri="{BB962C8B-B14F-4D97-AF65-F5344CB8AC3E}">
        <p14:creationId xmlns:p14="http://schemas.microsoft.com/office/powerpoint/2010/main" val="25528393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idx="4294967295"/>
          </p:nvPr>
        </p:nvSpPr>
        <p:spPr>
          <a:xfrm>
            <a:off x="795100" y="1299486"/>
            <a:ext cx="12717389" cy="922222"/>
          </a:xfrm>
          <a:prstGeom prst="rect">
            <a:avLst/>
          </a:prstGeom>
        </p:spPr>
        <p:txBody>
          <a:bodyPr/>
          <a:lstStyle/>
          <a:p>
            <a:r>
              <a:rPr lang="nl-NL" sz="3600" dirty="0" smtClean="0">
                <a:latin typeface="Trebuchet MS" panose="020B0603020202020204" pitchFamily="34" charset="0"/>
                <a:cs typeface="Times New Roman" panose="02020603050405020304" pitchFamily="18" charset="0"/>
              </a:rPr>
              <a:t>VERANTWOORDING</a:t>
            </a:r>
            <a:endParaRPr lang="nl-NL" sz="3600" dirty="0"/>
          </a:p>
        </p:txBody>
      </p:sp>
      <p:sp>
        <p:nvSpPr>
          <p:cNvPr id="6" name="Tijdelijke aanduiding voor inhoud 5"/>
          <p:cNvSpPr>
            <a:spLocks noGrp="1"/>
          </p:cNvSpPr>
          <p:nvPr>
            <p:ph sz="half" idx="4294967295"/>
          </p:nvPr>
        </p:nvSpPr>
        <p:spPr>
          <a:xfrm>
            <a:off x="795100" y="2221707"/>
            <a:ext cx="13263800" cy="4800600"/>
          </a:xfrm>
          <a:prstGeom prst="rect">
            <a:avLst/>
          </a:prstGeom>
        </p:spPr>
        <p:txBody>
          <a:bodyPr/>
          <a:lstStyle/>
          <a:p>
            <a:pPr marL="0" indent="0">
              <a:lnSpc>
                <a:spcPct val="115000"/>
              </a:lnSpc>
              <a:spcAft>
                <a:spcPts val="1000"/>
              </a:spcAft>
              <a:buNone/>
            </a:pPr>
            <a:r>
              <a:rPr lang="nl-NL" sz="2000" dirty="0" smtClean="0">
                <a:solidFill>
                  <a:srgbClr val="111111"/>
                </a:solidFill>
                <a:latin typeface="Trebuchet MS" panose="020B0603020202020204" pitchFamily="34" charset="0"/>
                <a:ea typeface="Calibri" panose="020F0502020204030204" pitchFamily="34" charset="0"/>
                <a:cs typeface="Arial" panose="020B0604020202020204" pitchFamily="34" charset="0"/>
              </a:rPr>
              <a:t/>
            </a:r>
            <a:br>
              <a:rPr lang="nl-NL" sz="2000" dirty="0" smtClean="0">
                <a:solidFill>
                  <a:srgbClr val="111111"/>
                </a:solidFill>
                <a:latin typeface="Trebuchet MS" panose="020B0603020202020204" pitchFamily="34" charset="0"/>
                <a:ea typeface="Calibri" panose="020F0502020204030204" pitchFamily="34" charset="0"/>
                <a:cs typeface="Arial" panose="020B0604020202020204" pitchFamily="34" charset="0"/>
              </a:rPr>
            </a:br>
            <a:r>
              <a:rPr lang="nl-NL" sz="2000" dirty="0" smtClean="0">
                <a:solidFill>
                  <a:srgbClr val="111111"/>
                </a:solidFill>
                <a:latin typeface="Trebuchet MS" panose="020B0603020202020204" pitchFamily="34" charset="0"/>
                <a:ea typeface="Calibri" panose="020F0502020204030204" pitchFamily="34" charset="0"/>
                <a:cs typeface="Arial" panose="020B0604020202020204" pitchFamily="34" charset="0"/>
              </a:rPr>
              <a:t>Het </a:t>
            </a:r>
            <a:r>
              <a:rPr lang="nl-NL" sz="2000" dirty="0">
                <a:solidFill>
                  <a:srgbClr val="111111"/>
                </a:solidFill>
                <a:latin typeface="Trebuchet MS" panose="020B0603020202020204" pitchFamily="34" charset="0"/>
                <a:ea typeface="Calibri" panose="020F0502020204030204" pitchFamily="34" charset="0"/>
                <a:cs typeface="Arial" panose="020B0604020202020204" pitchFamily="34" charset="0"/>
              </a:rPr>
              <a:t>Wegingskader is </a:t>
            </a:r>
            <a:r>
              <a:rPr lang="nl-NL" sz="2000" dirty="0" smtClean="0">
                <a:solidFill>
                  <a:srgbClr val="111111"/>
                </a:solidFill>
                <a:latin typeface="Trebuchet MS" panose="020B0603020202020204" pitchFamily="34" charset="0"/>
                <a:ea typeface="Calibri" panose="020F0502020204030204" pitchFamily="34" charset="0"/>
                <a:cs typeface="Arial" panose="020B0604020202020204" pitchFamily="34" charset="0"/>
              </a:rPr>
              <a:t>ontwikkeld door het </a:t>
            </a:r>
            <a:r>
              <a:rPr lang="nl-NL" sz="2000" dirty="0">
                <a:solidFill>
                  <a:srgbClr val="E7710F"/>
                </a:solidFill>
                <a:latin typeface="Trebuchet MS" panose="020B0603020202020204" pitchFamily="34" charset="0"/>
                <a:ea typeface="Calibri" panose="020F0502020204030204" pitchFamily="34" charset="0"/>
                <a:cs typeface="Arial" panose="020B0604020202020204" pitchFamily="34" charset="0"/>
              </a:rPr>
              <a:t>Universitair Netwerk </a:t>
            </a:r>
            <a:r>
              <a:rPr lang="nl-NL" sz="2000" dirty="0" smtClean="0">
                <a:solidFill>
                  <a:srgbClr val="E7710F"/>
                </a:solidFill>
                <a:latin typeface="Trebuchet MS" panose="020B0603020202020204" pitchFamily="34" charset="0"/>
                <a:ea typeface="Calibri" panose="020F0502020204030204" pitchFamily="34" charset="0"/>
                <a:cs typeface="Arial" panose="020B0604020202020204" pitchFamily="34" charset="0"/>
              </a:rPr>
              <a:t>Ouderenzorg </a:t>
            </a:r>
            <a:r>
              <a:rPr lang="nl-NL" sz="2000" dirty="0" smtClean="0">
                <a:solidFill>
                  <a:srgbClr val="111111"/>
                </a:solidFill>
                <a:latin typeface="Trebuchet MS" panose="020B0603020202020204" pitchFamily="34" charset="0"/>
                <a:ea typeface="Calibri" panose="020F0502020204030204" pitchFamily="34" charset="0"/>
                <a:cs typeface="Arial" panose="020B0604020202020204" pitchFamily="34" charset="0"/>
              </a:rPr>
              <a:t>(UNO Amsterdam, Amsterdam UMC) </a:t>
            </a:r>
            <a:r>
              <a:rPr lang="nl-NL" sz="2000" dirty="0">
                <a:solidFill>
                  <a:srgbClr val="111111"/>
                </a:solidFill>
                <a:latin typeface="Trebuchet MS" panose="020B0603020202020204" pitchFamily="34" charset="0"/>
                <a:ea typeface="Calibri" panose="020F0502020204030204" pitchFamily="34" charset="0"/>
                <a:cs typeface="Arial" panose="020B0604020202020204" pitchFamily="34" charset="0"/>
              </a:rPr>
              <a:t>in samenwerking met de </a:t>
            </a:r>
            <a:r>
              <a:rPr lang="nl-NL" sz="2000" dirty="0">
                <a:solidFill>
                  <a:srgbClr val="E7710F"/>
                </a:solidFill>
                <a:latin typeface="Trebuchet MS" panose="020B0603020202020204" pitchFamily="34" charset="0"/>
                <a:ea typeface="Calibri" panose="020F0502020204030204" pitchFamily="34" charset="0"/>
                <a:cs typeface="Arial" panose="020B0604020202020204" pitchFamily="34" charset="0"/>
              </a:rPr>
              <a:t>Academische werkplaats Leven met een Verstandelijke Beperking </a:t>
            </a:r>
            <a:r>
              <a:rPr lang="nl-NL" sz="2000" dirty="0" smtClean="0">
                <a:solidFill>
                  <a:srgbClr val="111111"/>
                </a:solidFill>
                <a:latin typeface="Trebuchet MS" panose="020B0603020202020204" pitchFamily="34" charset="0"/>
                <a:ea typeface="Calibri" panose="020F0502020204030204" pitchFamily="34" charset="0"/>
                <a:cs typeface="Arial" panose="020B0604020202020204" pitchFamily="34" charset="0"/>
              </a:rPr>
              <a:t>(AWVB, </a:t>
            </a:r>
            <a:r>
              <a:rPr lang="nl-NL" sz="2000" dirty="0" err="1" smtClean="0">
                <a:solidFill>
                  <a:srgbClr val="111111"/>
                </a:solidFill>
                <a:latin typeface="Trebuchet MS" panose="020B0603020202020204" pitchFamily="34" charset="0"/>
                <a:ea typeface="Calibri" panose="020F0502020204030204" pitchFamily="34" charset="0"/>
                <a:cs typeface="Arial" panose="020B0604020202020204" pitchFamily="34" charset="0"/>
              </a:rPr>
              <a:t>Tranzo</a:t>
            </a:r>
            <a:r>
              <a:rPr lang="nl-NL" sz="2000" dirty="0">
                <a:solidFill>
                  <a:srgbClr val="111111"/>
                </a:solidFill>
                <a:latin typeface="Trebuchet MS" panose="020B0603020202020204" pitchFamily="34" charset="0"/>
                <a:ea typeface="Calibri" panose="020F0502020204030204" pitchFamily="34" charset="0"/>
                <a:cs typeface="Arial" panose="020B0604020202020204" pitchFamily="34" charset="0"/>
              </a:rPr>
              <a:t>, Tilburg University</a:t>
            </a:r>
            <a:r>
              <a:rPr lang="nl-NL" sz="2000" dirty="0" smtClean="0">
                <a:solidFill>
                  <a:srgbClr val="111111"/>
                </a:solidFill>
                <a:latin typeface="Trebuchet MS" panose="020B0603020202020204" pitchFamily="34" charset="0"/>
                <a:ea typeface="Calibri" panose="020F0502020204030204" pitchFamily="34" charset="0"/>
                <a:cs typeface="Arial" panose="020B0604020202020204" pitchFamily="34" charset="0"/>
              </a:rPr>
              <a:t>). </a:t>
            </a:r>
          </a:p>
          <a:p>
            <a:pPr marL="0" indent="0">
              <a:lnSpc>
                <a:spcPct val="115000"/>
              </a:lnSpc>
              <a:spcAft>
                <a:spcPts val="1000"/>
              </a:spcAft>
              <a:buNone/>
            </a:pPr>
            <a:r>
              <a:rPr lang="nl-NL" sz="2000" dirty="0" smtClean="0">
                <a:solidFill>
                  <a:srgbClr val="111111"/>
                </a:solidFill>
                <a:latin typeface="Trebuchet MS" panose="020B0603020202020204" pitchFamily="34" charset="0"/>
                <a:ea typeface="Calibri" panose="020F0502020204030204" pitchFamily="34" charset="0"/>
                <a:cs typeface="Arial" panose="020B0604020202020204" pitchFamily="34" charset="0"/>
              </a:rPr>
              <a:t>Deze </a:t>
            </a:r>
            <a:r>
              <a:rPr lang="nl-NL" sz="2000" dirty="0" smtClean="0">
                <a:solidFill>
                  <a:srgbClr val="E7710F"/>
                </a:solidFill>
                <a:latin typeface="Trebuchet MS" panose="020B0603020202020204" pitchFamily="34" charset="0"/>
                <a:ea typeface="Calibri" panose="020F0502020204030204" pitchFamily="34" charset="0"/>
                <a:cs typeface="Arial" panose="020B0604020202020204" pitchFamily="34" charset="0"/>
              </a:rPr>
              <a:t>instructie</a:t>
            </a:r>
            <a:r>
              <a:rPr lang="nl-NL" sz="2000" dirty="0" smtClean="0">
                <a:solidFill>
                  <a:srgbClr val="111111"/>
                </a:solidFill>
                <a:latin typeface="Trebuchet MS" panose="020B0603020202020204" pitchFamily="34" charset="0"/>
                <a:ea typeface="Calibri" panose="020F0502020204030204" pitchFamily="34" charset="0"/>
                <a:cs typeface="Arial" panose="020B0604020202020204" pitchFamily="34" charset="0"/>
              </a:rPr>
              <a:t> is ontwikkeld voor toepassing van Het Wegingskader in de </a:t>
            </a:r>
            <a:r>
              <a:rPr lang="nl-NL" sz="2000" dirty="0" smtClean="0">
                <a:solidFill>
                  <a:srgbClr val="E7710F"/>
                </a:solidFill>
                <a:latin typeface="Trebuchet MS" panose="020B0603020202020204" pitchFamily="34" charset="0"/>
                <a:ea typeface="Calibri" panose="020F0502020204030204" pitchFamily="34" charset="0"/>
                <a:cs typeface="Arial" panose="020B0604020202020204" pitchFamily="34" charset="0"/>
              </a:rPr>
              <a:t>zorg voor mensen met dementie en andere hersenaandoeningen</a:t>
            </a:r>
            <a:r>
              <a:rPr lang="nl-NL" sz="2000" dirty="0" smtClean="0">
                <a:solidFill>
                  <a:srgbClr val="111111"/>
                </a:solidFill>
                <a:latin typeface="Trebuchet MS" panose="020B0603020202020204" pitchFamily="34" charset="0"/>
                <a:ea typeface="Calibri" panose="020F0502020204030204" pitchFamily="34" charset="0"/>
                <a:cs typeface="Arial" panose="020B0604020202020204" pitchFamily="34" charset="0"/>
              </a:rPr>
              <a:t>.</a:t>
            </a:r>
            <a:endParaRPr lang="nl-NL" sz="28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1000"/>
              </a:spcAft>
              <a:buNone/>
            </a:pPr>
            <a:r>
              <a:rPr lang="nl-NL" sz="2000" dirty="0" smtClean="0">
                <a:latin typeface="Trebuchet MS" panose="020B0603020202020204" pitchFamily="34" charset="0"/>
                <a:ea typeface="Calibri" panose="020F0502020204030204" pitchFamily="34" charset="0"/>
                <a:cs typeface="Times New Roman" panose="02020603050405020304" pitchFamily="18" charset="0"/>
              </a:rPr>
              <a:t>Voor </a:t>
            </a:r>
            <a:r>
              <a:rPr lang="nl-NL" sz="2000" dirty="0">
                <a:latin typeface="Trebuchet MS" panose="020B0603020202020204" pitchFamily="34" charset="0"/>
                <a:ea typeface="Calibri" panose="020F0502020204030204" pitchFamily="34" charset="0"/>
                <a:cs typeface="Times New Roman" panose="02020603050405020304" pitchFamily="18" charset="0"/>
              </a:rPr>
              <a:t>vragen of opmerkingen </a:t>
            </a:r>
            <a:r>
              <a:rPr lang="nl-NL" sz="2000" dirty="0" smtClean="0">
                <a:latin typeface="Trebuchet MS" panose="020B0603020202020204" pitchFamily="34" charset="0"/>
                <a:ea typeface="Calibri" panose="020F0502020204030204" pitchFamily="34" charset="0"/>
                <a:cs typeface="Times New Roman" panose="02020603050405020304" pitchFamily="18" charset="0"/>
              </a:rPr>
              <a:t>over deze instructie of </a:t>
            </a:r>
            <a:r>
              <a:rPr lang="nl-NL" sz="2000" dirty="0">
                <a:latin typeface="Trebuchet MS" panose="020B0603020202020204" pitchFamily="34" charset="0"/>
                <a:ea typeface="Calibri" panose="020F0502020204030204" pitchFamily="34" charset="0"/>
                <a:cs typeface="Times New Roman" panose="02020603050405020304" pitchFamily="18" charset="0"/>
              </a:rPr>
              <a:t>Het Wegingskader kunt u contact opnemen met </a:t>
            </a:r>
            <a:r>
              <a:rPr lang="nl-NL" sz="2000" dirty="0">
                <a:solidFill>
                  <a:srgbClr val="E7710F"/>
                </a:solidFill>
                <a:latin typeface="Trebuchet MS" panose="020B0603020202020204" pitchFamily="34" charset="0"/>
                <a:ea typeface="Calibri" panose="020F0502020204030204" pitchFamily="34" charset="0"/>
                <a:cs typeface="Times New Roman" panose="02020603050405020304" pitchFamily="18" charset="0"/>
              </a:rPr>
              <a:t>dr. Marike de Boer</a:t>
            </a:r>
            <a:r>
              <a:rPr lang="nl-NL" sz="2000" dirty="0">
                <a:latin typeface="Trebuchet MS" panose="020B0603020202020204" pitchFamily="34" charset="0"/>
                <a:ea typeface="Calibri" panose="020F0502020204030204" pitchFamily="34" charset="0"/>
                <a:cs typeface="Times New Roman" panose="02020603050405020304" pitchFamily="18" charset="0"/>
              </a:rPr>
              <a:t>, projectleider Het Wegingskader en senior onderzoeker </a:t>
            </a:r>
            <a:r>
              <a:rPr lang="nl-NL" sz="2000" dirty="0" smtClean="0">
                <a:latin typeface="Trebuchet MS" panose="020B0603020202020204" pitchFamily="34" charset="0"/>
                <a:ea typeface="Calibri" panose="020F0502020204030204" pitchFamily="34" charset="0"/>
                <a:cs typeface="Times New Roman" panose="02020603050405020304" pitchFamily="18" charset="0"/>
              </a:rPr>
              <a:t>bij </a:t>
            </a:r>
            <a:r>
              <a:rPr lang="nl-NL" sz="2000" dirty="0">
                <a:latin typeface="Trebuchet MS" panose="020B0603020202020204" pitchFamily="34" charset="0"/>
                <a:ea typeface="Calibri" panose="020F0502020204030204" pitchFamily="34" charset="0"/>
                <a:cs typeface="Times New Roman" panose="02020603050405020304" pitchFamily="18" charset="0"/>
              </a:rPr>
              <a:t>UNO Amsterdam: </a:t>
            </a:r>
            <a:endParaRPr lang="nl-NL" sz="2000" dirty="0" smtClean="0">
              <a:latin typeface="Trebuchet MS" panose="020B0603020202020204" pitchFamily="34" charset="0"/>
              <a:ea typeface="Calibri" panose="020F0502020204030204" pitchFamily="34" charset="0"/>
              <a:cs typeface="Times New Roman" panose="02020603050405020304" pitchFamily="18" charset="0"/>
            </a:endParaRPr>
          </a:p>
          <a:p>
            <a:pPr marL="0" indent="0">
              <a:lnSpc>
                <a:spcPct val="115000"/>
              </a:lnSpc>
              <a:spcAft>
                <a:spcPts val="1000"/>
              </a:spcAft>
              <a:buNone/>
            </a:pPr>
            <a:r>
              <a:rPr lang="nl-NL" sz="2000" dirty="0" smtClean="0">
                <a:solidFill>
                  <a:srgbClr val="009CB4"/>
                </a:solidFill>
                <a:hlinkClick r:id="rId3"/>
              </a:rPr>
              <a:t>uno@amsterdamumc.nl</a:t>
            </a:r>
            <a:endParaRPr lang="nl-NL" sz="2000" dirty="0">
              <a:latin typeface="Trebuchet MS" panose="020B0603020202020204" pitchFamily="34" charset="0"/>
              <a:cs typeface="Times New Roman" panose="02020603050405020304" pitchFamily="18" charset="0"/>
            </a:endParaRPr>
          </a:p>
          <a:p>
            <a:pPr marL="0" indent="0">
              <a:lnSpc>
                <a:spcPct val="115000"/>
              </a:lnSpc>
              <a:spcAft>
                <a:spcPts val="1000"/>
              </a:spcAft>
              <a:buNone/>
            </a:pPr>
            <a:endParaRPr lang="nl-NL" sz="2800" dirty="0" smtClean="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1000"/>
              </a:spcAft>
              <a:buNone/>
            </a:pPr>
            <a:r>
              <a:rPr lang="nl-NL" sz="2000" dirty="0" smtClean="0">
                <a:solidFill>
                  <a:srgbClr val="111111"/>
                </a:solidFill>
                <a:ea typeface="Calibri" panose="020F0502020204030204" pitchFamily="34" charset="0"/>
                <a:cs typeface="Arial" panose="020B0604020202020204" pitchFamily="34" charset="0"/>
              </a:rPr>
              <a:t>Maart </a:t>
            </a:r>
            <a:r>
              <a:rPr lang="nl-NL" sz="2000" dirty="0">
                <a:solidFill>
                  <a:srgbClr val="111111"/>
                </a:solidFill>
                <a:ea typeface="Calibri" panose="020F0502020204030204" pitchFamily="34" charset="0"/>
                <a:cs typeface="Arial" panose="020B0604020202020204" pitchFamily="34" charset="0"/>
              </a:rPr>
              <a:t>2021. Universitair Netwerk Ouderenzorg, Amsterdam UMC (UNO Amsterdam</a:t>
            </a:r>
            <a:r>
              <a:rPr lang="nl-NL" sz="2000" dirty="0" smtClean="0">
                <a:solidFill>
                  <a:srgbClr val="111111"/>
                </a:solidFill>
                <a:ea typeface="Calibri" panose="020F0502020204030204" pitchFamily="34" charset="0"/>
                <a:cs typeface="Arial" panose="020B0604020202020204" pitchFamily="34" charset="0"/>
              </a:rPr>
              <a:t>)</a:t>
            </a:r>
          </a:p>
          <a:p>
            <a:pPr marL="0" indent="0">
              <a:lnSpc>
                <a:spcPct val="115000"/>
              </a:lnSpc>
              <a:spcAft>
                <a:spcPts val="1000"/>
              </a:spcAft>
              <a:buNone/>
            </a:pPr>
            <a:endParaRPr lang="nl-NL" sz="3200" dirty="0" smtClean="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1000"/>
              </a:spcAft>
              <a:buNone/>
            </a:pPr>
            <a:endParaRPr lang="nl-NL" sz="32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nl-NL" sz="2400" dirty="0" smtClean="0"/>
          </a:p>
          <a:p>
            <a:pPr marL="0" indent="0">
              <a:buNone/>
            </a:pPr>
            <a:endParaRPr lang="nl-NL" sz="2400" dirty="0" smtClean="0"/>
          </a:p>
          <a:p>
            <a:endParaRPr lang="nl-NL" sz="2400" dirty="0" smtClean="0">
              <a:solidFill>
                <a:srgbClr val="FF0000"/>
              </a:solidFill>
            </a:endParaRPr>
          </a:p>
        </p:txBody>
      </p:sp>
    </p:spTree>
    <p:extLst>
      <p:ext uri="{BB962C8B-B14F-4D97-AF65-F5344CB8AC3E}">
        <p14:creationId xmlns:p14="http://schemas.microsoft.com/office/powerpoint/2010/main" val="34031244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795100" y="1299486"/>
            <a:ext cx="12717389" cy="922222"/>
          </a:xfrm>
          <a:prstGeom prst="rect">
            <a:avLst/>
          </a:prstGeom>
        </p:spPr>
        <p:txBody>
          <a:bodyPr/>
          <a:lstStyle/>
          <a:p>
            <a:r>
              <a:rPr lang="nl-NL" sz="3600" dirty="0" smtClean="0"/>
              <a:t>Wat is Het </a:t>
            </a:r>
            <a:r>
              <a:rPr lang="nl-NL" sz="3600" dirty="0"/>
              <a:t>Wegingskader </a:t>
            </a:r>
            <a:r>
              <a:rPr lang="nl-NL" sz="3600" dirty="0" smtClean="0"/>
              <a:t>Cliëntperspectief?</a:t>
            </a:r>
            <a:endParaRPr lang="nl-NL" sz="3600" dirty="0"/>
          </a:p>
        </p:txBody>
      </p:sp>
      <p:sp>
        <p:nvSpPr>
          <p:cNvPr id="3" name="Tijdelijke aanduiding voor inhoud 2"/>
          <p:cNvSpPr>
            <a:spLocks noGrp="1"/>
          </p:cNvSpPr>
          <p:nvPr>
            <p:ph sz="half" idx="4294967295"/>
          </p:nvPr>
        </p:nvSpPr>
        <p:spPr>
          <a:xfrm>
            <a:off x="820903" y="2450307"/>
            <a:ext cx="11180597" cy="1904999"/>
          </a:xfrm>
          <a:prstGeom prst="rect">
            <a:avLst/>
          </a:prstGeom>
        </p:spPr>
        <p:txBody>
          <a:bodyPr/>
          <a:lstStyle/>
          <a:p>
            <a:pPr marL="0" indent="0">
              <a:buNone/>
            </a:pPr>
            <a:r>
              <a:rPr lang="nl-NL" sz="2000" dirty="0" smtClean="0"/>
              <a:t>Het Wegingskader Cliëntperspectief is een </a:t>
            </a:r>
            <a:r>
              <a:rPr lang="nl-NL" sz="2000" dirty="0" smtClean="0">
                <a:solidFill>
                  <a:schemeClr val="accent2"/>
                </a:solidFill>
              </a:rPr>
              <a:t>online</a:t>
            </a:r>
            <a:r>
              <a:rPr lang="nl-NL" sz="2000" dirty="0" smtClean="0"/>
              <a:t> tool. </a:t>
            </a:r>
          </a:p>
          <a:p>
            <a:pPr marL="0" indent="0">
              <a:buNone/>
            </a:pPr>
            <a:r>
              <a:rPr lang="nl-NL" sz="2000" dirty="0"/>
              <a:t/>
            </a:r>
            <a:br>
              <a:rPr lang="nl-NL" sz="2000" dirty="0"/>
            </a:br>
            <a:r>
              <a:rPr lang="nl-NL" sz="2000" dirty="0" smtClean="0"/>
              <a:t>Het helpt jou als zorgverlener om het </a:t>
            </a:r>
            <a:r>
              <a:rPr lang="nl-NL" sz="2000" dirty="0">
                <a:solidFill>
                  <a:schemeClr val="accent2"/>
                </a:solidFill>
              </a:rPr>
              <a:t>cliëntperspectief</a:t>
            </a:r>
            <a:r>
              <a:rPr lang="nl-NL" sz="2000" dirty="0"/>
              <a:t> </a:t>
            </a:r>
            <a:r>
              <a:rPr lang="nl-NL" sz="2000" dirty="0" smtClean="0"/>
              <a:t>duidelijk </a:t>
            </a:r>
            <a:r>
              <a:rPr lang="nl-NL" sz="2000" dirty="0"/>
              <a:t>en meer transparant mee te wegen in de besluitvorming rondom de inzet van (onvrijwillige) zorg. </a:t>
            </a:r>
            <a:endParaRPr lang="nl-NL" sz="2000" dirty="0" smtClean="0"/>
          </a:p>
        </p:txBody>
      </p:sp>
      <p:sp>
        <p:nvSpPr>
          <p:cNvPr id="6" name="Tekstvak 5"/>
          <p:cNvSpPr txBox="1"/>
          <p:nvPr/>
        </p:nvSpPr>
        <p:spPr>
          <a:xfrm>
            <a:off x="820903" y="4355306"/>
            <a:ext cx="11332997" cy="1785104"/>
          </a:xfrm>
          <a:prstGeom prst="rect">
            <a:avLst/>
          </a:prstGeom>
          <a:noFill/>
        </p:spPr>
        <p:txBody>
          <a:bodyPr wrap="square" rtlCol="0">
            <a:spAutoFit/>
          </a:bodyPr>
          <a:lstStyle/>
          <a:p>
            <a:pPr lvl="0" defTabSz="1080181">
              <a:lnSpc>
                <a:spcPct val="90000"/>
              </a:lnSpc>
              <a:spcBef>
                <a:spcPts val="1181"/>
              </a:spcBef>
            </a:pPr>
            <a:r>
              <a:rPr lang="nl-NL" sz="2000" dirty="0" smtClean="0">
                <a:solidFill>
                  <a:prstClr val="black"/>
                </a:solidFill>
              </a:rPr>
              <a:t>Verzamel in </a:t>
            </a:r>
            <a:r>
              <a:rPr lang="nl-NL" sz="2000" dirty="0">
                <a:solidFill>
                  <a:prstClr val="black"/>
                </a:solidFill>
              </a:rPr>
              <a:t>een aantal stappen </a:t>
            </a:r>
            <a:r>
              <a:rPr lang="nl-NL" sz="2000" dirty="0" smtClean="0">
                <a:solidFill>
                  <a:prstClr val="black"/>
                </a:solidFill>
              </a:rPr>
              <a:t>informatie </a:t>
            </a:r>
            <a:r>
              <a:rPr lang="nl-NL" sz="2000" dirty="0">
                <a:solidFill>
                  <a:prstClr val="black"/>
                </a:solidFill>
              </a:rPr>
              <a:t>over </a:t>
            </a:r>
            <a:r>
              <a:rPr lang="nl-NL" sz="2000" dirty="0">
                <a:solidFill>
                  <a:srgbClr val="E7710F"/>
                </a:solidFill>
              </a:rPr>
              <a:t>gedrag, verzet, beleving &amp; waarneming en het perspectief van de cliënt </a:t>
            </a:r>
            <a:r>
              <a:rPr lang="nl-NL" sz="2000" dirty="0">
                <a:solidFill>
                  <a:prstClr val="black"/>
                </a:solidFill>
              </a:rPr>
              <a:t>in relatie tot de inzet van de (onvrijwillige) zorg of ondersteuning. </a:t>
            </a:r>
          </a:p>
          <a:p>
            <a:pPr lvl="0" defTabSz="1080181">
              <a:lnSpc>
                <a:spcPct val="90000"/>
              </a:lnSpc>
              <a:spcBef>
                <a:spcPts val="1181"/>
              </a:spcBef>
            </a:pPr>
            <a:endParaRPr lang="nl-NL" sz="2000" dirty="0">
              <a:solidFill>
                <a:prstClr val="black"/>
              </a:solidFill>
            </a:endParaRPr>
          </a:p>
          <a:p>
            <a:pPr lvl="0" defTabSz="1080181">
              <a:lnSpc>
                <a:spcPct val="90000"/>
              </a:lnSpc>
              <a:spcBef>
                <a:spcPts val="1181"/>
              </a:spcBef>
            </a:pPr>
            <a:r>
              <a:rPr lang="nl-NL" sz="2000" dirty="0">
                <a:solidFill>
                  <a:prstClr val="black"/>
                </a:solidFill>
              </a:rPr>
              <a:t>Het Wegingskader </a:t>
            </a:r>
            <a:r>
              <a:rPr lang="nl-NL" sz="2000" dirty="0" smtClean="0">
                <a:solidFill>
                  <a:prstClr val="black"/>
                </a:solidFill>
              </a:rPr>
              <a:t>is voor </a:t>
            </a:r>
            <a:r>
              <a:rPr lang="nl-NL" sz="2000" dirty="0" smtClean="0">
                <a:solidFill>
                  <a:srgbClr val="F07814"/>
                </a:solidFill>
              </a:rPr>
              <a:t>cliënten </a:t>
            </a:r>
            <a:r>
              <a:rPr lang="nl-NL" sz="2000" dirty="0">
                <a:solidFill>
                  <a:srgbClr val="F07814"/>
                </a:solidFill>
              </a:rPr>
              <a:t>met </a:t>
            </a:r>
            <a:r>
              <a:rPr lang="nl-NL" sz="2000" dirty="0" smtClean="0">
                <a:solidFill>
                  <a:srgbClr val="F07814"/>
                </a:solidFill>
              </a:rPr>
              <a:t>matig tot ernstige cognitieve beperkingen</a:t>
            </a:r>
            <a:r>
              <a:rPr lang="nl-NL" sz="2000" dirty="0" smtClean="0">
                <a:solidFill>
                  <a:prstClr val="black"/>
                </a:solidFill>
              </a:rPr>
              <a:t> (bij wie het, als gevolg van beperkte communicatiemogelijkheden</a:t>
            </a:r>
            <a:r>
              <a:rPr lang="nl-NL" sz="2000" dirty="0">
                <a:solidFill>
                  <a:prstClr val="black"/>
                </a:solidFill>
              </a:rPr>
              <a:t>, </a:t>
            </a:r>
            <a:r>
              <a:rPr lang="nl-NL" sz="2000" dirty="0" smtClean="0">
                <a:solidFill>
                  <a:prstClr val="black"/>
                </a:solidFill>
              </a:rPr>
              <a:t>aankomt op het ‘lezen </a:t>
            </a:r>
            <a:r>
              <a:rPr lang="nl-NL" sz="2000" dirty="0">
                <a:solidFill>
                  <a:prstClr val="black"/>
                </a:solidFill>
              </a:rPr>
              <a:t>van </a:t>
            </a:r>
            <a:r>
              <a:rPr lang="nl-NL" sz="2000" dirty="0" smtClean="0">
                <a:solidFill>
                  <a:prstClr val="black"/>
                </a:solidFill>
              </a:rPr>
              <a:t>gedrag’).</a:t>
            </a:r>
            <a:endParaRPr lang="nl-NL" sz="2000" dirty="0">
              <a:solidFill>
                <a:prstClr val="black"/>
              </a:solidFill>
            </a:endParaRPr>
          </a:p>
        </p:txBody>
      </p:sp>
    </p:spTree>
    <p:extLst>
      <p:ext uri="{BB962C8B-B14F-4D97-AF65-F5344CB8AC3E}">
        <p14:creationId xmlns:p14="http://schemas.microsoft.com/office/powerpoint/2010/main" val="23857529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795100" y="1299486"/>
            <a:ext cx="12717389" cy="922222"/>
          </a:xfrm>
          <a:prstGeom prst="rect">
            <a:avLst/>
          </a:prstGeom>
        </p:spPr>
        <p:txBody>
          <a:bodyPr/>
          <a:lstStyle/>
          <a:p>
            <a:r>
              <a:rPr lang="nl-NL" sz="3600" dirty="0" smtClean="0"/>
              <a:t>Bekijk hier de korte film over Het Wegingskader</a:t>
            </a:r>
            <a:endParaRPr lang="nl-NL" sz="3600" dirty="0"/>
          </a:p>
        </p:txBody>
      </p:sp>
      <p:sp>
        <p:nvSpPr>
          <p:cNvPr id="3" name="Rechthoek 2"/>
          <p:cNvSpPr/>
          <p:nvPr/>
        </p:nvSpPr>
        <p:spPr>
          <a:xfrm>
            <a:off x="833200" y="7293731"/>
            <a:ext cx="184731" cy="369332"/>
          </a:xfrm>
          <a:prstGeom prst="rect">
            <a:avLst/>
          </a:prstGeom>
        </p:spPr>
        <p:txBody>
          <a:bodyPr wrap="none">
            <a:spAutoFit/>
          </a:bodyPr>
          <a:lstStyle/>
          <a:p>
            <a:endParaRPr lang="nl-NL" dirty="0"/>
          </a:p>
        </p:txBody>
      </p:sp>
      <p:pic>
        <p:nvPicPr>
          <p:cNvPr id="4" name="Afbeelding 3">
            <a:hlinkClick r:id="rId2"/>
          </p:cNvPr>
          <p:cNvPicPr>
            <a:picLocks noChangeAspect="1"/>
          </p:cNvPicPr>
          <p:nvPr/>
        </p:nvPicPr>
        <p:blipFill>
          <a:blip r:embed="rId3"/>
          <a:stretch>
            <a:fillRect/>
          </a:stretch>
        </p:blipFill>
        <p:spPr>
          <a:xfrm>
            <a:off x="2337954" y="2212788"/>
            <a:ext cx="9631680" cy="5074920"/>
          </a:xfrm>
          <a:prstGeom prst="rect">
            <a:avLst/>
          </a:prstGeom>
          <a:ln>
            <a:solidFill>
              <a:schemeClr val="accent2"/>
            </a:solidFill>
          </a:ln>
        </p:spPr>
      </p:pic>
      <p:sp>
        <p:nvSpPr>
          <p:cNvPr id="5" name="Tekstvak 4"/>
          <p:cNvSpPr txBox="1"/>
          <p:nvPr/>
        </p:nvSpPr>
        <p:spPr>
          <a:xfrm>
            <a:off x="1714500" y="7516088"/>
            <a:ext cx="10878299" cy="369332"/>
          </a:xfrm>
          <a:prstGeom prst="rect">
            <a:avLst/>
          </a:prstGeom>
          <a:noFill/>
        </p:spPr>
        <p:txBody>
          <a:bodyPr wrap="none" rtlCol="0">
            <a:spAutoFit/>
          </a:bodyPr>
          <a:lstStyle/>
          <a:p>
            <a:r>
              <a:rPr lang="nl-NL" i="1" dirty="0" smtClean="0"/>
              <a:t>Klik op de afbeelding, of </a:t>
            </a:r>
            <a:r>
              <a:rPr lang="nl-NL" i="1" dirty="0" smtClean="0">
                <a:hlinkClick r:id="rId2"/>
              </a:rPr>
              <a:t>hier</a:t>
            </a:r>
            <a:r>
              <a:rPr lang="nl-NL" i="1" dirty="0" smtClean="0"/>
              <a:t> of als dat niet </a:t>
            </a:r>
            <a:r>
              <a:rPr lang="nl-NL" i="1" dirty="0"/>
              <a:t>lukt gebruik je deze link: https://youtu.be/pSgd_NAZXF0</a:t>
            </a:r>
          </a:p>
        </p:txBody>
      </p:sp>
    </p:spTree>
    <p:extLst>
      <p:ext uri="{BB962C8B-B14F-4D97-AF65-F5344CB8AC3E}">
        <p14:creationId xmlns:p14="http://schemas.microsoft.com/office/powerpoint/2010/main" val="20005540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795100" y="1299486"/>
            <a:ext cx="12717389" cy="922222"/>
          </a:xfrm>
          <a:prstGeom prst="rect">
            <a:avLst/>
          </a:prstGeom>
        </p:spPr>
        <p:txBody>
          <a:bodyPr/>
          <a:lstStyle/>
          <a:p>
            <a:r>
              <a:rPr lang="nl-NL" sz="3600" dirty="0" smtClean="0"/>
              <a:t>Waarom gebruik je Het </a:t>
            </a:r>
            <a:r>
              <a:rPr lang="nl-NL" sz="3600" dirty="0"/>
              <a:t>Wegingskader </a:t>
            </a:r>
            <a:r>
              <a:rPr lang="nl-NL" sz="3600" dirty="0" smtClean="0"/>
              <a:t>Cliëntperspectief?</a:t>
            </a:r>
            <a:endParaRPr lang="nl-NL" sz="3600" dirty="0"/>
          </a:p>
        </p:txBody>
      </p:sp>
      <p:sp>
        <p:nvSpPr>
          <p:cNvPr id="3" name="Tijdelijke aanduiding voor inhoud 2"/>
          <p:cNvSpPr>
            <a:spLocks noGrp="1"/>
          </p:cNvSpPr>
          <p:nvPr>
            <p:ph sz="half" idx="4294967295"/>
          </p:nvPr>
        </p:nvSpPr>
        <p:spPr>
          <a:xfrm>
            <a:off x="820903" y="2221707"/>
            <a:ext cx="12691586" cy="973799"/>
          </a:xfrm>
          <a:prstGeom prst="rect">
            <a:avLst/>
          </a:prstGeom>
        </p:spPr>
        <p:txBody>
          <a:bodyPr/>
          <a:lstStyle/>
          <a:p>
            <a:pPr marL="0" indent="0">
              <a:buNone/>
            </a:pPr>
            <a:r>
              <a:rPr lang="nl-NL" sz="2000" dirty="0" smtClean="0"/>
              <a:t>In </a:t>
            </a:r>
            <a:r>
              <a:rPr lang="nl-NL" sz="2000" dirty="0"/>
              <a:t>de zorg voor mensen met </a:t>
            </a:r>
            <a:r>
              <a:rPr lang="nl-NL" sz="2000" dirty="0">
                <a:solidFill>
                  <a:srgbClr val="E7710F"/>
                </a:solidFill>
              </a:rPr>
              <a:t>dementie </a:t>
            </a:r>
            <a:r>
              <a:rPr lang="nl-NL" sz="2000" dirty="0" smtClean="0">
                <a:solidFill>
                  <a:srgbClr val="E7710F"/>
                </a:solidFill>
              </a:rPr>
              <a:t>en andere hersenaandoeningen </a:t>
            </a:r>
            <a:r>
              <a:rPr lang="nl-NL" sz="2000" dirty="0" smtClean="0"/>
              <a:t>is </a:t>
            </a:r>
            <a:r>
              <a:rPr lang="nl-NL" sz="2000" dirty="0"/>
              <a:t>het uitgangspunt dat cliënten een zo goed mogelijke </a:t>
            </a:r>
            <a:r>
              <a:rPr lang="nl-NL" sz="2000" dirty="0">
                <a:solidFill>
                  <a:schemeClr val="accent2"/>
                </a:solidFill>
              </a:rPr>
              <a:t>kwaliteit van leven </a:t>
            </a:r>
            <a:r>
              <a:rPr lang="nl-NL" sz="2000" dirty="0"/>
              <a:t>hebben. </a:t>
            </a:r>
            <a:endParaRPr lang="nl-NL" sz="2000" dirty="0" smtClean="0"/>
          </a:p>
        </p:txBody>
      </p:sp>
      <p:sp>
        <p:nvSpPr>
          <p:cNvPr id="5" name="Tekstvak 4"/>
          <p:cNvSpPr txBox="1"/>
          <p:nvPr/>
        </p:nvSpPr>
        <p:spPr>
          <a:xfrm>
            <a:off x="803144" y="5117306"/>
            <a:ext cx="12425600" cy="1908215"/>
          </a:xfrm>
          <a:prstGeom prst="rect">
            <a:avLst/>
          </a:prstGeom>
          <a:noFill/>
        </p:spPr>
        <p:txBody>
          <a:bodyPr wrap="square" rtlCol="0">
            <a:spAutoFit/>
          </a:bodyPr>
          <a:lstStyle/>
          <a:p>
            <a:pPr lvl="0" defTabSz="1080181">
              <a:lnSpc>
                <a:spcPct val="90000"/>
              </a:lnSpc>
              <a:spcBef>
                <a:spcPts val="1181"/>
              </a:spcBef>
            </a:pPr>
            <a:r>
              <a:rPr lang="nl-NL" sz="2000" dirty="0">
                <a:solidFill>
                  <a:prstClr val="black"/>
                </a:solidFill>
              </a:rPr>
              <a:t>Zorgverleners zetten zich in </a:t>
            </a:r>
            <a:r>
              <a:rPr lang="nl-NL" sz="2000" dirty="0">
                <a:solidFill>
                  <a:srgbClr val="E7710F"/>
                </a:solidFill>
              </a:rPr>
              <a:t>voor de beste zorg voor hun cliënten</a:t>
            </a:r>
            <a:r>
              <a:rPr lang="nl-NL" sz="2000" dirty="0">
                <a:solidFill>
                  <a:prstClr val="black"/>
                </a:solidFill>
              </a:rPr>
              <a:t>, waarbij zij beogen </a:t>
            </a:r>
            <a:r>
              <a:rPr lang="nl-NL" sz="2000" dirty="0">
                <a:solidFill>
                  <a:srgbClr val="E7710F"/>
                </a:solidFill>
              </a:rPr>
              <a:t>onvrijwillige zorg </a:t>
            </a:r>
            <a:r>
              <a:rPr lang="nl-NL" sz="2000" dirty="0">
                <a:solidFill>
                  <a:prstClr val="black"/>
                </a:solidFill>
              </a:rPr>
              <a:t>alleen in te zetten als het echt niet anders kan. Soms kunnen mensen met ernstige dementie of een </a:t>
            </a:r>
            <a:r>
              <a:rPr lang="nl-NL" sz="2000" dirty="0" smtClean="0">
                <a:solidFill>
                  <a:prstClr val="black"/>
                </a:solidFill>
              </a:rPr>
              <a:t>andere hersenaandoening niet </a:t>
            </a:r>
            <a:r>
              <a:rPr lang="nl-NL" sz="2000" dirty="0">
                <a:solidFill>
                  <a:prstClr val="black"/>
                </a:solidFill>
              </a:rPr>
              <a:t>(meer) zelf aangeven wat goed voor hen is. Dit vraagt van zorgverleners om zich zo optimaal mogelijk te verplaatsen in </a:t>
            </a:r>
            <a:r>
              <a:rPr lang="nl-NL" sz="2000" dirty="0">
                <a:solidFill>
                  <a:srgbClr val="E7710F"/>
                </a:solidFill>
              </a:rPr>
              <a:t>de beleving van de cliënt </a:t>
            </a:r>
            <a:r>
              <a:rPr lang="nl-NL" sz="2000" dirty="0">
                <a:solidFill>
                  <a:prstClr val="black"/>
                </a:solidFill>
              </a:rPr>
              <a:t>en dat mee te wegen in de besluitvorming over de betreffende zorg. </a:t>
            </a:r>
          </a:p>
          <a:p>
            <a:pPr lvl="0" defTabSz="1080181">
              <a:lnSpc>
                <a:spcPct val="90000"/>
              </a:lnSpc>
              <a:spcBef>
                <a:spcPts val="1181"/>
              </a:spcBef>
            </a:pPr>
            <a:r>
              <a:rPr lang="nl-NL" sz="2000" dirty="0">
                <a:solidFill>
                  <a:prstClr val="black"/>
                </a:solidFill>
              </a:rPr>
              <a:t>Het Wegingskader ondersteunt zorgverleners bij het verkrijgen van inzicht in het </a:t>
            </a:r>
            <a:r>
              <a:rPr lang="nl-NL" sz="2000" dirty="0">
                <a:solidFill>
                  <a:srgbClr val="F07814"/>
                </a:solidFill>
              </a:rPr>
              <a:t>cliëntperspectief</a:t>
            </a:r>
            <a:r>
              <a:rPr lang="nl-NL" sz="2000" dirty="0">
                <a:solidFill>
                  <a:prstClr val="black"/>
                </a:solidFill>
              </a:rPr>
              <a:t>.</a:t>
            </a:r>
            <a:endParaRPr lang="nl-NL" sz="3308" dirty="0">
              <a:solidFill>
                <a:prstClr val="black"/>
              </a:solidFill>
            </a:endParaRPr>
          </a:p>
        </p:txBody>
      </p:sp>
      <p:sp>
        <p:nvSpPr>
          <p:cNvPr id="6" name="Tekstvak 5"/>
          <p:cNvSpPr txBox="1"/>
          <p:nvPr/>
        </p:nvSpPr>
        <p:spPr>
          <a:xfrm>
            <a:off x="820903" y="3178383"/>
            <a:ext cx="12379840" cy="1477328"/>
          </a:xfrm>
          <a:prstGeom prst="rect">
            <a:avLst/>
          </a:prstGeom>
          <a:noFill/>
        </p:spPr>
        <p:txBody>
          <a:bodyPr wrap="square" rtlCol="0">
            <a:spAutoFit/>
          </a:bodyPr>
          <a:lstStyle/>
          <a:p>
            <a:pPr lvl="0" defTabSz="1080181">
              <a:lnSpc>
                <a:spcPct val="90000"/>
              </a:lnSpc>
              <a:spcBef>
                <a:spcPts val="1181"/>
              </a:spcBef>
            </a:pPr>
            <a:r>
              <a:rPr lang="nl-NL" sz="2000" dirty="0">
                <a:solidFill>
                  <a:prstClr val="black"/>
                </a:solidFill>
              </a:rPr>
              <a:t>Voor </a:t>
            </a:r>
            <a:r>
              <a:rPr lang="nl-NL" sz="2000" dirty="0">
                <a:solidFill>
                  <a:srgbClr val="E7710F"/>
                </a:solidFill>
              </a:rPr>
              <a:t>zorgverleners</a:t>
            </a:r>
            <a:r>
              <a:rPr lang="nl-NL" sz="2000" dirty="0">
                <a:solidFill>
                  <a:prstClr val="black"/>
                </a:solidFill>
              </a:rPr>
              <a:t> is het niet altijd makkelijk om te weten welke zorg aansluit bij het perspectief van de cliënt. </a:t>
            </a:r>
            <a:r>
              <a:rPr lang="nl-NL" sz="2000" dirty="0" smtClean="0">
                <a:solidFill>
                  <a:prstClr val="black"/>
                </a:solidFill>
              </a:rPr>
              <a:t>Ook </a:t>
            </a:r>
            <a:r>
              <a:rPr lang="nl-NL" sz="2000" dirty="0">
                <a:solidFill>
                  <a:prstClr val="black"/>
                </a:solidFill>
              </a:rPr>
              <a:t>is het niet altijd makkelijk om te bepalen of zorg </a:t>
            </a:r>
            <a:r>
              <a:rPr lang="nl-NL" sz="2000" dirty="0">
                <a:solidFill>
                  <a:srgbClr val="E7710F"/>
                </a:solidFill>
              </a:rPr>
              <a:t>onvrijwillig</a:t>
            </a:r>
            <a:r>
              <a:rPr lang="nl-NL" sz="2000" dirty="0">
                <a:solidFill>
                  <a:prstClr val="black"/>
                </a:solidFill>
              </a:rPr>
              <a:t> is. Want soms lijkt er vanuit het perspectief van de zorgverlener niets aan de hand, maar ervaart de cliënt zelf wél onvrijwillige zorg. Hoe ga je daarmee om? Hoe neem je de wensen van de cliënt mee? Wat ís precies de beleving van de cliënt? En hoe weeg je de voor- en nadelen van zorg tegen elkaar af?</a:t>
            </a:r>
          </a:p>
        </p:txBody>
      </p:sp>
    </p:spTree>
    <p:extLst>
      <p:ext uri="{BB962C8B-B14F-4D97-AF65-F5344CB8AC3E}">
        <p14:creationId xmlns:p14="http://schemas.microsoft.com/office/powerpoint/2010/main" val="27465085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795100" y="1299486"/>
            <a:ext cx="12717389" cy="922222"/>
          </a:xfrm>
          <a:prstGeom prst="rect">
            <a:avLst/>
          </a:prstGeom>
        </p:spPr>
        <p:txBody>
          <a:bodyPr/>
          <a:lstStyle/>
          <a:p>
            <a:r>
              <a:rPr lang="nl-NL" sz="3600" dirty="0" smtClean="0"/>
              <a:t>Hoe gebruik je Het </a:t>
            </a:r>
            <a:r>
              <a:rPr lang="nl-NL" sz="3600" dirty="0"/>
              <a:t>Wegingskader </a:t>
            </a:r>
            <a:r>
              <a:rPr lang="nl-NL" sz="3600" dirty="0" smtClean="0"/>
              <a:t>Cliëntperspectief?</a:t>
            </a:r>
            <a:endParaRPr lang="nl-NL" sz="3600" dirty="0"/>
          </a:p>
        </p:txBody>
      </p:sp>
      <p:sp>
        <p:nvSpPr>
          <p:cNvPr id="3" name="Tijdelijke aanduiding voor inhoud 2"/>
          <p:cNvSpPr>
            <a:spLocks noGrp="1"/>
          </p:cNvSpPr>
          <p:nvPr>
            <p:ph sz="half" idx="4294967295"/>
          </p:nvPr>
        </p:nvSpPr>
        <p:spPr>
          <a:xfrm>
            <a:off x="5676900" y="3624322"/>
            <a:ext cx="7835589" cy="3581399"/>
          </a:xfrm>
          <a:prstGeom prst="rect">
            <a:avLst/>
          </a:prstGeom>
        </p:spPr>
        <p:txBody>
          <a:bodyPr/>
          <a:lstStyle/>
          <a:p>
            <a:pPr marL="0" indent="0">
              <a:buNone/>
            </a:pPr>
            <a:r>
              <a:rPr lang="nl-NL" sz="2000" dirty="0" smtClean="0"/>
              <a:t>Met </a:t>
            </a:r>
            <a:r>
              <a:rPr lang="nl-NL" sz="2000" dirty="0"/>
              <a:t>behulp van </a:t>
            </a:r>
            <a:r>
              <a:rPr lang="nl-NL" sz="2000" dirty="0">
                <a:solidFill>
                  <a:srgbClr val="E7710F"/>
                </a:solidFill>
              </a:rPr>
              <a:t>Het Wegingskader </a:t>
            </a:r>
            <a:r>
              <a:rPr lang="nl-NL" sz="2000" dirty="0"/>
              <a:t>verzamelt de zorgverlener in een aantal stappen informatie over gedrag, verzet, beleving, waarneming en het perspectief van de cliënt in relatie tot de inzet van de (onvrijwillige) </a:t>
            </a:r>
            <a:r>
              <a:rPr lang="nl-NL" sz="2000" dirty="0" smtClean="0"/>
              <a:t>zorg of ondersteuning. </a:t>
            </a:r>
          </a:p>
          <a:p>
            <a:pPr marL="0" indent="0">
              <a:buNone/>
            </a:pPr>
            <a:r>
              <a:rPr lang="nl-NL" sz="2000" dirty="0" smtClean="0"/>
              <a:t>Het </a:t>
            </a:r>
            <a:r>
              <a:rPr lang="nl-NL" sz="2000" dirty="0"/>
              <a:t>Wegingskader helpt om op </a:t>
            </a:r>
            <a:r>
              <a:rPr lang="nl-NL" sz="2000" dirty="0">
                <a:solidFill>
                  <a:srgbClr val="E7710F"/>
                </a:solidFill>
              </a:rPr>
              <a:t>gestructureerde wijze </a:t>
            </a:r>
            <a:r>
              <a:rPr lang="nl-NL" sz="2000" dirty="0"/>
              <a:t>het gesprek met zorgverleners en familie en waar mogelijk de cliënt aan te gaan over het perspectief van de cliënt. Daarbij krijg je als zorgverlener antwoord op vragen als ‘Ervaart de cliënt onvrijwillige zorg?’ en ‘Zo ja, hoe vervelend denk jij dat hij of zij dit vindt?’ en ‘Welk alternatief kan ik bieden zodat mijn cliënt het niet als onprettig ervaart maar wel de zorg krijgt die noodzakelijk is?’.</a:t>
            </a:r>
          </a:p>
          <a:p>
            <a:pPr marL="0" indent="0">
              <a:buNone/>
            </a:pPr>
            <a:endParaRPr lang="nl-NL" dirty="0"/>
          </a:p>
        </p:txBody>
      </p:sp>
      <p:pic>
        <p:nvPicPr>
          <p:cNvPr id="4" name="Afbeelding 3"/>
          <p:cNvPicPr>
            <a:picLocks noChangeAspect="1"/>
          </p:cNvPicPr>
          <p:nvPr/>
        </p:nvPicPr>
        <p:blipFill>
          <a:blip r:embed="rId3"/>
          <a:stretch>
            <a:fillRect/>
          </a:stretch>
        </p:blipFill>
        <p:spPr>
          <a:xfrm>
            <a:off x="795099" y="3898106"/>
            <a:ext cx="4352921" cy="2810500"/>
          </a:xfrm>
          <a:prstGeom prst="rect">
            <a:avLst/>
          </a:prstGeom>
          <a:ln>
            <a:solidFill>
              <a:schemeClr val="accent1"/>
            </a:solidFill>
          </a:ln>
        </p:spPr>
      </p:pic>
      <p:sp>
        <p:nvSpPr>
          <p:cNvPr id="5" name="Tekstvak 4"/>
          <p:cNvSpPr txBox="1"/>
          <p:nvPr/>
        </p:nvSpPr>
        <p:spPr>
          <a:xfrm>
            <a:off x="795099" y="1993106"/>
            <a:ext cx="12717390" cy="1354217"/>
          </a:xfrm>
          <a:prstGeom prst="rect">
            <a:avLst/>
          </a:prstGeom>
          <a:noFill/>
        </p:spPr>
        <p:txBody>
          <a:bodyPr wrap="square" rtlCol="0">
            <a:spAutoFit/>
          </a:bodyPr>
          <a:lstStyle/>
          <a:p>
            <a:pPr lvl="0" defTabSz="1080181">
              <a:lnSpc>
                <a:spcPct val="90000"/>
              </a:lnSpc>
              <a:spcBef>
                <a:spcPts val="1181"/>
              </a:spcBef>
            </a:pPr>
            <a:r>
              <a:rPr lang="nl-NL" sz="2000" dirty="0">
                <a:solidFill>
                  <a:prstClr val="black"/>
                </a:solidFill>
              </a:rPr>
              <a:t>Het Wegingskader is ontwikkeld om </a:t>
            </a:r>
            <a:r>
              <a:rPr lang="nl-NL" sz="2000" dirty="0">
                <a:solidFill>
                  <a:srgbClr val="E7710F"/>
                </a:solidFill>
              </a:rPr>
              <a:t>zorgverleners een handvat te bieden </a:t>
            </a:r>
            <a:r>
              <a:rPr lang="nl-NL" sz="2000" dirty="0">
                <a:solidFill>
                  <a:prstClr val="black"/>
                </a:solidFill>
              </a:rPr>
              <a:t>bij de </a:t>
            </a:r>
            <a:r>
              <a:rPr lang="nl-NL" sz="2000" dirty="0" smtClean="0">
                <a:solidFill>
                  <a:prstClr val="black"/>
                </a:solidFill>
              </a:rPr>
              <a:t>keuzes </a:t>
            </a:r>
            <a:r>
              <a:rPr lang="nl-NL" sz="2000" dirty="0">
                <a:solidFill>
                  <a:prstClr val="black"/>
                </a:solidFill>
              </a:rPr>
              <a:t>rondom de inzet van (onvrijwillige) zorg. </a:t>
            </a:r>
          </a:p>
          <a:p>
            <a:pPr lvl="0" defTabSz="1080181">
              <a:lnSpc>
                <a:spcPct val="90000"/>
              </a:lnSpc>
              <a:spcBef>
                <a:spcPts val="1181"/>
              </a:spcBef>
            </a:pPr>
            <a:r>
              <a:rPr lang="nl-NL" sz="2000" dirty="0">
                <a:solidFill>
                  <a:prstClr val="black"/>
                </a:solidFill>
              </a:rPr>
              <a:t>Het toepassen van (onvrijwillige) zorg vraagt om het maken van een optimale afweging. Het meewegen van het cliëntenperspectief is hierbij essentieel. </a:t>
            </a:r>
          </a:p>
        </p:txBody>
      </p:sp>
    </p:spTree>
    <p:extLst>
      <p:ext uri="{BB962C8B-B14F-4D97-AF65-F5344CB8AC3E}">
        <p14:creationId xmlns:p14="http://schemas.microsoft.com/office/powerpoint/2010/main" val="1642278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795100" y="1299486"/>
            <a:ext cx="12717389" cy="922222"/>
          </a:xfrm>
          <a:prstGeom prst="rect">
            <a:avLst/>
          </a:prstGeom>
        </p:spPr>
        <p:txBody>
          <a:bodyPr/>
          <a:lstStyle/>
          <a:p>
            <a:r>
              <a:rPr lang="nl-NL" sz="3600" dirty="0" smtClean="0"/>
              <a:t>Wanneer gebruik je Het </a:t>
            </a:r>
            <a:r>
              <a:rPr lang="nl-NL" sz="3600" dirty="0"/>
              <a:t>Wegingskader </a:t>
            </a:r>
            <a:r>
              <a:rPr lang="nl-NL" sz="3600" dirty="0" smtClean="0"/>
              <a:t>Cliëntperspectief?</a:t>
            </a:r>
            <a:endParaRPr lang="nl-NL" sz="3600" dirty="0"/>
          </a:p>
        </p:txBody>
      </p:sp>
      <p:sp>
        <p:nvSpPr>
          <p:cNvPr id="3" name="Tijdelijke aanduiding voor inhoud 2"/>
          <p:cNvSpPr>
            <a:spLocks noGrp="1"/>
          </p:cNvSpPr>
          <p:nvPr>
            <p:ph sz="half" idx="4294967295"/>
          </p:nvPr>
        </p:nvSpPr>
        <p:spPr>
          <a:xfrm>
            <a:off x="820903" y="2221707"/>
            <a:ext cx="12540215" cy="5638800"/>
          </a:xfrm>
          <a:prstGeom prst="rect">
            <a:avLst/>
          </a:prstGeom>
        </p:spPr>
        <p:txBody>
          <a:bodyPr/>
          <a:lstStyle/>
          <a:p>
            <a:pPr marL="0" indent="0">
              <a:buNone/>
            </a:pPr>
            <a:r>
              <a:rPr lang="nl-NL" sz="2000" dirty="0" smtClean="0"/>
              <a:t>Het Wegingskader kan onder andere worden ingezet bij keuzes rondom de inzet </a:t>
            </a:r>
            <a:r>
              <a:rPr lang="nl-NL" sz="2000" dirty="0"/>
              <a:t/>
            </a:r>
            <a:br>
              <a:rPr lang="nl-NL" sz="2000" dirty="0"/>
            </a:br>
            <a:r>
              <a:rPr lang="nl-NL" sz="2000" dirty="0" smtClean="0"/>
              <a:t>van onvrijwillige zorg in het kader van de </a:t>
            </a:r>
            <a:r>
              <a:rPr lang="nl-NL" sz="2000" dirty="0" smtClean="0">
                <a:solidFill>
                  <a:schemeClr val="accent2"/>
                </a:solidFill>
              </a:rPr>
              <a:t>Wet Zorg en Dwang</a:t>
            </a:r>
            <a:r>
              <a:rPr lang="nl-NL" sz="2000" dirty="0" smtClean="0"/>
              <a:t>. </a:t>
            </a:r>
          </a:p>
          <a:p>
            <a:pPr marL="0" indent="0">
              <a:buNone/>
            </a:pPr>
            <a:endParaRPr lang="nl-NL" sz="2000" dirty="0"/>
          </a:p>
          <a:p>
            <a:pPr marL="0" lvl="0" indent="0" defTabSz="914400">
              <a:lnSpc>
                <a:spcPct val="100000"/>
              </a:lnSpc>
              <a:spcBef>
                <a:spcPts val="0"/>
              </a:spcBef>
              <a:buNone/>
            </a:pPr>
            <a:r>
              <a:rPr lang="nl-NL" sz="2000" dirty="0">
                <a:solidFill>
                  <a:prstClr val="black"/>
                </a:solidFill>
              </a:rPr>
              <a:t>De Wet Zorg en Dwang (per 1 januari 2020) heeft als doel cliënten met dementie </a:t>
            </a:r>
            <a:r>
              <a:rPr lang="nl-NL" sz="2000" dirty="0" smtClean="0">
                <a:solidFill>
                  <a:prstClr val="black"/>
                </a:solidFill>
              </a:rPr>
              <a:t>of </a:t>
            </a:r>
            <a:br>
              <a:rPr lang="nl-NL" sz="2000" dirty="0" smtClean="0">
                <a:solidFill>
                  <a:prstClr val="black"/>
                </a:solidFill>
              </a:rPr>
            </a:br>
            <a:r>
              <a:rPr lang="nl-NL" sz="2000" dirty="0" smtClean="0">
                <a:solidFill>
                  <a:prstClr val="black"/>
                </a:solidFill>
              </a:rPr>
              <a:t>een </a:t>
            </a:r>
            <a:r>
              <a:rPr lang="nl-NL" sz="2000" dirty="0">
                <a:solidFill>
                  <a:prstClr val="black"/>
                </a:solidFill>
              </a:rPr>
              <a:t>verstandelijke beperking te </a:t>
            </a:r>
            <a:r>
              <a:rPr lang="nl-NL" sz="2000" dirty="0">
                <a:solidFill>
                  <a:srgbClr val="E7710F"/>
                </a:solidFill>
              </a:rPr>
              <a:t>beschermen</a:t>
            </a:r>
            <a:r>
              <a:rPr lang="nl-NL" sz="2000" dirty="0">
                <a:solidFill>
                  <a:prstClr val="black"/>
                </a:solidFill>
              </a:rPr>
              <a:t> tegen de </a:t>
            </a:r>
            <a:r>
              <a:rPr lang="nl-NL" sz="2000" dirty="0">
                <a:solidFill>
                  <a:srgbClr val="E7710F"/>
                </a:solidFill>
              </a:rPr>
              <a:t>nadelen van onvrijwillige zorg</a:t>
            </a:r>
            <a:r>
              <a:rPr lang="nl-NL" sz="2000" dirty="0">
                <a:solidFill>
                  <a:prstClr val="black"/>
                </a:solidFill>
              </a:rPr>
              <a:t>. </a:t>
            </a:r>
            <a:r>
              <a:rPr lang="nl-NL" sz="2000" dirty="0" smtClean="0">
                <a:solidFill>
                  <a:prstClr val="black"/>
                </a:solidFill>
              </a:rPr>
              <a:t/>
            </a:r>
            <a:br>
              <a:rPr lang="nl-NL" sz="2000" dirty="0" smtClean="0">
                <a:solidFill>
                  <a:prstClr val="black"/>
                </a:solidFill>
              </a:rPr>
            </a:br>
            <a:r>
              <a:rPr lang="nl-NL" sz="2000" dirty="0" smtClean="0">
                <a:solidFill>
                  <a:prstClr val="black"/>
                </a:solidFill>
              </a:rPr>
              <a:t>Het </a:t>
            </a:r>
            <a:r>
              <a:rPr lang="nl-NL" sz="2000" dirty="0">
                <a:solidFill>
                  <a:prstClr val="black"/>
                </a:solidFill>
              </a:rPr>
              <a:t>uitgangspunt van de Wet zorg en dwang is </a:t>
            </a:r>
            <a:r>
              <a:rPr lang="nl-NL" sz="2000" dirty="0">
                <a:solidFill>
                  <a:srgbClr val="E7710F"/>
                </a:solidFill>
              </a:rPr>
              <a:t>‘Nee, tenzij’. </a:t>
            </a:r>
            <a:r>
              <a:rPr lang="nl-NL" sz="2000" dirty="0">
                <a:solidFill>
                  <a:prstClr val="black"/>
                </a:solidFill>
              </a:rPr>
              <a:t>Dat wil zeggen dat </a:t>
            </a:r>
            <a:r>
              <a:rPr lang="nl-NL" sz="2000" dirty="0" smtClean="0">
                <a:solidFill>
                  <a:prstClr val="black"/>
                </a:solidFill>
              </a:rPr>
              <a:t/>
            </a:r>
            <a:br>
              <a:rPr lang="nl-NL" sz="2000" dirty="0" smtClean="0">
                <a:solidFill>
                  <a:prstClr val="black"/>
                </a:solidFill>
              </a:rPr>
            </a:br>
            <a:r>
              <a:rPr lang="nl-NL" sz="2000" dirty="0" smtClean="0">
                <a:solidFill>
                  <a:prstClr val="black"/>
                </a:solidFill>
              </a:rPr>
              <a:t>onvrijwillige </a:t>
            </a:r>
            <a:r>
              <a:rPr lang="nl-NL" sz="2000" dirty="0">
                <a:solidFill>
                  <a:prstClr val="black"/>
                </a:solidFill>
              </a:rPr>
              <a:t>zorg in principe niet mag worden toegepast, tenzij er sprake is van </a:t>
            </a:r>
            <a:r>
              <a:rPr lang="nl-NL" sz="2000" dirty="0" smtClean="0">
                <a:solidFill>
                  <a:prstClr val="black"/>
                </a:solidFill>
              </a:rPr>
              <a:t/>
            </a:r>
            <a:br>
              <a:rPr lang="nl-NL" sz="2000" dirty="0" smtClean="0">
                <a:solidFill>
                  <a:prstClr val="black"/>
                </a:solidFill>
              </a:rPr>
            </a:br>
            <a:r>
              <a:rPr lang="nl-NL" sz="2000" dirty="0" smtClean="0">
                <a:solidFill>
                  <a:prstClr val="black"/>
                </a:solidFill>
              </a:rPr>
              <a:t>‘</a:t>
            </a:r>
            <a:r>
              <a:rPr lang="nl-NL" sz="2000" dirty="0">
                <a:solidFill>
                  <a:prstClr val="black"/>
                </a:solidFill>
              </a:rPr>
              <a:t>ernstig nadeel’. Onvrijwillige zorg is een </a:t>
            </a:r>
            <a:r>
              <a:rPr lang="nl-NL" sz="2000" dirty="0">
                <a:solidFill>
                  <a:srgbClr val="E7710F"/>
                </a:solidFill>
              </a:rPr>
              <a:t>allerlaatste optie</a:t>
            </a:r>
            <a:r>
              <a:rPr lang="nl-NL" sz="2000" dirty="0">
                <a:solidFill>
                  <a:prstClr val="black"/>
                </a:solidFill>
              </a:rPr>
              <a:t>. Als het niet lukt om een </a:t>
            </a:r>
            <a:endParaRPr lang="nl-NL" sz="2000" dirty="0" smtClean="0">
              <a:solidFill>
                <a:prstClr val="black"/>
              </a:solidFill>
            </a:endParaRPr>
          </a:p>
          <a:p>
            <a:pPr marL="0" lvl="0" indent="0" defTabSz="914400">
              <a:lnSpc>
                <a:spcPct val="100000"/>
              </a:lnSpc>
              <a:spcBef>
                <a:spcPts val="0"/>
              </a:spcBef>
              <a:buNone/>
            </a:pPr>
            <a:r>
              <a:rPr lang="nl-NL" sz="2000" dirty="0" smtClean="0">
                <a:solidFill>
                  <a:prstClr val="black"/>
                </a:solidFill>
              </a:rPr>
              <a:t>vrijwillig </a:t>
            </a:r>
            <a:r>
              <a:rPr lang="nl-NL" sz="2000" dirty="0">
                <a:solidFill>
                  <a:prstClr val="black"/>
                </a:solidFill>
              </a:rPr>
              <a:t>alternatief te vinden, moet de zorgorganisatie het </a:t>
            </a:r>
            <a:r>
              <a:rPr lang="nl-NL" sz="2000" dirty="0">
                <a:solidFill>
                  <a:srgbClr val="E7710F"/>
                </a:solidFill>
              </a:rPr>
              <a:t>stappenplan</a:t>
            </a:r>
            <a:r>
              <a:rPr lang="nl-NL" sz="2000" dirty="0">
                <a:solidFill>
                  <a:prstClr val="black"/>
                </a:solidFill>
              </a:rPr>
              <a:t> van de Wet Zorg en Dwang doorlopen waarbij steeds meer (externe) professionele deskundigheid wordt ingeschakeld om mee te denken. </a:t>
            </a:r>
          </a:p>
          <a:p>
            <a:pPr marL="0" lvl="0" indent="0" defTabSz="914400">
              <a:lnSpc>
                <a:spcPct val="100000"/>
              </a:lnSpc>
              <a:spcBef>
                <a:spcPts val="0"/>
              </a:spcBef>
              <a:buNone/>
            </a:pPr>
            <a:endParaRPr lang="nl-NL" sz="2000" dirty="0">
              <a:solidFill>
                <a:srgbClr val="E7710F"/>
              </a:solidFill>
            </a:endParaRPr>
          </a:p>
          <a:p>
            <a:pPr marL="0" lvl="0" indent="0" defTabSz="914400">
              <a:lnSpc>
                <a:spcPct val="100000"/>
              </a:lnSpc>
              <a:spcBef>
                <a:spcPts val="0"/>
              </a:spcBef>
              <a:buNone/>
            </a:pPr>
            <a:r>
              <a:rPr lang="nl-NL" sz="2000" dirty="0">
                <a:solidFill>
                  <a:srgbClr val="E7710F"/>
                </a:solidFill>
              </a:rPr>
              <a:t>Het Wegingskader </a:t>
            </a:r>
            <a:r>
              <a:rPr lang="nl-NL" sz="2000" dirty="0">
                <a:solidFill>
                  <a:prstClr val="black"/>
                </a:solidFill>
              </a:rPr>
              <a:t>helpt om in dit proces ook expliciet het cliëntenperspectief centraal te zetten, en dit mee te wegen in de besluitvorming over de in te zetten (onvrijwillige) </a:t>
            </a:r>
            <a:r>
              <a:rPr lang="nl-NL" sz="2000" dirty="0" smtClean="0">
                <a:solidFill>
                  <a:prstClr val="black"/>
                </a:solidFill>
              </a:rPr>
              <a:t>zorg of ondersteuning.</a:t>
            </a:r>
            <a:endParaRPr lang="nl-NL" sz="2000" dirty="0">
              <a:solidFill>
                <a:prstClr val="black"/>
              </a:solidFill>
            </a:endParaRPr>
          </a:p>
          <a:p>
            <a:pPr marL="0" indent="0">
              <a:buNone/>
            </a:pPr>
            <a:endParaRPr lang="nl-NL" dirty="0"/>
          </a:p>
        </p:txBody>
      </p:sp>
      <p:pic>
        <p:nvPicPr>
          <p:cNvPr id="4" name="Afbeelding 3"/>
          <p:cNvPicPr>
            <a:picLocks noChangeAspect="1"/>
          </p:cNvPicPr>
          <p:nvPr/>
        </p:nvPicPr>
        <p:blipFill>
          <a:blip r:embed="rId3"/>
          <a:stretch>
            <a:fillRect/>
          </a:stretch>
        </p:blipFill>
        <p:spPr>
          <a:xfrm>
            <a:off x="11161757" y="2221706"/>
            <a:ext cx="2426418" cy="2115495"/>
          </a:xfrm>
          <a:prstGeom prst="rect">
            <a:avLst/>
          </a:prstGeom>
          <a:ln>
            <a:solidFill>
              <a:schemeClr val="accent1"/>
            </a:solidFill>
          </a:ln>
        </p:spPr>
      </p:pic>
    </p:spTree>
    <p:extLst>
      <p:ext uri="{BB962C8B-B14F-4D97-AF65-F5344CB8AC3E}">
        <p14:creationId xmlns:p14="http://schemas.microsoft.com/office/powerpoint/2010/main" val="31103037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795100" y="1299486"/>
            <a:ext cx="12717389" cy="922222"/>
          </a:xfrm>
          <a:prstGeom prst="rect">
            <a:avLst/>
          </a:prstGeom>
        </p:spPr>
        <p:txBody>
          <a:bodyPr/>
          <a:lstStyle/>
          <a:p>
            <a:r>
              <a:rPr lang="nl-NL" sz="3600" dirty="0" smtClean="0"/>
              <a:t>Wat levert het op?</a:t>
            </a:r>
            <a:endParaRPr lang="nl-NL" sz="3600" dirty="0"/>
          </a:p>
        </p:txBody>
      </p:sp>
      <p:sp>
        <p:nvSpPr>
          <p:cNvPr id="3" name="Tijdelijke aanduiding voor inhoud 2"/>
          <p:cNvSpPr>
            <a:spLocks noGrp="1"/>
          </p:cNvSpPr>
          <p:nvPr>
            <p:ph sz="half" idx="4294967295"/>
          </p:nvPr>
        </p:nvSpPr>
        <p:spPr>
          <a:xfrm>
            <a:off x="820903" y="2221707"/>
            <a:ext cx="12540215" cy="5638800"/>
          </a:xfrm>
          <a:prstGeom prst="rect">
            <a:avLst/>
          </a:prstGeom>
        </p:spPr>
        <p:txBody>
          <a:bodyPr/>
          <a:lstStyle/>
          <a:p>
            <a:pPr marL="0" indent="0">
              <a:buNone/>
            </a:pPr>
            <a:r>
              <a:rPr lang="nl-NL" sz="2000" dirty="0" smtClean="0"/>
              <a:t>Door de stappen van Het Wegingskader toe te passen zorg je ervoor </a:t>
            </a:r>
            <a:r>
              <a:rPr lang="nl-NL" sz="2000" dirty="0" smtClean="0">
                <a:solidFill>
                  <a:srgbClr val="E7710F"/>
                </a:solidFill>
              </a:rPr>
              <a:t>dat je de beleving van de cliënt optimaal meeweegt</a:t>
            </a:r>
            <a:r>
              <a:rPr lang="nl-NL" sz="2000" dirty="0" smtClean="0"/>
              <a:t> in beslissingen over de zorg en ondersteuning.</a:t>
            </a:r>
          </a:p>
          <a:p>
            <a:pPr marL="0" indent="0">
              <a:buNone/>
            </a:pPr>
            <a:endParaRPr lang="nl-NL" sz="2000" dirty="0" smtClean="0"/>
          </a:p>
          <a:p>
            <a:pPr marL="0" indent="0">
              <a:buNone/>
            </a:pPr>
            <a:r>
              <a:rPr lang="nl-NL" sz="2000" dirty="0" smtClean="0"/>
              <a:t>Zorgverleners zijn enthousiast over </a:t>
            </a:r>
            <a:r>
              <a:rPr lang="nl-NL" sz="2000" dirty="0"/>
              <a:t>Het </a:t>
            </a:r>
            <a:r>
              <a:rPr lang="nl-NL" sz="2000" dirty="0" smtClean="0"/>
              <a:t>Wegingskader… </a:t>
            </a:r>
            <a:r>
              <a:rPr lang="nl-NL" sz="2000" i="1" dirty="0" smtClean="0">
                <a:solidFill>
                  <a:schemeClr val="accent1">
                    <a:lumMod val="75000"/>
                  </a:schemeClr>
                </a:solidFill>
              </a:rPr>
              <a:t/>
            </a:r>
            <a:br>
              <a:rPr lang="nl-NL" sz="2000" i="1" dirty="0" smtClean="0">
                <a:solidFill>
                  <a:schemeClr val="accent1">
                    <a:lumMod val="75000"/>
                  </a:schemeClr>
                </a:solidFill>
              </a:rPr>
            </a:br>
            <a:r>
              <a:rPr lang="nl-NL" sz="2000" i="1" dirty="0" smtClean="0">
                <a:solidFill>
                  <a:schemeClr val="accent1">
                    <a:lumMod val="75000"/>
                  </a:schemeClr>
                </a:solidFill>
              </a:rPr>
              <a:t>“…juist </a:t>
            </a:r>
            <a:r>
              <a:rPr lang="nl-NL" sz="2000" i="1" dirty="0">
                <a:solidFill>
                  <a:schemeClr val="accent1">
                    <a:lumMod val="75000"/>
                  </a:schemeClr>
                </a:solidFill>
              </a:rPr>
              <a:t>omdat ze zo expliciet bezig zijn met </a:t>
            </a:r>
            <a:r>
              <a:rPr lang="nl-NL" sz="2000" i="1" dirty="0" smtClean="0">
                <a:solidFill>
                  <a:schemeClr val="accent1">
                    <a:lumMod val="75000"/>
                  </a:schemeClr>
                </a:solidFill>
              </a:rPr>
              <a:t>cliëntbeleving. Tja</a:t>
            </a:r>
            <a:r>
              <a:rPr lang="nl-NL" sz="2000" i="1" dirty="0">
                <a:solidFill>
                  <a:schemeClr val="accent1">
                    <a:lumMod val="75000"/>
                  </a:schemeClr>
                </a:solidFill>
              </a:rPr>
              <a:t>, wat wil je dan nog meer? É</a:t>
            </a:r>
            <a:r>
              <a:rPr lang="nl-NL" sz="2000" i="1" dirty="0" smtClean="0">
                <a:solidFill>
                  <a:schemeClr val="accent1">
                    <a:lumMod val="75000"/>
                  </a:schemeClr>
                </a:solidFill>
              </a:rPr>
              <a:t>n </a:t>
            </a:r>
            <a:r>
              <a:rPr lang="nl-NL" sz="2000" i="1" dirty="0">
                <a:solidFill>
                  <a:schemeClr val="accent1">
                    <a:lumMod val="75000"/>
                  </a:schemeClr>
                </a:solidFill>
              </a:rPr>
              <a:t>een tevreden cliënt en familie door persoonsgerichtere zorg. É</a:t>
            </a:r>
            <a:r>
              <a:rPr lang="nl-NL" sz="2000" i="1" dirty="0" smtClean="0">
                <a:solidFill>
                  <a:schemeClr val="accent1">
                    <a:lumMod val="75000"/>
                  </a:schemeClr>
                </a:solidFill>
              </a:rPr>
              <a:t>n </a:t>
            </a:r>
            <a:r>
              <a:rPr lang="nl-NL" sz="2000" i="1" dirty="0">
                <a:solidFill>
                  <a:schemeClr val="accent1">
                    <a:lumMod val="75000"/>
                  </a:schemeClr>
                </a:solidFill>
              </a:rPr>
              <a:t>een positieve </a:t>
            </a:r>
            <a:r>
              <a:rPr lang="nl-NL" sz="2000" dirty="0">
                <a:solidFill>
                  <a:schemeClr val="accent1">
                    <a:lumMod val="75000"/>
                  </a:schemeClr>
                </a:solidFill>
              </a:rPr>
              <a:t>werkervaring</a:t>
            </a:r>
            <a:r>
              <a:rPr lang="nl-NL" sz="2000" i="1" dirty="0">
                <a:solidFill>
                  <a:schemeClr val="accent1">
                    <a:lumMod val="75000"/>
                  </a:schemeClr>
                </a:solidFill>
              </a:rPr>
              <a:t> voor de medewerker.” </a:t>
            </a:r>
            <a:endParaRPr lang="nl-NL" sz="2000" i="1" dirty="0" smtClean="0">
              <a:solidFill>
                <a:schemeClr val="accent1">
                  <a:lumMod val="75000"/>
                </a:schemeClr>
              </a:solidFill>
            </a:endParaRPr>
          </a:p>
          <a:p>
            <a:pPr marL="0" indent="0" algn="ctr">
              <a:buNone/>
            </a:pPr>
            <a:endParaRPr lang="nl-NL" sz="2000" i="1" dirty="0">
              <a:solidFill>
                <a:schemeClr val="accent1">
                  <a:lumMod val="75000"/>
                </a:schemeClr>
              </a:solidFill>
            </a:endParaRPr>
          </a:p>
          <a:p>
            <a:pPr marL="0" indent="0">
              <a:buNone/>
            </a:pPr>
            <a:r>
              <a:rPr lang="nl-NL" sz="2000" dirty="0" smtClean="0"/>
              <a:t>Het Wegingskader ondersteunt je bij het in beeld krijgen van het perspectief van cliënten door in stappen informatie te verzamelen over gedrag, verzet, beleving &amp; waarneming en het cliëntperspectief. </a:t>
            </a:r>
          </a:p>
          <a:p>
            <a:pPr marL="0" indent="0">
              <a:buNone/>
            </a:pPr>
            <a:r>
              <a:rPr lang="nl-NL" sz="2000" dirty="0" smtClean="0"/>
              <a:t>Naarmate je Het Wegingskader vaker toepast raak je steeds meer </a:t>
            </a:r>
            <a:r>
              <a:rPr lang="nl-NL" sz="2000" dirty="0" smtClean="0">
                <a:solidFill>
                  <a:srgbClr val="E7710F"/>
                </a:solidFill>
              </a:rPr>
              <a:t>vertrouwd</a:t>
            </a:r>
            <a:r>
              <a:rPr lang="nl-NL" sz="2000" dirty="0" smtClean="0"/>
              <a:t> met de stappen hiervan en wordt het </a:t>
            </a:r>
            <a:r>
              <a:rPr lang="nl-NL" sz="2000" dirty="0" smtClean="0">
                <a:solidFill>
                  <a:srgbClr val="E7710F"/>
                </a:solidFill>
              </a:rPr>
              <a:t>expliciet meewegen van het cliëntperspectief </a:t>
            </a:r>
            <a:r>
              <a:rPr lang="nl-NL" sz="2000" dirty="0" smtClean="0"/>
              <a:t>in beslissingen over zorg en ondersteuning </a:t>
            </a:r>
            <a:r>
              <a:rPr lang="nl-NL" sz="2000" dirty="0" smtClean="0">
                <a:solidFill>
                  <a:srgbClr val="E7710F"/>
                </a:solidFill>
              </a:rPr>
              <a:t>vanzelfsprekend</a:t>
            </a:r>
            <a:r>
              <a:rPr lang="nl-NL" sz="2000" dirty="0" smtClean="0"/>
              <a:t>:</a:t>
            </a:r>
          </a:p>
          <a:p>
            <a:pPr marL="0" indent="0">
              <a:buNone/>
            </a:pPr>
            <a:r>
              <a:rPr lang="nl-NL" sz="2000" i="1" dirty="0" smtClean="0">
                <a:solidFill>
                  <a:schemeClr val="accent1">
                    <a:lumMod val="75000"/>
                  </a:schemeClr>
                </a:solidFill>
              </a:rPr>
              <a:t>“Op </a:t>
            </a:r>
            <a:r>
              <a:rPr lang="nl-NL" sz="2000" i="1" dirty="0">
                <a:solidFill>
                  <a:schemeClr val="accent1">
                    <a:lumMod val="75000"/>
                  </a:schemeClr>
                </a:solidFill>
              </a:rPr>
              <a:t>een gegeven moment heb je dat denken vanuit het cliëntperspectief zo vaak getraind dat het een automatisme </a:t>
            </a:r>
            <a:r>
              <a:rPr lang="nl-NL" sz="2000" i="1" dirty="0" smtClean="0">
                <a:solidFill>
                  <a:schemeClr val="accent1">
                    <a:lumMod val="75000"/>
                  </a:schemeClr>
                </a:solidFill>
              </a:rPr>
              <a:t>wordt.”</a:t>
            </a:r>
            <a:endParaRPr lang="nl-NL" sz="2000" i="1" dirty="0">
              <a:solidFill>
                <a:schemeClr val="accent1">
                  <a:lumMod val="75000"/>
                </a:schemeClr>
              </a:solidFill>
            </a:endParaRPr>
          </a:p>
        </p:txBody>
      </p:sp>
    </p:spTree>
    <p:extLst>
      <p:ext uri="{BB962C8B-B14F-4D97-AF65-F5344CB8AC3E}">
        <p14:creationId xmlns:p14="http://schemas.microsoft.com/office/powerpoint/2010/main" val="42619886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795100" y="1299486"/>
            <a:ext cx="12717389" cy="922222"/>
          </a:xfrm>
          <a:prstGeom prst="rect">
            <a:avLst/>
          </a:prstGeom>
        </p:spPr>
        <p:txBody>
          <a:bodyPr/>
          <a:lstStyle/>
          <a:p>
            <a:r>
              <a:rPr lang="nl-NL" sz="3600" dirty="0" smtClean="0"/>
              <a:t>Hoeveel tijd kost het?</a:t>
            </a:r>
            <a:endParaRPr lang="nl-NL" sz="3600" dirty="0"/>
          </a:p>
        </p:txBody>
      </p:sp>
      <p:sp>
        <p:nvSpPr>
          <p:cNvPr id="3" name="Tijdelijke aanduiding voor inhoud 2"/>
          <p:cNvSpPr>
            <a:spLocks noGrp="1"/>
          </p:cNvSpPr>
          <p:nvPr>
            <p:ph sz="half" idx="4294967295"/>
          </p:nvPr>
        </p:nvSpPr>
        <p:spPr>
          <a:xfrm>
            <a:off x="820903" y="2221707"/>
            <a:ext cx="12540215" cy="5638800"/>
          </a:xfrm>
          <a:prstGeom prst="rect">
            <a:avLst/>
          </a:prstGeom>
        </p:spPr>
        <p:txBody>
          <a:bodyPr/>
          <a:lstStyle/>
          <a:p>
            <a:pPr marL="0" lvl="0" indent="0">
              <a:buNone/>
            </a:pPr>
            <a:r>
              <a:rPr lang="nl-NL" sz="2000" i="1" dirty="0" smtClean="0">
                <a:solidFill>
                  <a:schemeClr val="accent1">
                    <a:lumMod val="75000"/>
                  </a:schemeClr>
                </a:solidFill>
              </a:rPr>
              <a:t>“Het is niet de bedoeling dat we collega’s met meer werk opzadelen. Ervaar het vooral als hulpmiddel. Natuurlijk vergt het in het begin de nodige tijdsinvestering, maar op een gegeven moment heb je dat denken vanuit het cliëntperspectief zo vaak getraind dat het een automatisme wordt.” </a:t>
            </a:r>
            <a:r>
              <a:rPr lang="nl-NL" sz="2000" dirty="0" smtClean="0">
                <a:solidFill>
                  <a:prstClr val="black"/>
                </a:solidFill>
              </a:rPr>
              <a:t/>
            </a:r>
            <a:br>
              <a:rPr lang="nl-NL" sz="2000" dirty="0" smtClean="0">
                <a:solidFill>
                  <a:prstClr val="black"/>
                </a:solidFill>
              </a:rPr>
            </a:br>
            <a:r>
              <a:rPr lang="nl-NL" sz="1600" dirty="0" smtClean="0">
                <a:solidFill>
                  <a:prstClr val="black"/>
                </a:solidFill>
              </a:rPr>
              <a:t>(uitspraak van een zorgverlener enthousiast over </a:t>
            </a:r>
            <a:r>
              <a:rPr lang="nl-NL" sz="1600" dirty="0">
                <a:solidFill>
                  <a:prstClr val="black"/>
                </a:solidFill>
              </a:rPr>
              <a:t>het gebruik van Het </a:t>
            </a:r>
            <a:r>
              <a:rPr lang="nl-NL" sz="1600" dirty="0" smtClean="0">
                <a:solidFill>
                  <a:prstClr val="black"/>
                </a:solidFill>
              </a:rPr>
              <a:t>Wegingskader)</a:t>
            </a:r>
          </a:p>
          <a:p>
            <a:pPr marL="0" lvl="0" indent="0">
              <a:buNone/>
            </a:pPr>
            <a:endParaRPr lang="nl-NL" sz="1600" dirty="0" smtClean="0">
              <a:solidFill>
                <a:prstClr val="black"/>
              </a:solidFill>
            </a:endParaRPr>
          </a:p>
          <a:p>
            <a:pPr marL="0" lvl="0" indent="0">
              <a:buNone/>
            </a:pPr>
            <a:r>
              <a:rPr lang="nl-NL" sz="2000" dirty="0" smtClean="0">
                <a:solidFill>
                  <a:prstClr val="black"/>
                </a:solidFill>
              </a:rPr>
              <a:t>Het </a:t>
            </a:r>
            <a:r>
              <a:rPr lang="nl-NL" sz="2000" dirty="0">
                <a:solidFill>
                  <a:prstClr val="black"/>
                </a:solidFill>
              </a:rPr>
              <a:t>Wegingskader ondersteunt dus in het (nog) meer denken vanuit het </a:t>
            </a:r>
            <a:r>
              <a:rPr lang="nl-NL" sz="2000" dirty="0">
                <a:solidFill>
                  <a:srgbClr val="E7710F"/>
                </a:solidFill>
              </a:rPr>
              <a:t>gezichtspunt</a:t>
            </a:r>
            <a:r>
              <a:rPr lang="nl-NL" sz="2000" dirty="0">
                <a:solidFill>
                  <a:prstClr val="black"/>
                </a:solidFill>
              </a:rPr>
              <a:t> van de </a:t>
            </a:r>
            <a:r>
              <a:rPr lang="nl-NL" sz="2000" dirty="0" smtClean="0">
                <a:solidFill>
                  <a:prstClr val="black"/>
                </a:solidFill>
              </a:rPr>
              <a:t>cliënt </a:t>
            </a:r>
            <a:r>
              <a:rPr lang="nl-NL" sz="2000" dirty="0">
                <a:solidFill>
                  <a:prstClr val="black"/>
                </a:solidFill>
              </a:rPr>
              <a:t>zodat je dit mee kunt </a:t>
            </a:r>
            <a:r>
              <a:rPr lang="nl-NL" sz="2000" dirty="0" smtClean="0">
                <a:solidFill>
                  <a:prstClr val="black"/>
                </a:solidFill>
              </a:rPr>
              <a:t>nemen </a:t>
            </a:r>
            <a:r>
              <a:rPr lang="nl-NL" sz="2000" dirty="0">
                <a:solidFill>
                  <a:prstClr val="black"/>
                </a:solidFill>
              </a:rPr>
              <a:t>in beslissingen over de zorg. Hiervoor is het belangrijk dat je bekend en vertrouwd raakt met de werkwijze (de stappen) van Het Wegingskader</a:t>
            </a:r>
            <a:r>
              <a:rPr lang="nl-NL" sz="2000" dirty="0" smtClean="0">
                <a:solidFill>
                  <a:prstClr val="black"/>
                </a:solidFill>
              </a:rPr>
              <a:t>. Dit kun je bijvoorbeeld doen door:</a:t>
            </a:r>
          </a:p>
          <a:p>
            <a:pPr lvl="0">
              <a:buFont typeface="Wingdings" panose="05000000000000000000" pitchFamily="2" charset="2"/>
              <a:buChar char="Ø"/>
            </a:pPr>
            <a:r>
              <a:rPr lang="nl-NL" sz="2000" dirty="0" smtClean="0">
                <a:solidFill>
                  <a:prstClr val="black"/>
                </a:solidFill>
              </a:rPr>
              <a:t>Het Wegingskader voor een </a:t>
            </a:r>
            <a:r>
              <a:rPr lang="nl-NL" sz="2000" dirty="0" smtClean="0">
                <a:solidFill>
                  <a:srgbClr val="E7710F"/>
                </a:solidFill>
              </a:rPr>
              <a:t>specifieke cliënt </a:t>
            </a:r>
            <a:r>
              <a:rPr lang="nl-NL" sz="2000" dirty="0" smtClean="0">
                <a:solidFill>
                  <a:prstClr val="black"/>
                </a:solidFill>
              </a:rPr>
              <a:t>te gebruiken -&gt; dit kost ca. 30 min </a:t>
            </a:r>
            <a:br>
              <a:rPr lang="nl-NL" sz="2000" dirty="0" smtClean="0">
                <a:solidFill>
                  <a:prstClr val="black"/>
                </a:solidFill>
              </a:rPr>
            </a:br>
            <a:r>
              <a:rPr lang="nl-NL" sz="1600" dirty="0" smtClean="0">
                <a:solidFill>
                  <a:prstClr val="black"/>
                </a:solidFill>
              </a:rPr>
              <a:t>(maak hiervoor zoveel mogelijk gebruik van bestaande overlegstructuren; de verzamelde informatie over het perspectief van de cliënt kun je voor elke volgende zorgbeslissing weer als basis gebruiken)</a:t>
            </a:r>
            <a:endParaRPr lang="nl-NL" sz="1600" dirty="0">
              <a:solidFill>
                <a:prstClr val="black"/>
              </a:solidFill>
            </a:endParaRPr>
          </a:p>
          <a:p>
            <a:pPr lvl="0">
              <a:buFont typeface="Wingdings" panose="05000000000000000000" pitchFamily="2" charset="2"/>
              <a:buChar char="Ø"/>
            </a:pPr>
            <a:r>
              <a:rPr lang="nl-NL" sz="2000" b="1" dirty="0" smtClean="0">
                <a:solidFill>
                  <a:srgbClr val="E7710F"/>
                </a:solidFill>
              </a:rPr>
              <a:t>Oefenen</a:t>
            </a:r>
            <a:r>
              <a:rPr lang="nl-NL" sz="2000" dirty="0" smtClean="0">
                <a:solidFill>
                  <a:prstClr val="black"/>
                </a:solidFill>
              </a:rPr>
              <a:t> met Het Wegingskader met bestaande praktijkvoorbeelden -&gt; dit kost ca. 60 min</a:t>
            </a:r>
            <a:br>
              <a:rPr lang="nl-NL" sz="2000" dirty="0" smtClean="0">
                <a:solidFill>
                  <a:prstClr val="black"/>
                </a:solidFill>
              </a:rPr>
            </a:br>
            <a:r>
              <a:rPr lang="nl-NL" sz="1600" dirty="0" smtClean="0">
                <a:solidFill>
                  <a:prstClr val="black"/>
                </a:solidFill>
              </a:rPr>
              <a:t>(hiermee leer je, als groep, de stappen van </a:t>
            </a:r>
            <a:r>
              <a:rPr lang="nl-NL" sz="1600" dirty="0">
                <a:solidFill>
                  <a:prstClr val="black"/>
                </a:solidFill>
              </a:rPr>
              <a:t>H</a:t>
            </a:r>
            <a:r>
              <a:rPr lang="nl-NL" sz="1600" dirty="0" smtClean="0">
                <a:solidFill>
                  <a:prstClr val="black"/>
                </a:solidFill>
              </a:rPr>
              <a:t>et </a:t>
            </a:r>
            <a:r>
              <a:rPr lang="nl-NL" sz="1600" dirty="0">
                <a:solidFill>
                  <a:prstClr val="black"/>
                </a:solidFill>
              </a:rPr>
              <a:t>W</a:t>
            </a:r>
            <a:r>
              <a:rPr lang="nl-NL" sz="1600" dirty="0" smtClean="0">
                <a:solidFill>
                  <a:prstClr val="black"/>
                </a:solidFill>
              </a:rPr>
              <a:t>egingskader kennen waardoor het toepassen ervan daarna makkelijker zal zijn; gebruik hiervoor waar mogelijk bestaande scholingsmomenten of </a:t>
            </a:r>
            <a:r>
              <a:rPr lang="nl-NL" sz="1600" dirty="0" err="1" smtClean="0">
                <a:solidFill>
                  <a:prstClr val="black"/>
                </a:solidFill>
              </a:rPr>
              <a:t>teamoverleggen</a:t>
            </a:r>
            <a:r>
              <a:rPr lang="nl-NL" sz="1600" dirty="0" smtClean="0">
                <a:solidFill>
                  <a:prstClr val="black"/>
                </a:solidFill>
              </a:rPr>
              <a:t> binnen je organisatie)</a:t>
            </a:r>
            <a:br>
              <a:rPr lang="nl-NL" sz="1600" dirty="0" smtClean="0">
                <a:solidFill>
                  <a:prstClr val="black"/>
                </a:solidFill>
              </a:rPr>
            </a:br>
            <a:r>
              <a:rPr lang="nl-NL" sz="2000" dirty="0" smtClean="0">
                <a:solidFill>
                  <a:prstClr val="black"/>
                </a:solidFill>
                <a:latin typeface="Century Schoolbook" panose="02040604050505020304" pitchFamily="18" charset="0"/>
                <a:cs typeface="Arial" panose="020B0604020202020204" pitchFamily="34" charset="0"/>
              </a:rPr>
              <a:t>→ </a:t>
            </a:r>
            <a:r>
              <a:rPr lang="nl-NL" sz="2000" dirty="0" smtClean="0">
                <a:solidFill>
                  <a:prstClr val="black"/>
                </a:solidFill>
                <a:cs typeface="Arial" panose="020B0604020202020204" pitchFamily="34" charset="0"/>
              </a:rPr>
              <a:t>Gebruik hiervoor de instructies ‘oefen met praktijkvoorbeelden’ in deze presentatie (zie vervolg)</a:t>
            </a:r>
            <a:endParaRPr lang="nl-NL" sz="2000" dirty="0">
              <a:solidFill>
                <a:prstClr val="black"/>
              </a:solidFill>
            </a:endParaRPr>
          </a:p>
        </p:txBody>
      </p:sp>
    </p:spTree>
    <p:extLst>
      <p:ext uri="{BB962C8B-B14F-4D97-AF65-F5344CB8AC3E}">
        <p14:creationId xmlns:p14="http://schemas.microsoft.com/office/powerpoint/2010/main" val="23195286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795100" y="1299486"/>
            <a:ext cx="12717389" cy="922222"/>
          </a:xfrm>
          <a:prstGeom prst="rect">
            <a:avLst/>
          </a:prstGeom>
        </p:spPr>
        <p:txBody>
          <a:bodyPr/>
          <a:lstStyle/>
          <a:p>
            <a:r>
              <a:rPr lang="nl-NL" sz="3600" dirty="0" smtClean="0"/>
              <a:t>Oefenen met Praktijkvoorbeelden – deel I</a:t>
            </a:r>
            <a:endParaRPr lang="nl-NL" sz="3600" dirty="0"/>
          </a:p>
        </p:txBody>
      </p:sp>
      <p:sp>
        <p:nvSpPr>
          <p:cNvPr id="3" name="Tijdelijke aanduiding voor inhoud 2"/>
          <p:cNvSpPr>
            <a:spLocks noGrp="1"/>
          </p:cNvSpPr>
          <p:nvPr>
            <p:ph sz="half" idx="4294967295"/>
          </p:nvPr>
        </p:nvSpPr>
        <p:spPr>
          <a:xfrm>
            <a:off x="795100" y="2221708"/>
            <a:ext cx="13009397" cy="4952999"/>
          </a:xfrm>
          <a:prstGeom prst="rect">
            <a:avLst/>
          </a:prstGeom>
        </p:spPr>
        <p:txBody>
          <a:bodyPr/>
          <a:lstStyle/>
          <a:p>
            <a:pPr marL="0" indent="0">
              <a:buNone/>
            </a:pPr>
            <a:r>
              <a:rPr lang="nl-NL" sz="2000" b="1" dirty="0" smtClean="0"/>
              <a:t>1) Deel het team in groepen op.</a:t>
            </a:r>
          </a:p>
          <a:p>
            <a:pPr marL="0" indent="0">
              <a:buNone/>
            </a:pPr>
            <a:endParaRPr lang="nl-NL" sz="2000" dirty="0" smtClean="0">
              <a:solidFill>
                <a:srgbClr val="E7710F"/>
              </a:solidFill>
            </a:endParaRPr>
          </a:p>
          <a:p>
            <a:pPr marL="0" indent="0">
              <a:buNone/>
            </a:pPr>
            <a:r>
              <a:rPr lang="nl-NL" sz="2000" dirty="0" smtClean="0"/>
              <a:t>2) </a:t>
            </a:r>
            <a:r>
              <a:rPr lang="nl-NL" sz="2000" b="1" dirty="0" smtClean="0"/>
              <a:t>Elke groep kiest en leest een van de volgende praktijkvoorbeelden (5 minuten):</a:t>
            </a:r>
            <a:endParaRPr lang="nl-NL" sz="2000" b="1" dirty="0" smtClean="0">
              <a:solidFill>
                <a:srgbClr val="FF0000"/>
              </a:solidFill>
            </a:endParaRPr>
          </a:p>
          <a:p>
            <a:pPr marL="0" indent="0">
              <a:buNone/>
            </a:pPr>
            <a:r>
              <a:rPr lang="nl-NL" sz="2000" dirty="0" smtClean="0"/>
              <a:t>	1. Meneer </a:t>
            </a:r>
            <a:r>
              <a:rPr lang="nl-NL" sz="2000" dirty="0" smtClean="0">
                <a:hlinkClick r:id="rId2"/>
              </a:rPr>
              <a:t>Brouwer</a:t>
            </a:r>
            <a:r>
              <a:rPr lang="nl-NL" sz="2000" dirty="0" smtClean="0"/>
              <a:t> </a:t>
            </a:r>
            <a:r>
              <a:rPr lang="nl-NL" sz="2000" dirty="0" smtClean="0">
                <a:solidFill>
                  <a:srgbClr val="E7710F"/>
                </a:solidFill>
              </a:rPr>
              <a:t>rookt</a:t>
            </a:r>
            <a:r>
              <a:rPr lang="nl-NL" sz="2000" dirty="0" smtClean="0"/>
              <a:t> op bed en brand ligt op de loer</a:t>
            </a:r>
            <a:br>
              <a:rPr lang="nl-NL" sz="2000" dirty="0" smtClean="0"/>
            </a:br>
            <a:r>
              <a:rPr lang="nl-NL" sz="2000" dirty="0" smtClean="0"/>
              <a:t>	2. Mevrouw </a:t>
            </a:r>
            <a:r>
              <a:rPr lang="nl-NL" sz="2000" dirty="0" smtClean="0">
                <a:hlinkClick r:id="rId3"/>
              </a:rPr>
              <a:t>Jansen</a:t>
            </a:r>
            <a:r>
              <a:rPr lang="nl-NL" sz="2000" dirty="0" smtClean="0"/>
              <a:t> wenst het liefst iedereen goede nacht, maar </a:t>
            </a:r>
            <a:r>
              <a:rPr lang="nl-NL" sz="2000" dirty="0" smtClean="0">
                <a:solidFill>
                  <a:srgbClr val="E7710F"/>
                </a:solidFill>
              </a:rPr>
              <a:t>stoort</a:t>
            </a:r>
            <a:r>
              <a:rPr lang="nl-NL" sz="2000" dirty="0" smtClean="0"/>
              <a:t> daarbij andere bewoners</a:t>
            </a:r>
            <a:br>
              <a:rPr lang="nl-NL" sz="2000" dirty="0" smtClean="0"/>
            </a:br>
            <a:r>
              <a:rPr lang="nl-NL" sz="2000" dirty="0" smtClean="0"/>
              <a:t>	3. Mevrouw </a:t>
            </a:r>
            <a:r>
              <a:rPr lang="nl-NL" sz="2000" dirty="0" smtClean="0">
                <a:hlinkClick r:id="rId4"/>
              </a:rPr>
              <a:t>Smit</a:t>
            </a:r>
            <a:r>
              <a:rPr lang="nl-NL" sz="2000" dirty="0" smtClean="0"/>
              <a:t> beweegt graag, maar </a:t>
            </a:r>
            <a:r>
              <a:rPr lang="nl-NL" sz="2000" dirty="0" smtClean="0">
                <a:solidFill>
                  <a:srgbClr val="E7710F"/>
                </a:solidFill>
              </a:rPr>
              <a:t>valt</a:t>
            </a:r>
            <a:r>
              <a:rPr lang="nl-NL" sz="2000" dirty="0" smtClean="0"/>
              <a:t> vaak en voelt zich betutteld door helpende zorgverleners </a:t>
            </a:r>
            <a:br>
              <a:rPr lang="nl-NL" sz="2000" dirty="0" smtClean="0"/>
            </a:br>
            <a:r>
              <a:rPr lang="nl-NL" sz="2000" dirty="0" smtClean="0"/>
              <a:t>	4. Mevrouw </a:t>
            </a:r>
            <a:r>
              <a:rPr lang="nl-NL" sz="2000" dirty="0" smtClean="0">
                <a:hlinkClick r:id="rId5"/>
              </a:rPr>
              <a:t>van</a:t>
            </a:r>
            <a:r>
              <a:rPr lang="nl-NL" sz="2000" dirty="0" smtClean="0"/>
              <a:t> Dam </a:t>
            </a:r>
            <a:r>
              <a:rPr lang="nl-NL" sz="2000" dirty="0" smtClean="0">
                <a:solidFill>
                  <a:srgbClr val="E7710F"/>
                </a:solidFill>
              </a:rPr>
              <a:t>belt</a:t>
            </a:r>
            <a:r>
              <a:rPr lang="nl-NL" sz="2000" dirty="0" smtClean="0"/>
              <a:t> steeds naar het nummer waar haar familie al lang niet meer woont</a:t>
            </a:r>
            <a:br>
              <a:rPr lang="nl-NL" sz="2000" dirty="0" smtClean="0"/>
            </a:br>
            <a:r>
              <a:rPr lang="nl-NL" sz="2000" dirty="0" smtClean="0"/>
              <a:t>	5</a:t>
            </a:r>
            <a:r>
              <a:rPr lang="nl-NL" sz="2000" dirty="0"/>
              <a:t>. Mevrouw </a:t>
            </a:r>
            <a:r>
              <a:rPr lang="nl-NL" sz="2000" dirty="0">
                <a:hlinkClick r:id="rId6"/>
              </a:rPr>
              <a:t>De Vries </a:t>
            </a:r>
            <a:r>
              <a:rPr lang="nl-NL" sz="2000" dirty="0"/>
              <a:t>vindt douchen heerlijk, maar </a:t>
            </a:r>
            <a:r>
              <a:rPr lang="nl-NL" sz="2000" dirty="0">
                <a:solidFill>
                  <a:srgbClr val="E7710F"/>
                </a:solidFill>
              </a:rPr>
              <a:t>weigert</a:t>
            </a:r>
            <a:r>
              <a:rPr lang="nl-NL" sz="2000" dirty="0"/>
              <a:t> zich uit te </a:t>
            </a:r>
            <a:r>
              <a:rPr lang="nl-NL" sz="2000" dirty="0" smtClean="0"/>
              <a:t>kleden</a:t>
            </a:r>
            <a:br>
              <a:rPr lang="nl-NL" sz="2000" dirty="0" smtClean="0"/>
            </a:br>
            <a:r>
              <a:rPr lang="nl-NL" sz="2000" dirty="0" smtClean="0"/>
              <a:t>	</a:t>
            </a:r>
            <a:r>
              <a:rPr lang="nl-NL" sz="1600" i="1" dirty="0" smtClean="0"/>
              <a:t>klik op de namen voor de link naar het voorbeeld, of </a:t>
            </a:r>
            <a:r>
              <a:rPr lang="nl-NL" sz="1600" i="1" dirty="0" smtClean="0">
                <a:hlinkClick r:id="rId7"/>
              </a:rPr>
              <a:t>hier</a:t>
            </a:r>
            <a:r>
              <a:rPr lang="nl-NL" sz="1600" i="1" dirty="0" smtClean="0"/>
              <a:t>, of als dat niet lukt gebruik deze link: 	https</a:t>
            </a:r>
            <a:r>
              <a:rPr lang="nl-NL" sz="1600" i="1" dirty="0"/>
              <a:t>://pg.hetwegingskader.nl/praktijkvoorbeelden</a:t>
            </a:r>
            <a:r>
              <a:rPr lang="nl-NL" sz="1600" i="1" dirty="0" smtClean="0"/>
              <a:t>/</a:t>
            </a:r>
          </a:p>
          <a:p>
            <a:pPr marL="0" indent="0">
              <a:buNone/>
            </a:pPr>
            <a:r>
              <a:rPr lang="nl-NL" sz="2000" dirty="0"/>
              <a:t/>
            </a:r>
            <a:br>
              <a:rPr lang="nl-NL" sz="2000" dirty="0"/>
            </a:br>
            <a:r>
              <a:rPr lang="nl-NL" sz="2000" dirty="0" smtClean="0"/>
              <a:t>3)</a:t>
            </a:r>
            <a:r>
              <a:rPr lang="nl-NL" sz="2000" dirty="0" smtClean="0">
                <a:solidFill>
                  <a:srgbClr val="FFC000"/>
                </a:solidFill>
              </a:rPr>
              <a:t> </a:t>
            </a:r>
            <a:r>
              <a:rPr lang="nl-NL" sz="2000" b="1" dirty="0" smtClean="0"/>
              <a:t>Bespreek het praktijkvoorbeeld gezamenlijk (15 minuten). </a:t>
            </a:r>
            <a:br>
              <a:rPr lang="nl-NL" sz="2000" b="1" dirty="0" smtClean="0"/>
            </a:br>
            <a:r>
              <a:rPr lang="nl-NL" sz="2000" dirty="0" smtClean="0"/>
              <a:t>Herken jij dit soort situaties op jouw afdeling? Heb je wel eens te maken met een soortgelijke situatie? Is het mogelijk rekening te houden met de cliënt of merk je dat je soms voorbij gaat aan zijn of haar wens of behoefte? </a:t>
            </a:r>
            <a:r>
              <a:rPr lang="nl-NL" sz="2000" dirty="0"/>
              <a:t>K</a:t>
            </a:r>
            <a:r>
              <a:rPr lang="nl-NL" sz="2000" dirty="0" smtClean="0"/>
              <a:t>un je je vinden in de aangedragen oplossing in het praktijkvoorbeeld</a:t>
            </a:r>
            <a:r>
              <a:rPr lang="nl-NL" sz="2000" dirty="0"/>
              <a:t> </a:t>
            </a:r>
            <a:r>
              <a:rPr lang="nl-NL" sz="2000" dirty="0" smtClean="0"/>
              <a:t>of vind je dat het anders/beter kan?</a:t>
            </a:r>
          </a:p>
          <a:p>
            <a:pPr marL="0" indent="0">
              <a:buNone/>
            </a:pPr>
            <a:endParaRPr lang="nl-NL" sz="2000" dirty="0"/>
          </a:p>
          <a:p>
            <a:pPr marL="0" indent="0">
              <a:buNone/>
            </a:pPr>
            <a:r>
              <a:rPr lang="nl-NL" sz="2000" dirty="0" smtClean="0"/>
              <a:t> </a:t>
            </a:r>
          </a:p>
        </p:txBody>
      </p:sp>
    </p:spTree>
    <p:extLst>
      <p:ext uri="{BB962C8B-B14F-4D97-AF65-F5344CB8AC3E}">
        <p14:creationId xmlns:p14="http://schemas.microsoft.com/office/powerpoint/2010/main" val="19689590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Thema Amsterdam UMC afd H&amp;O">
  <a:themeElements>
    <a:clrScheme name="Amsterdam UMC">
      <a:dk1>
        <a:sysClr val="windowText" lastClr="000000"/>
      </a:dk1>
      <a:lt1>
        <a:sysClr val="window" lastClr="FFFFFF"/>
      </a:lt1>
      <a:dk2>
        <a:srgbClr val="44546A"/>
      </a:dk2>
      <a:lt2>
        <a:srgbClr val="E7E6E6"/>
      </a:lt2>
      <a:accent1>
        <a:srgbClr val="009CB4"/>
      </a:accent1>
      <a:accent2>
        <a:srgbClr val="F07814"/>
      </a:accent2>
      <a:accent3>
        <a:srgbClr val="CED9E5"/>
      </a:accent3>
      <a:accent4>
        <a:srgbClr val="FFDF2C"/>
      </a:accent4>
      <a:accent5>
        <a:srgbClr val="6AB650"/>
      </a:accent5>
      <a:accent6>
        <a:srgbClr val="694893"/>
      </a:accent6>
      <a:hlink>
        <a:srgbClr val="00AAF0"/>
      </a:hlink>
      <a:folHlink>
        <a:srgbClr val="954F72"/>
      </a:folHlink>
    </a:clrScheme>
    <a:fontScheme name="Amsterdam UMC">
      <a:majorFont>
        <a:latin typeface="Trebuchet MS"/>
        <a:ea typeface=""/>
        <a:cs typeface=""/>
      </a:majorFont>
      <a:minorFont>
        <a:latin typeface="Trebuchet MS"/>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 Amsterdam UMC afd H&amp;O" id="{8C36A455-067C-49E0-979B-AE7394291A7F}" vid="{E5AF6159-EF37-4610-B560-0A6C493F54B8}"/>
    </a:ext>
  </a:extLst>
</a:theme>
</file>

<file path=ppt/theme/theme2.xml><?xml version="1.0" encoding="utf-8"?>
<a:theme xmlns:a="http://schemas.openxmlformats.org/drawingml/2006/main" name="Aangepast ontwerp">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80"/>
      </a:dk1>
      <a:lt1>
        <a:srgbClr val="FFFFFF"/>
      </a:lt1>
      <a:dk2>
        <a:srgbClr val="FFFFFF"/>
      </a:dk2>
      <a:lt2>
        <a:srgbClr val="808080"/>
      </a:lt2>
      <a:accent1>
        <a:srgbClr val="000080"/>
      </a:accent1>
      <a:accent2>
        <a:srgbClr val="F0E800"/>
      </a:accent2>
      <a:accent3>
        <a:srgbClr val="FFFFFF"/>
      </a:accent3>
      <a:accent4>
        <a:srgbClr val="00006C"/>
      </a:accent4>
      <a:accent5>
        <a:srgbClr val="AAAAC0"/>
      </a:accent5>
      <a:accent6>
        <a:srgbClr val="D9D200"/>
      </a:accent6>
      <a:hlink>
        <a:srgbClr val="A1217C"/>
      </a:hlink>
      <a:folHlink>
        <a:srgbClr val="5BB24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Amsterdam UMC">
      <a:dk1>
        <a:sysClr val="windowText" lastClr="000000"/>
      </a:dk1>
      <a:lt1>
        <a:sysClr val="window" lastClr="FFFFFF"/>
      </a:lt1>
      <a:dk2>
        <a:srgbClr val="44546A"/>
      </a:dk2>
      <a:lt2>
        <a:srgbClr val="E7E6E6"/>
      </a:lt2>
      <a:accent1>
        <a:srgbClr val="009CB4"/>
      </a:accent1>
      <a:accent2>
        <a:srgbClr val="F07814"/>
      </a:accent2>
      <a:accent3>
        <a:srgbClr val="CED9E5"/>
      </a:accent3>
      <a:accent4>
        <a:srgbClr val="FFDF2C"/>
      </a:accent4>
      <a:accent5>
        <a:srgbClr val="6AB650"/>
      </a:accent5>
      <a:accent6>
        <a:srgbClr val="694893"/>
      </a:accent6>
      <a:hlink>
        <a:srgbClr val="00AAF0"/>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15501</TotalTime>
  <Words>2469</Words>
  <Application>Microsoft Office PowerPoint</Application>
  <PresentationFormat>Aangepast</PresentationFormat>
  <Paragraphs>140</Paragraphs>
  <Slides>17</Slides>
  <Notes>8</Notes>
  <HiddenSlides>0</HiddenSlides>
  <MMClips>0</MMClips>
  <ScaleCrop>false</ScaleCrop>
  <HeadingPairs>
    <vt:vector size="6" baseType="variant">
      <vt:variant>
        <vt:lpstr>Gebruikte lettertypen</vt:lpstr>
      </vt:variant>
      <vt:variant>
        <vt:i4>9</vt:i4>
      </vt:variant>
      <vt:variant>
        <vt:lpstr>Thema</vt:lpstr>
      </vt:variant>
      <vt:variant>
        <vt:i4>2</vt:i4>
      </vt:variant>
      <vt:variant>
        <vt:lpstr>Diatitels</vt:lpstr>
      </vt:variant>
      <vt:variant>
        <vt:i4>17</vt:i4>
      </vt:variant>
    </vt:vector>
  </HeadingPairs>
  <TitlesOfParts>
    <vt:vector size="28" baseType="lpstr">
      <vt:lpstr>ＭＳ Ｐゴシック</vt:lpstr>
      <vt:lpstr>Arial</vt:lpstr>
      <vt:lpstr>Calibri</vt:lpstr>
      <vt:lpstr>Calibri Light</vt:lpstr>
      <vt:lpstr>Century Schoolbook</vt:lpstr>
      <vt:lpstr>Times New Roman</vt:lpstr>
      <vt:lpstr>Trebuchet MS</vt:lpstr>
      <vt:lpstr>Univers 45 Light</vt:lpstr>
      <vt:lpstr>Wingdings</vt:lpstr>
      <vt:lpstr>Thema Amsterdam UMC afd H&amp;O</vt:lpstr>
      <vt:lpstr>Aangepast ontwerp</vt:lpstr>
      <vt:lpstr>PowerPoint-presentatie</vt:lpstr>
      <vt:lpstr>Wat is Het Wegingskader Cliëntperspectief?</vt:lpstr>
      <vt:lpstr>Bekijk hier de korte film over Het Wegingskader</vt:lpstr>
      <vt:lpstr>Waarom gebruik je Het Wegingskader Cliëntperspectief?</vt:lpstr>
      <vt:lpstr>Hoe gebruik je Het Wegingskader Cliëntperspectief?</vt:lpstr>
      <vt:lpstr>Wanneer gebruik je Het Wegingskader Cliëntperspectief?</vt:lpstr>
      <vt:lpstr>Wat levert het op?</vt:lpstr>
      <vt:lpstr>Hoeveel tijd kost het?</vt:lpstr>
      <vt:lpstr>Oefenen met Praktijkvoorbeelden – deel I</vt:lpstr>
      <vt:lpstr>Oefenen met Praktijkvoorbeelden – deel II</vt:lpstr>
      <vt:lpstr>Praktijkvoorbeeld, Mevrouw de Vries</vt:lpstr>
      <vt:lpstr>Voorbeeld Stap 1, verzamel informatie</vt:lpstr>
      <vt:lpstr>Voorbeeld Stap 2, schat de situatie in</vt:lpstr>
      <vt:lpstr>Voorbeeld Stap 3, neem een besluit</vt:lpstr>
      <vt:lpstr>Tot slot:</vt:lpstr>
      <vt:lpstr>PowerPoint-presentatie</vt:lpstr>
      <vt:lpstr>VERANTWOORDING</vt:lpstr>
    </vt:vector>
  </TitlesOfParts>
  <Company>Systeem beheer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Systeem beheer</dc:creator>
  <cp:lastModifiedBy>Sparrius, M. (Maike)</cp:lastModifiedBy>
  <cp:revision>592</cp:revision>
  <cp:lastPrinted>2020-01-27T12:21:08Z</cp:lastPrinted>
  <dcterms:created xsi:type="dcterms:W3CDTF">2011-06-03T10:35:48Z</dcterms:created>
  <dcterms:modified xsi:type="dcterms:W3CDTF">2021-03-16T13:00:20Z</dcterms:modified>
</cp:coreProperties>
</file>